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284" r:id="rId3"/>
    <p:sldId id="292" r:id="rId4"/>
    <p:sldId id="281" r:id="rId5"/>
    <p:sldId id="293" r:id="rId6"/>
    <p:sldId id="299" r:id="rId7"/>
    <p:sldId id="295" r:id="rId8"/>
    <p:sldId id="300" r:id="rId9"/>
    <p:sldId id="296" r:id="rId10"/>
    <p:sldId id="301" r:id="rId11"/>
    <p:sldId id="29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  <p:sldId id="310" r:id="rId22"/>
    <p:sldId id="311" r:id="rId23"/>
    <p:sldId id="298" r:id="rId24"/>
    <p:sldId id="31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EDF4"/>
    <a:srgbClr val="DEA900"/>
    <a:srgbClr val="C43CB1"/>
    <a:srgbClr val="C96009"/>
    <a:srgbClr val="E7E200"/>
    <a:srgbClr val="D1B2E8"/>
    <a:srgbClr val="BF9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0" autoAdjust="0"/>
  </p:normalViewPr>
  <p:slideViewPr>
    <p:cSldViewPr>
      <p:cViewPr varScale="1">
        <p:scale>
          <a:sx n="102" d="100"/>
          <a:sy n="102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DE1AB0-F91A-4BD8-9B89-A91442075281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4BF110-A8D1-42C6-B898-BC86F706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23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55FED9-4715-44A6-A8B1-8A0319EE84D3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743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C5BBBC-CEBC-4973-A9CF-7AAB3F33421E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10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41F57-2326-4136-A0CB-2DBD2423D47F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FF6B-9782-4225-97F1-F968149D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2474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B66E-DFA1-45DB-ACD6-51F74AF2C77E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5E18-2DF6-4C34-B017-937F51FC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6515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7CE1-62C7-4800-B6AD-C6B008333DA8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45D6-9B79-49DB-B70A-1D5F6BA8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948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5C4-321C-4549-9B3F-FF17399933B3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B3E2-5E2D-4DAF-BDBD-C74774C8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6968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A30C-E2C3-4464-B5C6-4F2A7BE095BD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E16B-6A61-4D51-95C9-FFE7CD22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50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D398-A34B-438C-9B3C-AF178E72925D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212-528B-4B42-BEC0-761B580D2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489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B569-5F56-408B-8D6A-B3EEEAF81005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4556-5E6F-4F37-95B4-AF118EAB6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6017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192E-E4A8-4BF7-9F24-FD929F526C5E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3F5A-B5E1-4480-ABFC-7D5E199B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4451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4B45-B1DB-4738-8DA4-D99D1492216D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E500-024A-4967-9AD7-DC8BB0A49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712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F967-B342-4D6F-A977-21314F8DC58A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1914-DA63-4CE2-9DB2-FE678B23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538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A38C-FDB4-47C9-89EB-7BA49827F4C4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CBAB-101E-40BC-A08F-590CE7076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5240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13E09-CA8A-4104-9C99-056953D65E1B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8C6CE1-F4B7-4A05-89B7-1B7544DDB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2;&#1061;&#1050;%209&#1082;&#1083;.(&#1091;&#1088;&#1086;&#1082;%2018)&#1071;&#1079;&#1099;&#1082;%20&#1080;&#1079;&#1086;&#1073;&#1088;&#1072;&#1079;&#1080;&#1090;&#1077;&#1083;&#1100;&#1085;&#1086;&#1075;&#1086;%20&#1080;&#1089;&#1082;&#1091;&#1089;&#1089;&#1090;&#1074;&#1072;%20-%20&#1082;&#1086;&#1087;&#1080;&#1103;\&#1044;.&#1044;.&#1064;&#1086;&#1089;&#1090;&#1072;&#1082;&#1086;&#1074;&#1080;&#1095;%20-%20&#1059;&#1090;&#1088;&#1086;%20(&#1057;&#1102;&#1080;&#1090;&#1072;%20&#1053;&#1072;%20&#1057;&#1090;&#1080;&#1093;&#1080;%20&#1052;&#1080;&#1082;&#1077;&#1083;&#1072;&#1085;&#1076;&#1078;&#1077;&#1083;&#1086;)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-1588" y="549275"/>
            <a:ext cx="9144001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r>
              <a:rPr lang="ru-RU" sz="4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Тема: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Изобразительное искусство. </a:t>
            </a:r>
          </a:p>
          <a:p>
            <a:pPr algn="ctr" eaLnBrk="1" hangingPunct="1">
              <a:lnSpc>
                <a:spcPts val="9000"/>
              </a:lnSpc>
              <a:defRPr/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Язык изобразительного искусства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.</a:t>
            </a: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96022">
            <a:off x="519907" y="2429669"/>
            <a:ext cx="17272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189428">
            <a:off x="6754813" y="3011488"/>
            <a:ext cx="13223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2772">
            <a:off x="188913" y="4972050"/>
            <a:ext cx="19224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0163" y="125413"/>
            <a:ext cx="9144001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Амурская область, Тамбовский район,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19925" y="5118100"/>
            <a:ext cx="22256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9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Н.В.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6086475"/>
            <a:ext cx="14366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(урок  2)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622675"/>
            <a:ext cx="45005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монумен-тального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изобразительного искусства способны менять представление о реальном пространстве, способны как зрительно уменьшить, так добиваться иллюзии увеличения про­странства.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273050"/>
            <a:ext cx="15843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Интерьеры дворца </a:t>
            </a:r>
          </a:p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в.</a:t>
            </a:r>
          </a:p>
        </p:txBody>
      </p:sp>
      <p:pic>
        <p:nvPicPr>
          <p:cNvPr id="59394" name="Picture 2" descr="http://lady-uspech.ru/wp-content/uploads/2011/07/Herrenchiemsee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5355" y="49142"/>
            <a:ext cx="5252346" cy="3523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uploads4.wikiart.org/images/correggio/the-assumption-of-the-virgin-15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7" y="2877194"/>
            <a:ext cx="4637009" cy="3864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50" y="1773238"/>
            <a:ext cx="3625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Корреджо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Вознесение Девы Марии. 1526-30гг.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Кафедральный собор. Парма.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265113"/>
            <a:ext cx="34575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монументальному искусству относятся: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Скульптурные монументы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Панно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Фрески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Плакаты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Вывески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050" y="4260850"/>
            <a:ext cx="363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Монументальное искусство живет на  внутренних и внешних стенах, на улицах и площадях городов.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25" y="5818188"/>
            <a:ext cx="5857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Ста́туя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Христа́-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Искупи́теля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 Рио-де-Жанейро. Является символом города и Бразилии в целом. Избрана одним из Новых семи чудес света.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857" y="44624"/>
            <a:ext cx="5289623" cy="5904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763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Станковые произведения изобразительного искусства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400" y="1130300"/>
            <a:ext cx="407352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Станковое искусство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388" y="1995488"/>
            <a:ext cx="2085975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Живопись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700" y="2070100"/>
            <a:ext cx="226060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9838" y="2006600"/>
            <a:ext cx="1863725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2650" y="3152775"/>
            <a:ext cx="18002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8925" y="2992438"/>
            <a:ext cx="2081213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Эстампы, станковые рисунки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3225" y="2992438"/>
            <a:ext cx="3255963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Статуи, бюсты, группы, станковые рельефы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7988" y="4438650"/>
            <a:ext cx="35290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«станковое происходит от слова «станок»,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котором выполняется произведение искусства.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1984375" y="1654175"/>
            <a:ext cx="2617788" cy="3413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 flipH="1">
            <a:off x="4572000" y="1654175"/>
            <a:ext cx="30163" cy="415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7" idx="0"/>
          </p:cNvCxnSpPr>
          <p:nvPr/>
        </p:nvCxnSpPr>
        <p:spPr>
          <a:xfrm>
            <a:off x="4602163" y="1654175"/>
            <a:ext cx="2649537" cy="3524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8" idx="0"/>
          </p:cNvCxnSpPr>
          <p:nvPr/>
        </p:nvCxnSpPr>
        <p:spPr>
          <a:xfrm flipH="1">
            <a:off x="1782763" y="2455863"/>
            <a:ext cx="201612" cy="6969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10" idx="0"/>
          </p:cNvCxnSpPr>
          <p:nvPr/>
        </p:nvCxnSpPr>
        <p:spPr>
          <a:xfrm>
            <a:off x="4572000" y="2532063"/>
            <a:ext cx="0" cy="4603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2"/>
            <a:endCxn id="9" idx="0"/>
          </p:cNvCxnSpPr>
          <p:nvPr/>
        </p:nvCxnSpPr>
        <p:spPr>
          <a:xfrm>
            <a:off x="7251700" y="2468563"/>
            <a:ext cx="428625" cy="5238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5" descr="http://img0.liveinternet.ru/images/attach/c/1/60/589/60589976_1277073099_molb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57" y="3665282"/>
            <a:ext cx="2102913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http://www.univ-orel.ru/newversion/ogu/wp-content/gallery/kratkaya-kharakteristika/5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4280295"/>
            <a:ext cx="3163739" cy="25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20173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 изобразительного искусства,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пластических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выражения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представлений человека о мире имеет древние истоки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5995988"/>
            <a:ext cx="51069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из гробницы вельможи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Хении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Древний Египет. Конец III тыс. до н.э.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54" y="1511697"/>
            <a:ext cx="5727903" cy="4581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73675" y="1938338"/>
            <a:ext cx="380682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«божество науки живописи изобрело буквы, посредством которых выражаются различные языки» Леонардо да Винчи</a:t>
            </a:r>
          </a:p>
          <a:p>
            <a:pPr algn="r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«изобразительные формы и письмена - кровные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родственни­ки»Э.Гомбрих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87325" y="476250"/>
            <a:ext cx="41370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Изучение древнейших изображений свидетель­ствует о высоком уровне мастерства первых художников.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Большинство древних росписей на стенах пещер в Испании и Южной Франции имеют магический характер. Эти шедевры первобытного художника были адресованы не сообществу людей, а высшим силам. </a:t>
            </a:r>
          </a:p>
        </p:txBody>
      </p:sp>
      <p:sp>
        <p:nvSpPr>
          <p:cNvPr id="18435" name="AutoShape 4" descr="http://old.niklife.com.ua/storage/images/2013_01/34543_10_640x46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18436" name="Picture 6" descr="http://api.ning.com/files/D7OtuoxqP94cnqycuqajioimU6VjPLmIVfsuYlaLYSKs3wZ2keAgUrF6LEGysMNIQNYvCYHpsKEL*T9wLU3nZsd8wdmf9Mnx/0_739b3_f809415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00000" cy="29921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725" y="110900"/>
            <a:ext cx="4500000" cy="32637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4324350" y="3248025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Наскальные рисунки.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Пещера </a:t>
            </a: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Шове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Франция.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635375" y="3636963"/>
            <a:ext cx="5564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Некоторые формы пластического обобщения, сохранили свое символическое значение до наших дней. Яркий пример –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форма обелиска.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Его вертикальный взлет символизировал в древности связь земли, человека и природных сил - космоса.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91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Прообразами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монумен-тального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станкового искусства являются фрески, каменные изваяния.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0200" y="2978150"/>
            <a:ext cx="5175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Каменные бабы — антропоморфические каменные изваяния высотой от 1 до 4 м. </a:t>
            </a:r>
          </a:p>
        </p:txBody>
      </p:sp>
      <p:pic>
        <p:nvPicPr>
          <p:cNvPr id="19461" name="Picture 5" descr="http://newskif.su/wp-content/uploads/2012/01/%D0%B4%D0%BE%D0%BD%D0%B1%D0%B0%D1%81%D1%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739" y="188640"/>
            <a:ext cx="4511675" cy="29733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http://img-fotki.yandex.ru/get/5300/18743614.c/0_6eda7_413b9284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785852"/>
            <a:ext cx="3497875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0" y="6165850"/>
            <a:ext cx="431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Обелиск Тутмоса I. Храм Амона-Ра в Луксоре.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Египед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XV-XIII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 до н.э.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508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Сегодня обелиск - распростра­ненная форма памятника - монументального масштаба или более скромного, устанавливаемого в память о близких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сельских и го­родских кладбищах.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53975" y="6138863"/>
            <a:ext cx="320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Обелиск Свободы. Москва. (Не сохранился)</a:t>
            </a:r>
          </a:p>
        </p:txBody>
      </p:sp>
      <p:pic>
        <p:nvPicPr>
          <p:cNvPr id="20484" name="Picture 6" descr="http://c.pastvu.com/_p/d/3/1/d/31d5a63ff8083bebdcc6c778287947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620837"/>
            <a:ext cx="3039053" cy="46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3386138" y="6138863"/>
            <a:ext cx="2122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Обелиск Победы. Тверь.</a:t>
            </a:r>
          </a:p>
        </p:txBody>
      </p:sp>
      <p:pic>
        <p:nvPicPr>
          <p:cNvPr id="20486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1628800"/>
            <a:ext cx="2568541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6791" y="1593989"/>
            <a:ext cx="3429000" cy="44993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5602288" y="5934075"/>
            <a:ext cx="3541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Обелиск над могилой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А.С.Пушкина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Святогорском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монастыре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4925" y="227013"/>
            <a:ext cx="4284663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Станковое искусство выделилось в особый род изобразительного искусства значительно позднее. Ученые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связы-вают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рождение картин с эпохой Возрождения, когда важнейшим предметом исследования стал человек. 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Станковые искусства отражают мир человеческих чувств через изображе­ние человека и окружающей действительности. 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516563" y="6092825"/>
            <a:ext cx="233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Тициан </a:t>
            </a: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Вечеллио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Тщеславие. 1515г.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21509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4959" y="225296"/>
            <a:ext cx="4654452" cy="58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2238" y="1103313"/>
            <a:ext cx="334803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Существуют современные произведения, выполненные средствами жи­вописи, скульптуры, графики, на которых не изображено ничего конкретного, произведения «беспредметного» искусства. </a:t>
            </a:r>
          </a:p>
        </p:txBody>
      </p:sp>
      <p:pic>
        <p:nvPicPr>
          <p:cNvPr id="22531" name="Picture 4" descr="http://www.be-in.ru/media/beingallery/gallery/userdata/user_9425/img25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743" y="123190"/>
            <a:ext cx="5619750" cy="3095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343275" y="3125788"/>
            <a:ext cx="158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Генри </a:t>
            </a: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Мур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3163888" y="4652963"/>
            <a:ext cx="1800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М.К.Э́шер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Рисующие руки.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1948г. Литография</a:t>
            </a:r>
          </a:p>
        </p:txBody>
      </p:sp>
      <p:pic>
        <p:nvPicPr>
          <p:cNvPr id="2253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694" y="3317357"/>
            <a:ext cx="4175745" cy="34602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8038" y="104775"/>
            <a:ext cx="28082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животного (1951г.)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3663" y="179388"/>
            <a:ext cx="14398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и дитя (1982г.)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45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рождают в воображении зрителя ассоциации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широко­го характера: музыкальные, драматические, литературные, зритель­ные. К таким художникам можно отнести </a:t>
            </a:r>
            <a:r>
              <a:rPr lang="ru-RU" sz="2400" b="1" dirty="0" err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В.В.Кандинского</a:t>
            </a: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Одни говорят: «мазня».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вспоминают произведе­ния </a:t>
            </a:r>
            <a:r>
              <a:rPr lang="ru-RU" sz="2400" b="1" dirty="0" err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А.Н.Скрябина</a:t>
            </a: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пытавшегося связать с музыкой свет и цвет. </a:t>
            </a: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112713" y="5805488"/>
            <a:ext cx="2592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В.Кандинский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Композиция VII. 1913г.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0239"/>
            <a:ext cx="6264000" cy="417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7" name="Picture 4" descr="http://moole.ru/uploads/posts/2009-07/1246554721_alexander20scriabin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71" y="2352948"/>
            <a:ext cx="2286000" cy="28575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5084763"/>
            <a:ext cx="280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А.Н.Скря́бин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(1872-1915)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3" y="176213"/>
            <a:ext cx="9069387" cy="31083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1435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еще называют пластические искусства? </a:t>
            </a:r>
          </a:p>
          <a:p>
            <a:pPr marL="51435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 пластических искусств условно относят к изобрази­тельным? </a:t>
            </a:r>
          </a:p>
          <a:p>
            <a:pPr marL="51435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 художника, работающего в областях живописи, графики, скульптуры, архитектуры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3240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таблицу «Виды искусства».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3284984"/>
          <a:ext cx="8352930" cy="3298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801"/>
                <a:gridCol w="466801"/>
                <a:gridCol w="465989"/>
                <a:gridCol w="466801"/>
                <a:gridCol w="689245"/>
                <a:gridCol w="612714"/>
                <a:gridCol w="771460"/>
                <a:gridCol w="698176"/>
                <a:gridCol w="411599"/>
                <a:gridCol w="412411"/>
                <a:gridCol w="411599"/>
                <a:gridCol w="412411"/>
                <a:gridCol w="412411"/>
                <a:gridCol w="413222"/>
                <a:gridCol w="414034"/>
                <a:gridCol w="413222"/>
                <a:gridCol w="414034"/>
              </a:tblGrid>
              <a:tr h="256237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искусств</a:t>
                      </a:r>
                      <a:endParaRPr lang="ru-RU" sz="20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62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Фундаментальные, или основные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Синтетические, или смешанные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5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</a:tr>
              <a:tr h="106725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61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Искусство изображения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Звука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Синтез искусств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(изображения, слова, звука)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15888"/>
            <a:ext cx="4926013" cy="3048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 — приверженцы беспредметного искусства,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не изоб­ражающего окружающий мир, порой дают музыкальные названия своим композициям: «симфония красок», «ноктюрн»,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«звон коло­колов». 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378450" y="5589588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Д.Э.Макнейл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Ноктюрн в синем и золотом. 1572-77гг.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438" y="188640"/>
            <a:ext cx="3998913" cy="544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4614863" y="6308725"/>
            <a:ext cx="406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И.Левитан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Вечерний звон. 1892 г.</a:t>
            </a:r>
          </a:p>
        </p:txBody>
      </p:sp>
      <p:pic>
        <p:nvPicPr>
          <p:cNvPr id="2458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25" y="3199303"/>
            <a:ext cx="4373583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174625"/>
            <a:ext cx="46974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Все виды искусства в последние десятилетия XX в. стремятся к интеграции ради выражения сложного душев­ного мира человека-творца. Они черпают вдохновение в родственных искусствах.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7413" y="4287838"/>
            <a:ext cx="4338637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Д.Д.Шостако­вич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переложил на музыку сонеты Микеланджело. Средствами вокала и инструментальной музыки выразил со­временное понимание связи разных видов искусства.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34925" y="2733675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Д.Д.Шостакович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1906-1975гг.</a:t>
            </a:r>
          </a:p>
        </p:txBody>
      </p:sp>
      <p:pic>
        <p:nvPicPr>
          <p:cNvPr id="25606" name="Picture 11" descr="http://www.krugosvet.ru/images/1001894_O5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9" y="3068960"/>
            <a:ext cx="4665265" cy="36285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4"/>
          <p:cNvSpPr>
            <a:spLocks noChangeArrowheads="1"/>
          </p:cNvSpPr>
          <p:nvPr/>
        </p:nvSpPr>
        <p:spPr bwMode="auto">
          <a:xfrm>
            <a:off x="5724525" y="386873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К.Богаевский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Утро. 1910г.</a:t>
            </a:r>
          </a:p>
        </p:txBody>
      </p:sp>
      <p:pic>
        <p:nvPicPr>
          <p:cNvPr id="25608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6848"/>
            <a:ext cx="4337897" cy="36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Д.Д.Шостакович - Утро (Сюита На Стихи Микеланджел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6413500"/>
            <a:ext cx="425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78" grpId="0"/>
      <p:bldP spid="2" grpId="0"/>
      <p:bldP spid="25605" grpId="0"/>
      <p:bldP spid="256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3975" y="333375"/>
            <a:ext cx="30051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Произведения пластических искусств «живут» в музеях, частных коллекциях, мастерских художников.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" y="3817938"/>
            <a:ext cx="889317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Подлинник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оригинальное художественное произведение.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произведение точно повторяет другое про­изведение, </a:t>
            </a:r>
            <a:r>
              <a:rPr lang="ru-RU"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выполненное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дру­гим художником.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Дублет, реплика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копия выполненная автором оригинала.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Подделка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созданное одним мастером произведение искусства выда­ется за ценное произведение другого мастера.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воспроизве­дение полиграфическими средствами произведений изобразитель­ного искусства.</a:t>
            </a: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4059238" y="3575050"/>
            <a:ext cx="4932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Русский музей. Санкт-Петербург</a:t>
            </a:r>
          </a:p>
        </p:txBody>
      </p:sp>
      <p:pic>
        <p:nvPicPr>
          <p:cNvPr id="26629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1" y="153032"/>
            <a:ext cx="6091158" cy="356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" grpId="0"/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15888"/>
            <a:ext cx="8964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827088" y="700088"/>
            <a:ext cx="7489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означают термины «станковые» и «монументальные»?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станковые роды ИЗО.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монументальные роды ИЗО.</a:t>
            </a:r>
          </a:p>
        </p:txBody>
      </p:sp>
      <p:pic>
        <p:nvPicPr>
          <p:cNvPr id="5" name="Picture 1" descr="C:\Users\User\Desktop\Для МХК\Храм искусств.bmp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823746"/>
            <a:ext cx="5040560" cy="39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981075"/>
            <a:ext cx="7812087" cy="4386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Литература.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Г.И.Данилова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М.: Дрофа, 2007.</a:t>
            </a: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культура. 10 класс».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Г.Данилова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др. Издательство «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Интербук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». 2000г.</a:t>
            </a: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 в мир художественной культуры.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А.М.Вачьянц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Москва. «Айрис – пресс». 2009 год. </a:t>
            </a: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Г.И.Данилова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Москва. Дрофа. 2010 год.</a:t>
            </a: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988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вид искусства.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в их характеристике? </a:t>
            </a:r>
          </a:p>
        </p:txBody>
      </p:sp>
      <p:pic>
        <p:nvPicPr>
          <p:cNvPr id="53250" name="Picture 2" descr="http://www.1tvnet.ru/images/lena_03/mart13/20.03.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1" y="909000"/>
            <a:ext cx="3365610" cy="252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stihi.ru/pics/2012/07/12/17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528" y="909000"/>
            <a:ext cx="2471444" cy="252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User\Desktop\Для МХК\тройка перов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741" y="909000"/>
            <a:ext cx="3242490" cy="252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uploads0.wikiart.org/images/valentin-serov/portrait-of-ballet-dancer-t-karsavina-1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8" y="3861328"/>
            <a:ext cx="1524600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Для МХК\в серов рисунки животны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765" y="3861328"/>
            <a:ext cx="1706171" cy="2520000"/>
          </a:xfrm>
          <a:prstGeom prst="rect">
            <a:avLst/>
          </a:prstGeom>
          <a:noFill/>
          <a:ln w="76200" cmpd="dbl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51" y="3861328"/>
            <a:ext cx="4232930" cy="252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638" y="3214688"/>
            <a:ext cx="33861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 зданий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Красной площади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3213100"/>
            <a:ext cx="2881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Петру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Петер­бурге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32475" y="3275013"/>
            <a:ext cx="33416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Перов «Тройка».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38875"/>
            <a:ext cx="4581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В.Серов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«Балерина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Т.Карсавина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«Рисунки животных»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5988" y="6238875"/>
            <a:ext cx="40941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Гжель, Хохлома, Палех,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Мстера, Дымково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9213"/>
            <a:ext cx="9036050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пластическая связь произведе­ний изобразительного искусства и архитектуры. 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Здания классического стиля украшают скульптуры соответствую­щих гармоничных пропорций. 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Статуи готических соборов вытяну­ты, слегка изогнуты в соответствии со стилем средневековой архи­тектуры.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барокко изгибается и пол­на напряжения.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9763" y="6176963"/>
            <a:ext cx="30940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Порталы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Шартрского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собора. Франция. Готика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80" name="Picture 20" descr="http://muzei-mira.com/uploads/posts/2014-08/1408616760_portaly-shartrskogo-sobor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3060" y="2538062"/>
            <a:ext cx="3197653" cy="37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950" y="6165850"/>
            <a:ext cx="2879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 виллы Ротонда. Италия. Классицизм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7" y="2538062"/>
            <a:ext cx="3012691" cy="37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1594" y="2529320"/>
            <a:ext cx="2738236" cy="378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6461125" y="6165850"/>
            <a:ext cx="2690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Фосад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Лувра. Франция.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Борокко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49213"/>
            <a:ext cx="89074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Соответственно своему назначению в жизни человека изобразительное искусство делится на:</a:t>
            </a:r>
          </a:p>
          <a:p>
            <a:pPr marL="5400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монументаль­ное (тесно связано с архитектурой),</a:t>
            </a:r>
          </a:p>
          <a:p>
            <a:pPr marL="5400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станковое (предназначено для музеев, выставочных залов, частных домов).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6100" y="61658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Адриан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Остаде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художника. 1663г. </a:t>
            </a:r>
          </a:p>
        </p:txBody>
      </p:sp>
      <p:pic>
        <p:nvPicPr>
          <p:cNvPr id="54274" name="Picture 2" descr="https://upload.wikimedia.org/wikipedia/commons/thumb/d/df/Adriaen_van_Ostade_006.jpg/800px-Adriaen_van_Ostade_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1" y="1988840"/>
            <a:ext cx="4158845" cy="4247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5" y="58896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Козловский И.И. (арх. Бутенко П.С.) «Дружине Александра Невского». 1993г. Псков. </a:t>
            </a:r>
          </a:p>
        </p:txBody>
      </p:sp>
      <p:pic>
        <p:nvPicPr>
          <p:cNvPr id="54276" name="Picture 4" descr="http://2.bp.blogspot.com/-_dwc6ctdeVc/UhNCF1REoMI/AAAAAAAABao/p_LxZvgUn00/s1600/%D0%BD%D0%B5%D0%B2%D1%81%D0%BA%D0%B8%D0%B9+2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96" y="1916831"/>
            <a:ext cx="4271845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2838" y="4292600"/>
            <a:ext cx="28432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монументальное искусство</a:t>
            </a:r>
          </a:p>
        </p:txBody>
      </p:sp>
      <p:pic>
        <p:nvPicPr>
          <p:cNvPr id="55300" name="Picture 4" descr="http://i1.i.ua/prikol/pic/8/7/878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997" y="2087623"/>
            <a:ext cx="3187607" cy="23694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img-fotki.yandex.ru/get/4709/86038939.7a/0_78353_8ce3ede9_X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2688" y="2060848"/>
            <a:ext cx="2448273" cy="47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7088" y="5264150"/>
            <a:ext cx="28797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В.И.Мухина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Рабочий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колхозница – выдающийся памятник монументального искусства. 1937г.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325"/>
            <a:ext cx="9144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algn="ctr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(лат.) – «напоминаю». </a:t>
            </a:r>
          </a:p>
          <a:p>
            <a:pPr marL="3600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монументального искусства создаются для конкретной архитектурной среды. Их отличает обобщенность форм, крупные масштабы. Это памятники, монументы, статуи, украшающие фасады и интерьеры. </a:t>
            </a:r>
          </a:p>
        </p:txBody>
      </p:sp>
      <p:pic>
        <p:nvPicPr>
          <p:cNvPr id="55304" name="Picture 8" descr="http://www.amurvisit.ru/files/amurvisit/styles/large/public/images/dsc04672_0.jpg?itok=Jy_se0C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33" y="2043712"/>
            <a:ext cx="3265046" cy="3761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36513" y="5613400"/>
            <a:ext cx="37449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Памятник графу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Муравьёву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-Амурскому и Св. Иннокентию Московскому – основателям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г.Благовещенска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90525"/>
            <a:ext cx="46799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монумен­тальной живописи выпол­няются на стенах в тех­нике фрески, мозаики; ог­ромной силой воздействия обладают цветные стек­лянные картины - витра­жи.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3" y="3789040"/>
            <a:ext cx="9144000" cy="27363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Ж.Миро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Панно на фасаде Музея имени Вильгельма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Германия</a:t>
            </a:r>
          </a:p>
        </p:txBody>
      </p:sp>
      <p:pic>
        <p:nvPicPr>
          <p:cNvPr id="5" name="Picture 2" descr="http://enc.cap.ru/pics/%D0%BC%D0%BE%D0%BD%D1%83%D0%BC%D0%B5%D0%BD%D1%82%D0%B0%D0%BB%D1%8C%D0%BD%D0%BE%D0%B5_%D0%B8%D1%81%D0%BA%D1%83%D1%81%D1%81%D1%82%D0%B2%D0%BE_2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8" b="6013"/>
          <a:stretch/>
        </p:blipFill>
        <p:spPr bwMode="auto">
          <a:xfrm>
            <a:off x="5292080" y="116632"/>
            <a:ext cx="3596634" cy="370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2275" y="3068638"/>
            <a:ext cx="37512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Н.С. Ведерников. </a:t>
            </a:r>
          </a:p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 «Весна». Чебоксары.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875"/>
            <a:ext cx="42037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выдающиеся произведения монументальной скульптуры и живописи пережили тысячелетия: древнеегипетские хра­мы, пирамиды, огромные архитектурные ансамбли, украшенные скуль­птурой и росписями. </a:t>
            </a:r>
          </a:p>
          <a:p>
            <a:pPr algn="ctr"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Сохранившиеся произведения позволяют проследить эволюцию художественных стилей. </a:t>
            </a:r>
          </a:p>
        </p:txBody>
      </p:sp>
      <p:pic>
        <p:nvPicPr>
          <p:cNvPr id="57348" name="Picture 4" descr="http://travel.tickets.ua.s3.amazonaws.com/upload_post_images/85eb6c475d5bff84104fb456bfd19e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504" y="103501"/>
            <a:ext cx="4932000" cy="3301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5763" y="2714625"/>
            <a:ext cx="35448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Наскальная живопись первобытного человека</a:t>
            </a:r>
          </a:p>
        </p:txBody>
      </p:sp>
      <p:pic>
        <p:nvPicPr>
          <p:cNvPr id="57350" name="Picture 6" descr="http://crossmoda.narod.ru/CONTENT/art/greek/img_greek/img_classic/Acropole_Caryatid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504" y="3458063"/>
            <a:ext cx="4932000" cy="32833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638" y="6094413"/>
            <a:ext cx="36020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и скульптура Древней Греции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одна  особенность монументального искусства со-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в том, что оно создается коллективными усилиями. Замысел скульптора или живописца выполняется большим коллективом лепщиков или мраморщиков, че-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канщиков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живописцев, в зависимости от вида работ.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585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Монументальный памятник-ансамбль 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Мама́евом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кургане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«Героям Сталинградской битвы».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6" y="1916832"/>
            <a:ext cx="4505064" cy="439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8370" name="Picture 2" descr="http://otelscatalog.ru/uploads/userfiles/IMG_96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09326"/>
            <a:ext cx="4536451" cy="439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1220</Words>
  <Application>Microsoft Office PowerPoint</Application>
  <PresentationFormat>Экран (4:3)</PresentationFormat>
  <Paragraphs>173</Paragraphs>
  <Slides>24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</vt:lpstr>
      <vt:lpstr>Bookman Old Style</vt:lpstr>
      <vt:lpstr>Calibri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Veronika</cp:lastModifiedBy>
  <cp:revision>193</cp:revision>
  <dcterms:created xsi:type="dcterms:W3CDTF">2011-01-05T04:43:07Z</dcterms:created>
  <dcterms:modified xsi:type="dcterms:W3CDTF">2015-02-13T07:29:50Z</dcterms:modified>
</cp:coreProperties>
</file>