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34" r:id="rId3"/>
    <p:sldId id="336" r:id="rId4"/>
    <p:sldId id="298" r:id="rId5"/>
    <p:sldId id="342" r:id="rId6"/>
    <p:sldId id="340" r:id="rId7"/>
    <p:sldId id="347" r:id="rId8"/>
    <p:sldId id="358" r:id="rId9"/>
    <p:sldId id="351" r:id="rId10"/>
    <p:sldId id="360" r:id="rId11"/>
    <p:sldId id="361" r:id="rId12"/>
    <p:sldId id="362" r:id="rId13"/>
    <p:sldId id="320" r:id="rId14"/>
    <p:sldId id="364" r:id="rId15"/>
    <p:sldId id="366" r:id="rId16"/>
    <p:sldId id="356" r:id="rId17"/>
    <p:sldId id="367" r:id="rId18"/>
    <p:sldId id="312" r:id="rId19"/>
    <p:sldId id="365" r:id="rId20"/>
    <p:sldId id="331" r:id="rId21"/>
    <p:sldId id="324" r:id="rId22"/>
    <p:sldId id="329" r:id="rId23"/>
    <p:sldId id="335" r:id="rId24"/>
    <p:sldId id="271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D60093"/>
    <a:srgbClr val="FF3399"/>
    <a:srgbClr val="FF00FF"/>
    <a:srgbClr val="D7CFF7"/>
    <a:srgbClr val="F5CFE8"/>
    <a:srgbClr val="4C0D53"/>
    <a:srgbClr val="BA0653"/>
    <a:srgbClr val="4C141D"/>
    <a:srgbClr val="461A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76676" autoAdjust="0"/>
  </p:normalViewPr>
  <p:slideViewPr>
    <p:cSldViewPr>
      <p:cViewPr>
        <p:scale>
          <a:sx n="87" d="100"/>
          <a:sy n="87" d="100"/>
        </p:scale>
        <p:origin x="-106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BE538-4343-4C6F-B4F8-AED41CB8F5CD}" type="datetimeFigureOut">
              <a:rPr lang="ru-RU" smtClean="0"/>
              <a:pPr/>
              <a:t>22.01.2013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2CC4E-8F7E-44CC-BB84-F5725C6C01D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2CC4E-8F7E-44CC-BB84-F5725C6C01D6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44;&#1077;&#1090;&#1080;,%20&#1084;&#1072;&#1081;.wmv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c76TGDAqhM&amp;feature=youtu.be" TargetMode="External"/><Relationship Id="rId7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hyperlink" Target="https://maps.google.ru/maps/ms?msid=208762961020851306905.0004cf8cf5b246b3867d3&amp;msa=0" TargetMode="Externa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chalka.com/museum_koordinatoram" TargetMode="External"/><Relationship Id="rId2" Type="http://schemas.openxmlformats.org/officeDocument/2006/relationships/hyperlink" Target="http://www.nachalka.com/network_project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youtube.com/watch?v=Hc76TGDAqhM&amp;feature=youtu.b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Hc76TGDAqhM&amp;feature=youtu.b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62000" y="2743200"/>
            <a:ext cx="7239000" cy="23622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«Самореализация учащихся начальной школы  через сетевую  проектную деятельность»</a:t>
            </a:r>
            <a:endParaRPr lang="ru-RU" sz="2800" b="1" dirty="0">
              <a:solidFill>
                <a:srgbClr val="FF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09600" y="5562600"/>
            <a:ext cx="8153400" cy="762000"/>
          </a:xfrm>
        </p:spPr>
        <p:txBody>
          <a:bodyPr>
            <a:normAutofit fontScale="92500" lnSpcReduction="10000"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Автор презентации: Титова Л.А., учитель начальных классов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МБОУ СОШ № 5 им. Ю.А.Гагарина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Тамбов 2013</a:t>
            </a:r>
            <a:r>
              <a:rPr lang="ru-RU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</a:t>
            </a:r>
          </a:p>
          <a:p>
            <a:endParaRPr lang="ru-RU" dirty="0" smtClean="0"/>
          </a:p>
        </p:txBody>
      </p:sp>
      <p:pic>
        <p:nvPicPr>
          <p:cNvPr id="3074" name="Picture 2" descr="C:\Users\Михаил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28600"/>
            <a:ext cx="4267200" cy="762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5" name="Picture 3" descr="C:\Users\Михаил\Desktop\г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981200" cy="8382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200" y="1447800"/>
            <a:ext cx="716280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РЯБОВСКИЕ   ПЕДАГОГИЧЕСКИЕ   ЧТЕНИЯ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3306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Нацелено на выявление имеющихся у учащихся представлений по данной тематике</a:t>
            </a:r>
            <a:endParaRPr lang="ru-RU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4724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bliqueTopLeft"/>
            <a:lightRig rig="threePt" dir="t"/>
          </a:scene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629400" cy="8382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Распредели объекты по группам</a:t>
            </a:r>
            <a:endParaRPr lang="ru-RU" sz="2800" dirty="0">
              <a:solidFill>
                <a:srgbClr val="FF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 descr="C:\Users\Михаил\Desktop\началка\45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00400"/>
            <a:ext cx="4419600" cy="350520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</p:pic>
      <p:pic>
        <p:nvPicPr>
          <p:cNvPr id="9" name="Picture 2" descr="C:\Users\Михаил\Desktop\щх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8600"/>
            <a:ext cx="1981200" cy="12954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43200" y="274638"/>
            <a:ext cx="5943600" cy="7921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Интерактивные  игры</a:t>
            </a:r>
            <a:endParaRPr lang="ru-RU" sz="3200" b="1" dirty="0">
              <a:solidFill>
                <a:srgbClr val="FF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3" descr="C:\Users\Михаил\Desktop\г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971800"/>
            <a:ext cx="4038600" cy="3657600"/>
          </a:xfrm>
          <a:prstGeom prst="rect">
            <a:avLst/>
          </a:prstGeom>
          <a:noFill/>
          <a:scene3d>
            <a:camera prst="obliqueTopLeft"/>
            <a:lightRig rig="threePt" dir="t"/>
          </a:scene3d>
          <a:sp3d>
            <a:bevelT/>
          </a:sp3d>
        </p:spPr>
      </p:pic>
      <p:pic>
        <p:nvPicPr>
          <p:cNvPr id="8" name="Picture 2" descr="C:\Users\Михаил\Desktop\у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5181600" cy="4343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Top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2" descr="C:\Users\Михаил\Desktop\щх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"/>
            <a:ext cx="2514600" cy="9906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457200"/>
            <a:ext cx="6629400" cy="10668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FF"/>
                </a:solidFill>
              </a:rPr>
              <a:t/>
            </a:r>
            <a:br>
              <a:rPr lang="ru-RU" sz="2800" b="1" dirty="0" smtClean="0">
                <a:solidFill>
                  <a:srgbClr val="FF00FF"/>
                </a:solidFill>
              </a:rPr>
            </a:br>
            <a:r>
              <a:rPr lang="ru-RU" sz="28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"Музей, как много в этом слове!" Результаты опроса </a:t>
            </a:r>
            <a:r>
              <a:rPr lang="ru-RU" sz="2800" b="1" dirty="0" smtClean="0">
                <a:solidFill>
                  <a:srgbClr val="FF0066"/>
                </a:solidFill>
              </a:rPr>
              <a:t/>
            </a:r>
            <a:br>
              <a:rPr lang="ru-RU" sz="2800" b="1" dirty="0" smtClean="0">
                <a:solidFill>
                  <a:srgbClr val="FF0066"/>
                </a:solidFill>
              </a:rPr>
            </a:br>
            <a:endParaRPr lang="ru-RU" sz="2800" dirty="0">
              <a:solidFill>
                <a:srgbClr val="FF0066"/>
              </a:solidFill>
            </a:endParaRPr>
          </a:p>
        </p:txBody>
      </p:sp>
      <p:pic>
        <p:nvPicPr>
          <p:cNvPr id="5122" name="Picture 2" descr="C:\Users\Михаил\Desktop\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133600"/>
            <a:ext cx="7661325" cy="4076700"/>
          </a:xfrm>
          <a:prstGeom prst="rect">
            <a:avLst/>
          </a:prstGeom>
          <a:noFill/>
          <a:scene3d>
            <a:camera prst="obliqueTopLeft"/>
            <a:lightRig rig="threePt" dir="t"/>
          </a:scene3d>
          <a:sp3d>
            <a:bevelT/>
          </a:sp3d>
        </p:spPr>
      </p:pic>
      <p:pic>
        <p:nvPicPr>
          <p:cNvPr id="5" name="Picture 2" descr="C:\Users\Михаил\Desktop\щх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724400"/>
            <a:ext cx="1447800" cy="900154"/>
          </a:xfrm>
          <a:prstGeom prst="rect">
            <a:avLst/>
          </a:prstGeom>
          <a:noFill/>
          <a:ln>
            <a:solidFill>
              <a:srgbClr val="D6009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2" descr="C:\Users\Михаил\Desktop\щх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04800"/>
            <a:ext cx="2057400" cy="9906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05200" y="381000"/>
            <a:ext cx="4953000" cy="6858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ходе проекта</a:t>
            </a:r>
            <a:endParaRPr lang="ru-RU" sz="3200" dirty="0">
              <a:solidFill>
                <a:srgbClr val="FF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C:\Users\Михаил\Desktop\DSC003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4419600" cy="40386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147" name="Picture 3" descr="C:\Users\Михаил\Desktop\DSC003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743200"/>
            <a:ext cx="4876800" cy="41148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Users\Михаил\Desktop\щх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"/>
            <a:ext cx="2514600" cy="9906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Михаил\Desktop\началка\34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8458200" cy="4953000"/>
          </a:xfrm>
          <a:prstGeom prst="rect">
            <a:avLst/>
          </a:prstGeom>
          <a:noFill/>
          <a:scene3d>
            <a:camera prst="obliqueTopLef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3048000" y="533400"/>
            <a:ext cx="5891356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Формирующее оценивание</a:t>
            </a:r>
            <a:endParaRPr lang="ru-RU" sz="2800" b="1" dirty="0">
              <a:solidFill>
                <a:srgbClr val="FF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Михаил\Desktop\щх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2514600" cy="9906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0" y="304800"/>
            <a:ext cx="4648200" cy="715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solidFill>
                  <a:srgbClr val="FF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Карта проекта</a:t>
            </a:r>
            <a:br>
              <a:rPr lang="ru-RU" sz="32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3200" dirty="0">
              <a:solidFill>
                <a:srgbClr val="FF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5" name="Picture 3" descr="C:\Users\Михаил\Desktop\ЩШ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458200" cy="5486400"/>
          </a:xfrm>
          <a:prstGeom prst="rect">
            <a:avLst/>
          </a:prstGeom>
          <a:noFill/>
          <a:effectLst/>
          <a:scene3d>
            <a:camera prst="obliqueTopLeft"/>
            <a:lightRig rig="threePt" dir="t"/>
          </a:scene3d>
          <a:sp3d>
            <a:bevelT/>
          </a:sp3d>
        </p:spPr>
      </p:pic>
      <p:pic>
        <p:nvPicPr>
          <p:cNvPr id="5" name="Picture 2" descr="C:\Users\Михаил\Desktop\щх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2514600" cy="9906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хаил\Desktop\Снимок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743200"/>
            <a:ext cx="3200400" cy="37639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171" name="Picture 3" descr="C:\Users\Михаил\Desktop\б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667000"/>
            <a:ext cx="5573755" cy="381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172" name="Picture 4" descr="C:\Users\Михаил\Desktop\т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219200"/>
            <a:ext cx="8229600" cy="1295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/>
          <p:cNvSpPr txBox="1"/>
          <p:nvPr/>
        </p:nvSpPr>
        <p:spPr>
          <a:xfrm>
            <a:off x="2743200" y="381000"/>
            <a:ext cx="5891356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Формирующее оценивание</a:t>
            </a:r>
            <a:endParaRPr lang="ru-RU" sz="2800" b="1" dirty="0">
              <a:solidFill>
                <a:srgbClr val="FF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2" descr="C:\Users\Михаил\Desktop\щх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52400"/>
            <a:ext cx="2514600" cy="9906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867400" y="990600"/>
            <a:ext cx="30480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</a:t>
            </a:r>
            <a:r>
              <a:rPr lang="ru-RU" sz="2000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Критерии оценки "Виртуальной экскурсии" позволят выполнять работу точно, повысят степень самостоятельности выполнения задания, уменьшая роль руководства учителя. Работа ведется на протяжении всего проекта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18" name="Picture 2" descr="C:\Users\Михаил\Desktop\началка\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76400"/>
            <a:ext cx="5867400" cy="4953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3048000" y="152400"/>
            <a:ext cx="5891356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Формирующее оценивание</a:t>
            </a:r>
            <a:endParaRPr lang="ru-RU" sz="2800" b="1" dirty="0">
              <a:solidFill>
                <a:srgbClr val="FF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 descr="C:\Users\Михаил\Desktop\щх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2514600" cy="9906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228600"/>
            <a:ext cx="5562600" cy="7620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Создаем "Карту музеев"</a:t>
            </a:r>
            <a:br>
              <a:rPr lang="ru-RU" sz="32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3200" dirty="0">
              <a:solidFill>
                <a:srgbClr val="FF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18" name="Picture 2" descr="C:\Users\Михаил\Desktop\нг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4652962" cy="4056222"/>
          </a:xfrm>
          <a:prstGeom prst="rect">
            <a:avLst/>
          </a:prstGeom>
          <a:noFill/>
          <a:scene3d>
            <a:camera prst="obliqueTopRight"/>
            <a:lightRig rig="threePt" dir="t"/>
          </a:scene3d>
          <a:sp3d>
            <a:bevelT/>
          </a:sp3d>
        </p:spPr>
      </p:pic>
      <p:pic>
        <p:nvPicPr>
          <p:cNvPr id="7" name="Picture 2" descr="C:\Users\Михаил\Desktop\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819400"/>
            <a:ext cx="4669820" cy="403860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2" descr="C:\Users\Михаил\Desktop\щх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04800"/>
            <a:ext cx="2590800" cy="9906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553200" cy="6858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Таблица «Шаги к успеху»</a:t>
            </a:r>
            <a:endParaRPr lang="ru-RU" sz="3200" b="1" dirty="0">
              <a:solidFill>
                <a:srgbClr val="FF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C:\Users\Михаил\Desktop\х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0"/>
            <a:ext cx="8229600" cy="4375860"/>
          </a:xfrm>
          <a:prstGeom prst="rect">
            <a:avLst/>
          </a:prstGeom>
          <a:noFill/>
          <a:scene3d>
            <a:camera prst="obliqueTopLeft"/>
            <a:lightRig rig="threePt" dir="t"/>
          </a:scene3d>
          <a:sp3d>
            <a:bevelT/>
          </a:sp3d>
        </p:spPr>
      </p:pic>
      <p:pic>
        <p:nvPicPr>
          <p:cNvPr id="5" name="Picture 2" descr="C:\Users\Михаил\Desktop\щх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2209800" cy="9906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685800" y="1143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Таблица "Шаги к успеху" отслеживает процесс и способствует организации качественной самооценки вклада в проект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хаил\Desktop\Снимок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8001000" cy="563880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Picture 3" descr="C:\Users\Михаил\Desktop\г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981200" cy="8382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28800" y="990600"/>
            <a:ext cx="6019800" cy="3810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Итоговое оценивание</a:t>
            </a:r>
            <a:endParaRPr lang="ru-RU" sz="2400" b="1" dirty="0">
              <a:solidFill>
                <a:srgbClr val="FF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867400" y="1828800"/>
            <a:ext cx="31242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Используются: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самооценка работы в проекте детей и сетевых координаторов,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самооценка работы групп в ходе проекта,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сводная таблица результатов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Михаил\Desktop\началка\лд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5791200" cy="4953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>
            <a:off x="2209800" y="304800"/>
            <a:ext cx="6019800" cy="52322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окончании проекта</a:t>
            </a:r>
            <a:endParaRPr lang="ru-RU" sz="2800" b="1" dirty="0">
              <a:solidFill>
                <a:srgbClr val="FF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2" descr="C:\Users\Михаил\Desktop\щх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2514600" cy="9906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C:\Users\Михаил\Desktop\Сним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28800"/>
            <a:ext cx="4267200" cy="4724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5302" name="Picture 6" descr="C:\Users\Михаил\Desktop\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43000"/>
            <a:ext cx="4419600" cy="5562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2" descr="C:\Users\Михаил\Desktop\щх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52400"/>
            <a:ext cx="2514600" cy="9906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28600" y="228600"/>
            <a:ext cx="396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Вопросы для участников и руководителя проекта, анкета для родителей 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для качественной рефлексии и анализа результато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Михаил\Desktop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81000"/>
            <a:ext cx="6586538" cy="13715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6323" name="Picture 3" descr="C:\Users\Михаил\Desktop\х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981200"/>
            <a:ext cx="8382000" cy="44767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2" descr="C:\Users\Михаил\Desktop\щх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2514600" cy="9906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24200" y="381000"/>
            <a:ext cx="5562600" cy="9144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sz="3200" b="1" dirty="0" smtClean="0">
                <a:solidFill>
                  <a:srgbClr val="D6009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Дети научились</a:t>
            </a:r>
            <a:r>
              <a:rPr lang="ru-RU" sz="36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3600" dirty="0">
              <a:solidFill>
                <a:srgbClr val="D6009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объяснять самому себе «что я хочу узнать» (цели, мотивы) и «что я узнал» (результаты);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пользоваться полезными сайтами сети интернет;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выполнить  разные социальные роли (лидера, исполнителя, генератора идей);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совместно с учителем составлять план выполнения задач творческого и поискового характера</a:t>
            </a:r>
            <a:endParaRPr lang="ru-RU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Михаил\Desktop\щх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2514600" cy="9906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ихаил\Desktop\началка\сертификат Нович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1"/>
            <a:ext cx="5638800" cy="3429000"/>
          </a:xfrm>
          <a:prstGeom prst="rect">
            <a:avLst/>
          </a:prstGeom>
          <a:noFill/>
          <a:scene3d>
            <a:camera prst="obliqueBottomRight"/>
            <a:lightRig rig="threePt" dir="t"/>
          </a:scene3d>
          <a:sp3d>
            <a:bevelT/>
          </a:sp3d>
        </p:spPr>
      </p:pic>
      <p:pic>
        <p:nvPicPr>
          <p:cNvPr id="4" name="Picture 2" descr="C:\Users\Михаил\Desktop\ЩЗ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572000"/>
            <a:ext cx="2438400" cy="1600200"/>
          </a:xfrm>
          <a:prstGeom prst="rect">
            <a:avLst/>
          </a:prstGeom>
          <a:noFill/>
          <a:ln w="57150">
            <a:solidFill>
              <a:srgbClr val="D6009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7" name="Picture 3" descr="C:\Users\Михаил\Desktop\э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1371600"/>
            <a:ext cx="2590800" cy="1514475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8" name="Picture 4" descr="C:\Users\Михаил\Desktop\ро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3886200"/>
            <a:ext cx="5105400" cy="279205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bliqueBottom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0" y="457200"/>
            <a:ext cx="4114800" cy="9144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Ресурсы</a:t>
            </a:r>
            <a:endParaRPr lang="ru-RU" sz="3200" b="1" dirty="0">
              <a:solidFill>
                <a:srgbClr val="FF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1.Сетевые проекты в начальной школе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http://www.nachalka.com/network_projects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000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Виртуальная  экскурсия к монументам Славы города Тамбова. «Музей, как много в этом слове!»</a:t>
            </a: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http://www.nachalka.com/museum_koordinatoram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2.Видеоэкскурсия «Музей, как много в этом слове</a:t>
            </a:r>
            <a:r>
              <a:rPr lang="ru-RU" sz="2400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!»</a:t>
            </a:r>
            <a:endParaRPr lang="ru-RU" sz="24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  <a:hlinkClick r:id="rId4"/>
            </a:endParaRPr>
          </a:p>
          <a:p>
            <a:pPr>
              <a:buNone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http://www.youtube.com/watch?v=Hc76TGDAqhM&amp;feature=youtu.be</a:t>
            </a:r>
            <a:endParaRPr lang="ru-RU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2" descr="C:\Users\Михаил\Desktop\щх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04800"/>
            <a:ext cx="2514600" cy="9906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Михаил\Desktop\Сним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14400"/>
            <a:ext cx="7239000" cy="565785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3" descr="C:\Users\Михаил\Desktop\г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981200" cy="8382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990600"/>
            <a:ext cx="6019800" cy="6858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solidFill>
                  <a:srgbClr val="FF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Сетевой учебный проект</a:t>
            </a:r>
            <a:r>
              <a:rPr lang="ru-RU" sz="3200" b="1" dirty="0" smtClean="0">
                <a:solidFill>
                  <a:srgbClr val="FF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3200" b="1" dirty="0" smtClean="0">
                <a:solidFill>
                  <a:srgbClr val="FF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3600" b="1" dirty="0">
              <a:solidFill>
                <a:srgbClr val="FF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3154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коммуникативные умения ;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 творчество и любознательность;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  умения работать с информацией и медиасредствами;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 межличностное взаимодействие и сотрудничество;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 умения ставить и решать проблемы ;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 социальная ответственность.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Михаил\Desktop\ЩЗ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105400"/>
            <a:ext cx="1930400" cy="1447800"/>
          </a:xfrm>
          <a:prstGeom prst="rect">
            <a:avLst/>
          </a:prstGeom>
          <a:noFill/>
          <a:ln w="57150">
            <a:solidFill>
              <a:srgbClr val="D6009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3" descr="C:\Users\Михаил\Desktop\э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5029200"/>
            <a:ext cx="3124200" cy="151447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3" descr="C:\Users\Михаил\Desktop\г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"/>
            <a:ext cx="1981200" cy="8382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2209800" y="381000"/>
            <a:ext cx="6781800" cy="7620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Планируемые результаты</a:t>
            </a:r>
            <a:endParaRPr lang="ru-RU" sz="3200" b="1" dirty="0">
              <a:solidFill>
                <a:srgbClr val="FF33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50292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Личностные результаты:</a:t>
            </a:r>
            <a:endParaRPr lang="ru-RU" sz="8000" dirty="0" smtClean="0">
              <a:solidFill>
                <a:srgbClr val="FF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ru-RU" sz="8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-формирование основ российской гражданской идентичности, чувства гордости за свою Родину, российский народ и историю России.</a:t>
            </a:r>
            <a:endParaRPr lang="ru-RU" sz="8000" b="1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ru-RU" sz="8000" b="1" dirty="0" err="1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Метапредметные</a:t>
            </a:r>
            <a:r>
              <a:rPr lang="ru-RU" sz="80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результаты:</a:t>
            </a:r>
            <a:r>
              <a:rPr lang="ru-RU" sz="8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8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8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формирование  умения планировать, контролировать и оценивать учебные действия в соответствии с поставленной задачей и условиями ее реализации; определять наиболее эффективные способы достижения результата; </a:t>
            </a:r>
            <a:br>
              <a:rPr lang="ru-RU" sz="8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8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формирование умения понимать причины успеха/неуспеха учебной деятельности</a:t>
            </a: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8000" b="1" dirty="0" smtClean="0">
              <a:solidFill>
                <a:srgbClr val="FF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ru-RU" sz="80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Предметные результаты: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-знание символики своего города, умение описывать достопримечательности, приводить примеры достопримечательностей региона, столицы страны</a:t>
            </a:r>
          </a:p>
          <a:p>
            <a:endParaRPr lang="ru-RU" sz="9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 descr="C:\Users\Михаил\Desktop\щх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1981200" cy="9906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2057400" y="533400"/>
            <a:ext cx="6858000" cy="17065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ДАЙТЕ РЕБЕНКУ РАДОСТЬ УМСТВЕННОГО ТРУДА, РАДОСТЬ УСПЕХА В УЧЕНИИ»</a:t>
            </a:r>
            <a:br>
              <a:rPr lang="ru-RU" sz="24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В.А. Сухомлинский</a:t>
            </a:r>
            <a:endParaRPr lang="ru-RU" sz="2400" b="1" dirty="0">
              <a:solidFill>
                <a:srgbClr val="FF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733800" y="3124200"/>
            <a:ext cx="4724400" cy="3001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Предметная область: окружающий мир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Межпредметные связи: математика, ИКТ, русский язык, краеведение</a:t>
            </a:r>
          </a:p>
          <a:p>
            <a:endParaRPr lang="ru-RU" dirty="0"/>
          </a:p>
        </p:txBody>
      </p:sp>
      <p:pic>
        <p:nvPicPr>
          <p:cNvPr id="4098" name="Picture 2" descr="http://im4-tub-ru.yandex.net/i?id=3026140-49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743200"/>
            <a:ext cx="3276600" cy="38862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" name="Picture 2" descr="C:\Users\Михаил\Desktop\щх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981200" cy="9906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Проведение мини-исследования среди учащихся начальных классов.</a:t>
            </a:r>
            <a:br>
              <a:rPr lang="ru-RU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Фотографирование. Проведение опроса.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Обработка полученных данных.</a:t>
            </a:r>
            <a:br>
              <a:rPr lang="ru-RU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Заполнение итоговой формы исследования на сайте. </a:t>
            </a:r>
            <a:br>
              <a:rPr lang="ru-RU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 Публикация итогов коллективного исследования на   страничке проекта.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Обсуждение итогов исследования на форуме</a:t>
            </a:r>
            <a:endParaRPr lang="ru-RU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2971800" y="685800"/>
            <a:ext cx="4114800" cy="5847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 проекта</a:t>
            </a:r>
            <a:endParaRPr lang="ru-RU" sz="3200" b="1" dirty="0">
              <a:solidFill>
                <a:srgbClr val="FF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Михаил\Desktop\щх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1981200" cy="9906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0200" y="304800"/>
            <a:ext cx="3276600" cy="11430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rgbClr val="FF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Стартовая презентация</a:t>
            </a:r>
            <a:endParaRPr lang="ru-RU" sz="2800" b="1" dirty="0">
              <a:solidFill>
                <a:srgbClr val="FF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Михаил\Desktop\шг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3276600"/>
            <a:ext cx="4724400" cy="3433665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sp3d>
            <a:bevelT/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Оценивается  уровень начальных знаний учащихся. </a:t>
            </a:r>
            <a:r>
              <a:rPr lang="ru-RU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Презентация </a:t>
            </a:r>
            <a:r>
              <a:rPr lang="ru-RU" sz="2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нацелена на развитие у учеников критического мышления, выработку умений и навыков самоуправления процессом своего обучения, организацию коллективной учебной деятельности</a:t>
            </a:r>
            <a:endParaRPr lang="ru-RU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C:\Users\Михаил\Desktop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4953000" cy="296496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perspectiveRigh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ихаил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895600"/>
            <a:ext cx="4887913" cy="373622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5486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Михаил\Desktop\щх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81000"/>
            <a:ext cx="2438400" cy="13716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28600" y="3276600"/>
            <a:ext cx="3048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Таблица З-И-У используется для актуализации и фиксации первичных знаний участников проекта.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357</Words>
  <PresentationFormat>Экран (4:3)</PresentationFormat>
  <Paragraphs>66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«Самореализация учащихся начальной школы  через сетевую  проектную деятельность»</vt:lpstr>
      <vt:lpstr>Слайд 2</vt:lpstr>
      <vt:lpstr>Слайд 3</vt:lpstr>
      <vt:lpstr> Сетевой учебный проект </vt:lpstr>
      <vt:lpstr>Планируемые результаты</vt:lpstr>
      <vt:lpstr>«ДАЙТЕ РЕБЕНКУ РАДОСТЬ УМСТВЕННОГО ТРУДА, РАДОСТЬ УСПЕХА В УЧЕНИИ» В.А. Сухомлинский</vt:lpstr>
      <vt:lpstr>До проекта</vt:lpstr>
      <vt:lpstr>Стартовая презентация</vt:lpstr>
      <vt:lpstr>Слайд 9</vt:lpstr>
      <vt:lpstr>Распредели объекты по группам</vt:lpstr>
      <vt:lpstr>Интерактивные  игры</vt:lpstr>
      <vt:lpstr> "Музей, как много в этом слове!" Результаты опроса  </vt:lpstr>
      <vt:lpstr>В ходе проекта</vt:lpstr>
      <vt:lpstr>Слайд 14</vt:lpstr>
      <vt:lpstr> Карта проекта </vt:lpstr>
      <vt:lpstr>Слайд 16</vt:lpstr>
      <vt:lpstr>Слайд 17</vt:lpstr>
      <vt:lpstr>  Создаем "Карту музеев" </vt:lpstr>
      <vt:lpstr>Таблица «Шаги к успеху»</vt:lpstr>
      <vt:lpstr>Итоговое оценивание</vt:lpstr>
      <vt:lpstr>Слайд 21</vt:lpstr>
      <vt:lpstr>Слайд 22</vt:lpstr>
      <vt:lpstr> Дети научились: </vt:lpstr>
      <vt:lpstr>Слайд 24</vt:lpstr>
      <vt:lpstr>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Михаил</cp:lastModifiedBy>
  <cp:revision>115</cp:revision>
  <dcterms:created xsi:type="dcterms:W3CDTF">2012-11-04T13:36:18Z</dcterms:created>
  <dcterms:modified xsi:type="dcterms:W3CDTF">2013-01-22T16:19:12Z</dcterms:modified>
</cp:coreProperties>
</file>