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335" r:id="rId2"/>
    <p:sldId id="270" r:id="rId3"/>
    <p:sldId id="267" r:id="rId4"/>
    <p:sldId id="268" r:id="rId5"/>
    <p:sldId id="269" r:id="rId6"/>
    <p:sldId id="271" r:id="rId7"/>
    <p:sldId id="272" r:id="rId8"/>
    <p:sldId id="273" r:id="rId9"/>
    <p:sldId id="274" r:id="rId10"/>
    <p:sldId id="275" r:id="rId11"/>
    <p:sldId id="276" r:id="rId12"/>
    <p:sldId id="277" r:id="rId13"/>
    <p:sldId id="278" r:id="rId14"/>
    <p:sldId id="279" r:id="rId15"/>
    <p:sldId id="280" r:id="rId16"/>
    <p:sldId id="329" r:id="rId17"/>
    <p:sldId id="330" r:id="rId18"/>
    <p:sldId id="281" r:id="rId19"/>
    <p:sldId id="282" r:id="rId20"/>
    <p:sldId id="331" r:id="rId21"/>
    <p:sldId id="332" r:id="rId22"/>
    <p:sldId id="283" r:id="rId23"/>
    <p:sldId id="333" r:id="rId24"/>
    <p:sldId id="334" r:id="rId25"/>
    <p:sldId id="284" r:id="rId26"/>
    <p:sldId id="306" r:id="rId27"/>
    <p:sldId id="286" r:id="rId28"/>
    <p:sldId id="289" r:id="rId29"/>
    <p:sldId id="285" r:id="rId3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4DB70"/>
    <a:srgbClr val="E7D07D"/>
    <a:srgbClr val="FFCC99"/>
    <a:srgbClr val="FDDD69"/>
    <a:srgbClr val="FFCC66"/>
    <a:srgbClr val="F3F062"/>
    <a:srgbClr val="E4FB5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394" autoAdjust="0"/>
    <p:restoredTop sz="94660"/>
  </p:normalViewPr>
  <p:slideViewPr>
    <p:cSldViewPr>
      <p:cViewPr varScale="1">
        <p:scale>
          <a:sx n="66" d="100"/>
          <a:sy n="66" d="100"/>
        </p:scale>
        <p:origin x="-1291" y="-5"/>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ru-RU"/>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ru-RU"/>
          </a:p>
        </p:txBody>
      </p:sp>
      <p:sp>
        <p:nvSpPr>
          <p:cNvPr id="952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ru-RU"/>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2FD4344-CAC7-4766-B943-8822DB3B998C}"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769D977A-D51B-4CEC-8494-AC7541B992BC}" type="slidenum">
              <a:rPr lang="ru-RU" smtClean="0"/>
              <a:pPr/>
              <a:t>1</a:t>
            </a:fld>
            <a:endParaRPr lang="ru-RU" smtClean="0"/>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ru-RU" smtClean="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Образ слайда 1"/>
          <p:cNvSpPr>
            <a:spLocks noGrp="1" noRot="1" noChangeAspect="1" noTextEdit="1"/>
          </p:cNvSpPr>
          <p:nvPr>
            <p:ph type="sldImg"/>
          </p:nvPr>
        </p:nvSpPr>
        <p:spPr>
          <a:ln/>
        </p:spPr>
      </p:sp>
      <p:sp>
        <p:nvSpPr>
          <p:cNvPr id="97283" name="Заметки 2"/>
          <p:cNvSpPr>
            <a:spLocks noGrp="1"/>
          </p:cNvSpPr>
          <p:nvPr>
            <p:ph type="body" idx="1"/>
          </p:nvPr>
        </p:nvSpPr>
        <p:spPr>
          <a:noFill/>
          <a:ln/>
        </p:spPr>
        <p:txBody>
          <a:bodyPr/>
          <a:lstStyle/>
          <a:p>
            <a:endParaRPr lang="ru-RU" smtClean="0"/>
          </a:p>
        </p:txBody>
      </p:sp>
      <p:sp>
        <p:nvSpPr>
          <p:cNvPr id="97284" name="Номер слайда 3"/>
          <p:cNvSpPr>
            <a:spLocks noGrp="1"/>
          </p:cNvSpPr>
          <p:nvPr>
            <p:ph type="sldNum" sz="quarter" idx="5"/>
          </p:nvPr>
        </p:nvSpPr>
        <p:spPr>
          <a:noFill/>
        </p:spPr>
        <p:txBody>
          <a:bodyPr/>
          <a:lstStyle/>
          <a:p>
            <a:fld id="{AFE714A7-0567-4813-ACE7-E642E7D65D0B}" type="slidenum">
              <a:rPr lang="ru-RU" smtClean="0"/>
              <a:pPr/>
              <a:t>7</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Равнобедренный треугольник 3"/>
          <p:cNvSpPr/>
          <p:nvPr/>
        </p:nvSpPr>
        <p:spPr>
          <a:xfrm rot="16200000">
            <a:off x="7553325" y="5254626"/>
            <a:ext cx="1893887"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Заголовок 7"/>
          <p:cNvSpPr>
            <a:spLocks noGrp="1"/>
          </p:cNvSpPr>
          <p:nvPr>
            <p:ph type="ctrTitle"/>
          </p:nvPr>
        </p:nvSpPr>
        <p:spPr>
          <a:xfrm>
            <a:off x="540544" y="776288"/>
            <a:ext cx="8062912" cy="1470025"/>
          </a:xfrm>
        </p:spPr>
        <p:txBody>
          <a:bodyPr anchor="b"/>
          <a:lstStyle>
            <a:lvl1pPr algn="r">
              <a:defRPr sz="4400"/>
            </a:lvl1pPr>
          </a:lstStyle>
          <a:p>
            <a:r>
              <a:rPr lang="ru-RU" smtClean="0"/>
              <a:t>Образец заголовка</a:t>
            </a:r>
            <a:endParaRPr lang="en-US"/>
          </a:p>
        </p:txBody>
      </p:sp>
      <p:sp>
        <p:nvSpPr>
          <p:cNvPr id="9" name="Подзаголовок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5" name="Дата 27"/>
          <p:cNvSpPr>
            <a:spLocks noGrp="1"/>
          </p:cNvSpPr>
          <p:nvPr>
            <p:ph type="dt" sz="half" idx="10"/>
          </p:nvPr>
        </p:nvSpPr>
        <p:spPr>
          <a:xfrm>
            <a:off x="1371600" y="6011863"/>
            <a:ext cx="5791200" cy="365125"/>
          </a:xfrm>
        </p:spPr>
        <p:txBody>
          <a:bodyPr tIns="0" bIns="0" anchor="t"/>
          <a:lstStyle>
            <a:lvl1pPr algn="r">
              <a:defRPr sz="1000"/>
            </a:lvl1pPr>
          </a:lstStyle>
          <a:p>
            <a:pPr>
              <a:defRPr/>
            </a:pPr>
            <a:endParaRPr lang="ru-RU"/>
          </a:p>
        </p:txBody>
      </p:sp>
      <p:sp>
        <p:nvSpPr>
          <p:cNvPr id="6" name="Нижний колонтитул 16"/>
          <p:cNvSpPr>
            <a:spLocks noGrp="1"/>
          </p:cNvSpPr>
          <p:nvPr>
            <p:ph type="ftr" sz="quarter" idx="11"/>
          </p:nvPr>
        </p:nvSpPr>
        <p:spPr>
          <a:xfrm>
            <a:off x="1371600" y="5649913"/>
            <a:ext cx="5791200" cy="365125"/>
          </a:xfrm>
        </p:spPr>
        <p:txBody>
          <a:bodyPr tIns="0" bIns="0"/>
          <a:lstStyle>
            <a:lvl1pPr algn="r">
              <a:defRPr sz="1100"/>
            </a:lvl1pPr>
          </a:lstStyle>
          <a:p>
            <a:pPr>
              <a:defRPr/>
            </a:pPr>
            <a:endParaRPr lang="ru-RU"/>
          </a:p>
        </p:txBody>
      </p:sp>
      <p:sp>
        <p:nvSpPr>
          <p:cNvPr id="7" name="Номер слайда 28"/>
          <p:cNvSpPr>
            <a:spLocks noGrp="1"/>
          </p:cNvSpPr>
          <p:nvPr>
            <p:ph type="sldNum" sz="quarter" idx="12"/>
          </p:nvPr>
        </p:nvSpPr>
        <p:spPr>
          <a:xfrm>
            <a:off x="8391525" y="5753100"/>
            <a:ext cx="503238" cy="365125"/>
          </a:xfrm>
        </p:spPr>
        <p:txBody>
          <a:bodyPr anchor="ctr"/>
          <a:lstStyle>
            <a:lvl1pPr algn="ctr">
              <a:defRPr sz="1300">
                <a:solidFill>
                  <a:srgbClr val="FFFFFF"/>
                </a:solidFill>
              </a:defRPr>
            </a:lvl1pPr>
          </a:lstStyle>
          <a:p>
            <a:pPr>
              <a:defRPr/>
            </a:pPr>
            <a:fld id="{C743B055-2B1C-466E-871C-0AA35B4B7277}"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BAFF1851-A856-4B8A-A43F-77B3CC7565D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781800" y="381000"/>
            <a:ext cx="1905000" cy="5486400"/>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381000"/>
            <a:ext cx="62484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5376EADF-9EED-4DBB-8116-D591BCA441C8}"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8229600" cy="1399032"/>
          </a:xfrm>
        </p:spPr>
        <p:txBody>
          <a:bodyPr/>
          <a:lstStyle/>
          <a:p>
            <a:r>
              <a:rPr lang="ru-RU" smtClean="0"/>
              <a:t>Образец заголовка</a:t>
            </a:r>
            <a:endParaRPr lang="en-US"/>
          </a:p>
        </p:txBody>
      </p:sp>
      <p:sp>
        <p:nvSpPr>
          <p:cNvPr id="3" name="Содержимое 2"/>
          <p:cNvSpPr>
            <a:spLocks noGrp="1"/>
          </p:cNvSpPr>
          <p:nvPr>
            <p:ph idx="1"/>
          </p:nvPr>
        </p:nvSpPr>
        <p:spPr>
          <a:xfrm>
            <a:off x="457200" y="1882808"/>
            <a:ext cx="8229600" cy="4572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3"/>
          <p:cNvSpPr>
            <a:spLocks noGrp="1"/>
          </p:cNvSpPr>
          <p:nvPr>
            <p:ph type="dt" sz="half" idx="10"/>
          </p:nvPr>
        </p:nvSpPr>
        <p:spPr>
          <a:xfrm>
            <a:off x="4791075" y="6480175"/>
            <a:ext cx="2133600" cy="301625"/>
          </a:xfrm>
        </p:spPr>
        <p:txBody>
          <a:bodyPr/>
          <a:lstStyle>
            <a:lvl1pPr>
              <a:defRPr/>
            </a:lvl1pPr>
          </a:lstStyle>
          <a:p>
            <a:pPr>
              <a:defRPr/>
            </a:pPr>
            <a:endParaRPr lang="ru-RU"/>
          </a:p>
        </p:txBody>
      </p:sp>
      <p:sp>
        <p:nvSpPr>
          <p:cNvPr id="5" name="Нижний колонтитул 4"/>
          <p:cNvSpPr>
            <a:spLocks noGrp="1"/>
          </p:cNvSpPr>
          <p:nvPr>
            <p:ph type="ftr" sz="quarter" idx="11"/>
          </p:nvPr>
        </p:nvSpPr>
        <p:spPr>
          <a:xfrm>
            <a:off x="457200" y="6481763"/>
            <a:ext cx="4259263" cy="300037"/>
          </a:xfrm>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44A5411-BA43-434A-B96F-6FCDCDFCA12E}"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4" name="Прямоугольный треугольник 3"/>
          <p:cNvSpPr/>
          <p:nvPr/>
        </p:nvSpPr>
        <p:spPr>
          <a:xfrm flipV="1">
            <a:off x="6350" y="6350"/>
            <a:ext cx="9131300"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Равнобедренный треугольник 4"/>
          <p:cNvSpPr/>
          <p:nvPr/>
        </p:nvSpPr>
        <p:spPr>
          <a:xfrm rot="5400000" flipV="1">
            <a:off x="7553325" y="309563"/>
            <a:ext cx="1893888" cy="1293812"/>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6" name="Прямая соединительная линия 5"/>
          <p:cNvCxnSpPr/>
          <p:nvPr/>
        </p:nvCxnSpPr>
        <p:spPr>
          <a:xfrm rot="10800000">
            <a:off x="6469063" y="9525"/>
            <a:ext cx="2673350"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Прямая соединительная линия 6"/>
          <p:cNvCxnSpPr/>
          <p:nvPr/>
        </p:nvCxnSpPr>
        <p:spPr>
          <a:xfrm flipV="1">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381000" y="271464"/>
            <a:ext cx="7239000" cy="1362075"/>
          </a:xfrm>
        </p:spPr>
        <p:txBody>
          <a:bodyPr/>
          <a:lstStyle>
            <a:lvl1pPr marL="0" algn="l">
              <a:buNone/>
              <a:defRPr sz="3600" b="1" cap="none" baseline="0"/>
            </a:lvl1pPr>
          </a:lstStyle>
          <a:p>
            <a:r>
              <a:rPr lang="ru-RU" smtClean="0"/>
              <a:t>Образец заголовка</a:t>
            </a:r>
            <a:endParaRPr lang="en-US"/>
          </a:p>
        </p:txBody>
      </p:sp>
      <p:sp>
        <p:nvSpPr>
          <p:cNvPr id="3" name="Текст 2"/>
          <p:cNvSpPr>
            <a:spLocks noGrp="1"/>
          </p:cNvSpPr>
          <p:nvPr>
            <p:ph type="body" idx="1"/>
          </p:nvPr>
        </p:nvSpPr>
        <p:spPr>
          <a:xfrm>
            <a:off x="381000" y="1633536"/>
            <a:ext cx="38862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8" name="Дата 3"/>
          <p:cNvSpPr>
            <a:spLocks noGrp="1"/>
          </p:cNvSpPr>
          <p:nvPr>
            <p:ph type="dt" sz="half" idx="10"/>
          </p:nvPr>
        </p:nvSpPr>
        <p:spPr>
          <a:xfrm>
            <a:off x="6956425" y="6477000"/>
            <a:ext cx="2133600" cy="304800"/>
          </a:xfrm>
        </p:spPr>
        <p:txBody>
          <a:bodyPr/>
          <a:lstStyle>
            <a:lvl1pPr>
              <a:defRPr/>
            </a:lvl1pPr>
          </a:lstStyle>
          <a:p>
            <a:pPr>
              <a:defRPr/>
            </a:pPr>
            <a:endParaRPr lang="ru-RU"/>
          </a:p>
        </p:txBody>
      </p:sp>
      <p:sp>
        <p:nvSpPr>
          <p:cNvPr id="9" name="Нижний колонтитул 4"/>
          <p:cNvSpPr>
            <a:spLocks noGrp="1"/>
          </p:cNvSpPr>
          <p:nvPr>
            <p:ph type="ftr" sz="quarter" idx="11"/>
          </p:nvPr>
        </p:nvSpPr>
        <p:spPr>
          <a:xfrm>
            <a:off x="2619375" y="6481763"/>
            <a:ext cx="4260850" cy="300037"/>
          </a:xfrm>
        </p:spPr>
        <p:txBody>
          <a:bodyPr/>
          <a:lstStyle>
            <a:lvl1pPr>
              <a:defRPr/>
            </a:lvl1pPr>
          </a:lstStyle>
          <a:p>
            <a:pPr>
              <a:defRPr/>
            </a:pPr>
            <a:endParaRPr lang="ru-RU"/>
          </a:p>
        </p:txBody>
      </p:sp>
      <p:sp>
        <p:nvSpPr>
          <p:cNvPr id="10" name="Номер слайда 5"/>
          <p:cNvSpPr>
            <a:spLocks noGrp="1"/>
          </p:cNvSpPr>
          <p:nvPr>
            <p:ph type="sldNum" sz="quarter" idx="12"/>
          </p:nvPr>
        </p:nvSpPr>
        <p:spPr>
          <a:xfrm>
            <a:off x="8450263" y="809625"/>
            <a:ext cx="503237" cy="300038"/>
          </a:xfrm>
        </p:spPr>
        <p:txBody>
          <a:bodyPr/>
          <a:lstStyle>
            <a:lvl1pPr>
              <a:defRPr/>
            </a:lvl1pPr>
          </a:lstStyle>
          <a:p>
            <a:pPr>
              <a:defRPr/>
            </a:pPr>
            <a:fld id="{74CADFD9-F7CB-4FF3-B33F-508FACD490AE}"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marL="0" algn="l">
              <a:defRPr/>
            </a:lvl1pPr>
          </a:lstStyle>
          <a:p>
            <a:r>
              <a:rPr lang="ru-RU" smtClean="0"/>
              <a:t>Образец заголовка</a:t>
            </a:r>
            <a:endParaRPr lang="en-US"/>
          </a:p>
        </p:txBody>
      </p:sp>
      <p:sp>
        <p:nvSpPr>
          <p:cNvPr id="3" name="Содержимое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9D66AE12-C9A4-4B62-8816-1D60A1A8F250}"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lang="ru-RU" smtClean="0"/>
              <a:t>Образец заголовка</a:t>
            </a:r>
            <a:endParaRPr lang="en-US"/>
          </a:p>
        </p:txBody>
      </p:sp>
      <p:sp>
        <p:nvSpPr>
          <p:cNvPr id="3" name="Текст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6"/>
          <p:cNvSpPr>
            <a:spLocks noGrp="1"/>
          </p:cNvSpPr>
          <p:nvPr>
            <p:ph type="dt" sz="half" idx="10"/>
          </p:nvPr>
        </p:nvSpPr>
        <p:spPr>
          <a:xfrm>
            <a:off x="4791075" y="6481763"/>
            <a:ext cx="2130425" cy="301625"/>
          </a:xfrm>
        </p:spPr>
        <p:txBody>
          <a:bodyPr/>
          <a:lstStyle>
            <a:lvl1pPr>
              <a:defRPr/>
            </a:lvl1pPr>
          </a:lstStyle>
          <a:p>
            <a:pPr>
              <a:defRPr/>
            </a:pPr>
            <a:endParaRPr lang="ru-RU"/>
          </a:p>
        </p:txBody>
      </p:sp>
      <p:sp>
        <p:nvSpPr>
          <p:cNvPr id="8" name="Нижний колонтитул 7"/>
          <p:cNvSpPr>
            <a:spLocks noGrp="1"/>
          </p:cNvSpPr>
          <p:nvPr>
            <p:ph type="ftr" sz="quarter" idx="11"/>
          </p:nvPr>
        </p:nvSpPr>
        <p:spPr>
          <a:xfrm>
            <a:off x="457200" y="6481763"/>
            <a:ext cx="4260850" cy="301625"/>
          </a:xfrm>
        </p:spPr>
        <p:txBody>
          <a:bodyPr/>
          <a:lstStyle>
            <a:lvl1pPr>
              <a:defRPr/>
            </a:lvl1pPr>
          </a:lstStyle>
          <a:p>
            <a:pPr>
              <a:defRPr/>
            </a:pPr>
            <a:endParaRPr lang="ru-RU"/>
          </a:p>
        </p:txBody>
      </p:sp>
      <p:sp>
        <p:nvSpPr>
          <p:cNvPr id="9" name="Номер слайда 8"/>
          <p:cNvSpPr>
            <a:spLocks noGrp="1"/>
          </p:cNvSpPr>
          <p:nvPr>
            <p:ph type="sldNum" sz="quarter" idx="12"/>
          </p:nvPr>
        </p:nvSpPr>
        <p:spPr>
          <a:xfrm>
            <a:off x="7589838" y="6483350"/>
            <a:ext cx="503237" cy="301625"/>
          </a:xfrm>
        </p:spPr>
        <p:txBody>
          <a:bodyPr/>
          <a:lstStyle>
            <a:lvl1pPr algn="ctr">
              <a:defRPr/>
            </a:lvl1pPr>
          </a:lstStyle>
          <a:p>
            <a:pPr>
              <a:defRPr/>
            </a:pPr>
            <a:fld id="{DB6A63FA-A6BE-494F-A452-AE6D8CF2DDF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b="0"/>
            </a:lvl1p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82498924-7258-41A4-BCFC-322E6295F3A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0F255DEE-9E77-44F5-9FEC-D1EE98023016}"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lang="ru-RU" smtClean="0"/>
              <a:t>Образец заголовка</a:t>
            </a:r>
            <a:endParaRPr lang="en-US"/>
          </a:p>
        </p:txBody>
      </p:sp>
      <p:sp>
        <p:nvSpPr>
          <p:cNvPr id="3" name="Текст 2"/>
          <p:cNvSpPr>
            <a:spLocks noGrp="1"/>
          </p:cNvSpPr>
          <p:nvPr>
            <p:ph type="body" idx="2"/>
          </p:nvPr>
        </p:nvSpPr>
        <p:spPr>
          <a:xfrm>
            <a:off x="1135856" y="367664"/>
            <a:ext cx="24384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a:xfrm>
            <a:off x="6278563" y="6556375"/>
            <a:ext cx="2133600" cy="301625"/>
          </a:xfrm>
        </p:spPr>
        <p:txBody>
          <a:bodyPr/>
          <a:lstStyle>
            <a:lvl1pPr>
              <a:defRPr sz="900"/>
            </a:lvl1pPr>
          </a:lstStyle>
          <a:p>
            <a:pPr>
              <a:defRPr/>
            </a:pPr>
            <a:endParaRPr lang="ru-RU"/>
          </a:p>
        </p:txBody>
      </p:sp>
      <p:sp>
        <p:nvSpPr>
          <p:cNvPr id="6" name="Нижний колонтитул 5"/>
          <p:cNvSpPr>
            <a:spLocks noGrp="1"/>
          </p:cNvSpPr>
          <p:nvPr>
            <p:ph type="ftr" sz="quarter" idx="11"/>
          </p:nvPr>
        </p:nvSpPr>
        <p:spPr>
          <a:xfrm>
            <a:off x="1135063" y="6556375"/>
            <a:ext cx="5143500" cy="301625"/>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410575" y="6556375"/>
            <a:ext cx="503238" cy="301625"/>
          </a:xfrm>
        </p:spPr>
        <p:txBody>
          <a:bodyPr/>
          <a:lstStyle>
            <a:lvl1pPr>
              <a:defRPr sz="900"/>
            </a:lvl1pPr>
          </a:lstStyle>
          <a:p>
            <a:pPr>
              <a:defRPr/>
            </a:pPr>
            <a:fld id="{FFC305EE-91EF-4891-890F-26E2C6942548}"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lang="ru-RU" smtClean="0"/>
              <a:t>Образец заголовка</a:t>
            </a:r>
            <a:endParaRPr lang="en-US"/>
          </a:p>
        </p:txBody>
      </p:sp>
      <p:sp>
        <p:nvSpPr>
          <p:cNvPr id="3" name="Рисунок 2"/>
          <p:cNvSpPr>
            <a:spLocks noGrp="1"/>
          </p:cNvSpPr>
          <p:nvPr>
            <p:ph type="pic" idx="1"/>
          </p:nvPr>
        </p:nvSpPr>
        <p:spPr>
          <a:xfrm>
            <a:off x="1138237" y="373966"/>
            <a:ext cx="7333488" cy="5486400"/>
          </a:xfrm>
          <a:solidFill>
            <a:schemeClr val="bg2">
              <a:shade val="50000"/>
            </a:schemeClr>
          </a:solidFill>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4"/>
          <p:cNvSpPr>
            <a:spLocks noGrp="1"/>
          </p:cNvSpPr>
          <p:nvPr>
            <p:ph type="dt" sz="half" idx="10"/>
          </p:nvPr>
        </p:nvSpPr>
        <p:spPr>
          <a:xfrm>
            <a:off x="6108700" y="6556375"/>
            <a:ext cx="2101850" cy="301625"/>
          </a:xfrm>
        </p:spPr>
        <p:txBody>
          <a:bodyPr/>
          <a:lstStyle>
            <a:lvl1pPr>
              <a:defRPr sz="900"/>
            </a:lvl1pPr>
          </a:lstStyle>
          <a:p>
            <a:pPr>
              <a:defRPr/>
            </a:pPr>
            <a:endParaRPr lang="ru-RU"/>
          </a:p>
        </p:txBody>
      </p:sp>
      <p:sp>
        <p:nvSpPr>
          <p:cNvPr id="6" name="Нижний колонтитул 5"/>
          <p:cNvSpPr>
            <a:spLocks noGrp="1"/>
          </p:cNvSpPr>
          <p:nvPr>
            <p:ph type="ftr" sz="quarter" idx="11"/>
          </p:nvPr>
        </p:nvSpPr>
        <p:spPr>
          <a:xfrm>
            <a:off x="1169988" y="6557963"/>
            <a:ext cx="4948237" cy="301625"/>
          </a:xfrm>
        </p:spPr>
        <p:txBody>
          <a:bodyPr/>
          <a:lstStyle>
            <a:lvl1pPr>
              <a:defRPr sz="900"/>
            </a:lvl1pPr>
          </a:lstStyle>
          <a:p>
            <a:pPr>
              <a:defRPr/>
            </a:pPr>
            <a:endParaRPr lang="ru-RU"/>
          </a:p>
        </p:txBody>
      </p:sp>
      <p:sp>
        <p:nvSpPr>
          <p:cNvPr id="7" name="Номер слайда 6"/>
          <p:cNvSpPr>
            <a:spLocks noGrp="1"/>
          </p:cNvSpPr>
          <p:nvPr>
            <p:ph type="sldNum" sz="quarter" idx="12"/>
          </p:nvPr>
        </p:nvSpPr>
        <p:spPr>
          <a:xfrm>
            <a:off x="8216900" y="6556375"/>
            <a:ext cx="366713" cy="301625"/>
          </a:xfrm>
        </p:spPr>
        <p:txBody>
          <a:bodyPr/>
          <a:lstStyle>
            <a:lvl1pPr algn="ctr">
              <a:defRPr sz="900"/>
            </a:lvl1pPr>
          </a:lstStyle>
          <a:p>
            <a:pPr>
              <a:defRPr/>
            </a:pPr>
            <a:fld id="{4E6B29DB-947F-4E36-B91F-47F957D0DAEE}"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Прямоугольный треугольник 10"/>
          <p:cNvSpPr/>
          <p:nvPr/>
        </p:nvSpPr>
        <p:spPr>
          <a:xfrm>
            <a:off x="6350" y="14288"/>
            <a:ext cx="9131300"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cxnSp>
        <p:nvCxnSpPr>
          <p:cNvPr id="8" name="Прямая соединительная линия 7"/>
          <p:cNvCxnSpPr/>
          <p:nvPr/>
        </p:nvCxnSpPr>
        <p:spPr>
          <a:xfrm>
            <a:off x="0" y="6350"/>
            <a:ext cx="9137650"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Прямая соединительная линия 8"/>
          <p:cNvCxnSpPr/>
          <p:nvPr/>
        </p:nvCxnSpPr>
        <p:spPr>
          <a:xfrm rot="10800000" flipV="1">
            <a:off x="6469063" y="4948238"/>
            <a:ext cx="2673350"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Заголовок 21"/>
          <p:cNvSpPr>
            <a:spLocks noGrp="1"/>
          </p:cNvSpPr>
          <p:nvPr>
            <p:ph type="title"/>
          </p:nvPr>
        </p:nvSpPr>
        <p:spPr>
          <a:xfrm>
            <a:off x="457200" y="268288"/>
            <a:ext cx="8229600" cy="1398587"/>
          </a:xfrm>
          <a:prstGeom prst="rect">
            <a:avLst/>
          </a:prstGeom>
        </p:spPr>
        <p:txBody>
          <a:bodyPr vert="horz" anchor="ctr">
            <a:normAutofit/>
          </a:bodyPr>
          <a:lstStyle/>
          <a:p>
            <a:r>
              <a:rPr lang="ru-RU" smtClean="0"/>
              <a:t>Образец заголовка</a:t>
            </a:r>
            <a:endParaRPr lang="en-US"/>
          </a:p>
        </p:txBody>
      </p:sp>
      <p:sp>
        <p:nvSpPr>
          <p:cNvPr id="1030" name="Текст 12"/>
          <p:cNvSpPr>
            <a:spLocks noGrp="1"/>
          </p:cNvSpPr>
          <p:nvPr>
            <p:ph type="body" idx="1"/>
          </p:nvPr>
        </p:nvSpPr>
        <p:spPr bwMode="auto">
          <a:xfrm>
            <a:off x="457200" y="1882775"/>
            <a:ext cx="82296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791075" y="6481763"/>
            <a:ext cx="2133600" cy="301625"/>
          </a:xfrm>
          <a:prstGeom prst="rect">
            <a:avLst/>
          </a:prstGeom>
        </p:spPr>
        <p:txBody>
          <a:bodyPr vert="horz" anchor="b"/>
          <a:lstStyle>
            <a:lvl1pPr algn="l" eaLnBrk="1" latinLnBrk="0" hangingPunct="1">
              <a:defRPr kumimoji="0" sz="1000" b="0">
                <a:solidFill>
                  <a:schemeClr val="tx1"/>
                </a:solidFill>
              </a:defRPr>
            </a:lvl1pPr>
          </a:lstStyle>
          <a:p>
            <a:pPr>
              <a:defRPr/>
            </a:pPr>
            <a:endParaRPr lang="ru-RU"/>
          </a:p>
        </p:txBody>
      </p:sp>
      <p:sp>
        <p:nvSpPr>
          <p:cNvPr id="3" name="Нижний колонтитул 2"/>
          <p:cNvSpPr>
            <a:spLocks noGrp="1"/>
          </p:cNvSpPr>
          <p:nvPr>
            <p:ph type="ftr" sz="quarter" idx="3"/>
          </p:nvPr>
        </p:nvSpPr>
        <p:spPr>
          <a:xfrm>
            <a:off x="457200" y="6481763"/>
            <a:ext cx="4259263" cy="301625"/>
          </a:xfrm>
          <a:prstGeom prst="rect">
            <a:avLst/>
          </a:prstGeom>
        </p:spPr>
        <p:txBody>
          <a:bodyPr vert="horz" anchor="b"/>
          <a:lstStyle>
            <a:lvl1pPr algn="r" eaLnBrk="1" latinLnBrk="0" hangingPunct="1">
              <a:defRPr kumimoji="0" sz="1000">
                <a:solidFill>
                  <a:schemeClr val="tx1"/>
                </a:solidFill>
              </a:defRPr>
            </a:lvl1pPr>
          </a:lstStyle>
          <a:p>
            <a:pPr>
              <a:defRPr/>
            </a:pPr>
            <a:endParaRPr lang="ru-RU"/>
          </a:p>
        </p:txBody>
      </p:sp>
      <p:sp>
        <p:nvSpPr>
          <p:cNvPr id="23" name="Номер слайда 22"/>
          <p:cNvSpPr>
            <a:spLocks noGrp="1"/>
          </p:cNvSpPr>
          <p:nvPr>
            <p:ph type="sldNum" sz="quarter" idx="4"/>
          </p:nvPr>
        </p:nvSpPr>
        <p:spPr>
          <a:xfrm>
            <a:off x="7589838" y="6481763"/>
            <a:ext cx="503237" cy="301625"/>
          </a:xfrm>
          <a:prstGeom prst="rect">
            <a:avLst/>
          </a:prstGeom>
        </p:spPr>
        <p:txBody>
          <a:bodyPr vert="horz" anchor="b"/>
          <a:lstStyle>
            <a:lvl1pPr algn="ctr" eaLnBrk="1" latinLnBrk="0" hangingPunct="1">
              <a:defRPr kumimoji="0" sz="1200">
                <a:solidFill>
                  <a:schemeClr val="tx1"/>
                </a:solidFill>
              </a:defRPr>
            </a:lvl1pPr>
          </a:lstStyle>
          <a:p>
            <a:pPr>
              <a:defRPr/>
            </a:pPr>
            <a:fld id="{FC513283-56D9-4190-8F08-B49F8FC62486}"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888" r:id="rId1"/>
    <p:sldLayoutId id="2147483889" r:id="rId2"/>
    <p:sldLayoutId id="2147483890" r:id="rId3"/>
    <p:sldLayoutId id="2147483883" r:id="rId4"/>
    <p:sldLayoutId id="2147483891" r:id="rId5"/>
    <p:sldLayoutId id="2147483884" r:id="rId6"/>
    <p:sldLayoutId id="2147483885" r:id="rId7"/>
    <p:sldLayoutId id="2147483892" r:id="rId8"/>
    <p:sldLayoutId id="2147483893" r:id="rId9"/>
    <p:sldLayoutId id="2147483886" r:id="rId10"/>
    <p:sldLayoutId id="2147483887" r:id="rId11"/>
  </p:sldLayoutIdLst>
  <p:txStyles>
    <p:titleStyle>
      <a:lvl1pPr marL="484188" indent="-484188" algn="l" rtl="0" eaLnBrk="0" fontAlgn="base" hangingPunct="0">
        <a:spcBef>
          <a:spcPct val="0"/>
        </a:spcBef>
        <a:spcAft>
          <a:spcPct val="0"/>
        </a:spcAft>
        <a:defRPr sz="4200" kern="1200">
          <a:ln w="6350">
            <a:solidFill>
              <a:schemeClr val="accent1">
                <a:shade val="43000"/>
              </a:schemeClr>
            </a:solidFill>
          </a:ln>
          <a:solidFill>
            <a:srgbClr val="FF5C9C"/>
          </a:solidFill>
          <a:effectLst>
            <a:outerShdw blurRad="26000" dist="26000" dir="14500000" algn="tl" rotWithShape="0">
              <a:srgbClr val="000000">
                <a:alpha val="40000"/>
              </a:srgbClr>
            </a:outerShdw>
          </a:effectLst>
          <a:latin typeface="+mj-lt"/>
          <a:ea typeface="+mj-ea"/>
          <a:cs typeface="+mj-cs"/>
        </a:defRPr>
      </a:lvl1pPr>
      <a:lvl2pPr marL="484188" indent="-484188" algn="l" rtl="0" eaLnBrk="0" fontAlgn="base" hangingPunct="0">
        <a:spcBef>
          <a:spcPct val="0"/>
        </a:spcBef>
        <a:spcAft>
          <a:spcPct val="0"/>
        </a:spcAft>
        <a:defRPr sz="4200">
          <a:solidFill>
            <a:srgbClr val="FF5C9C"/>
          </a:solidFill>
          <a:latin typeface="Century Gothic" pitchFamily="34" charset="0"/>
        </a:defRPr>
      </a:lvl2pPr>
      <a:lvl3pPr marL="484188" indent="-484188" algn="l" rtl="0" eaLnBrk="0" fontAlgn="base" hangingPunct="0">
        <a:spcBef>
          <a:spcPct val="0"/>
        </a:spcBef>
        <a:spcAft>
          <a:spcPct val="0"/>
        </a:spcAft>
        <a:defRPr sz="4200">
          <a:solidFill>
            <a:srgbClr val="FF5C9C"/>
          </a:solidFill>
          <a:latin typeface="Century Gothic" pitchFamily="34" charset="0"/>
        </a:defRPr>
      </a:lvl3pPr>
      <a:lvl4pPr marL="484188" indent="-484188" algn="l" rtl="0" eaLnBrk="0" fontAlgn="base" hangingPunct="0">
        <a:spcBef>
          <a:spcPct val="0"/>
        </a:spcBef>
        <a:spcAft>
          <a:spcPct val="0"/>
        </a:spcAft>
        <a:defRPr sz="4200">
          <a:solidFill>
            <a:srgbClr val="FF5C9C"/>
          </a:solidFill>
          <a:latin typeface="Century Gothic" pitchFamily="34" charset="0"/>
        </a:defRPr>
      </a:lvl4pPr>
      <a:lvl5pPr marL="484188" indent="-484188" algn="l" rtl="0" eaLnBrk="0" fontAlgn="base" hangingPunct="0">
        <a:spcBef>
          <a:spcPct val="0"/>
        </a:spcBef>
        <a:spcAft>
          <a:spcPct val="0"/>
        </a:spcAft>
        <a:defRPr sz="4200">
          <a:solidFill>
            <a:srgbClr val="FF5C9C"/>
          </a:solidFill>
          <a:latin typeface="Century Gothic" pitchFamily="34" charset="0"/>
        </a:defRPr>
      </a:lvl5pPr>
      <a:lvl6pPr marL="941388" indent="-484188" algn="l" rtl="0" fontAlgn="base">
        <a:spcBef>
          <a:spcPct val="0"/>
        </a:spcBef>
        <a:spcAft>
          <a:spcPct val="0"/>
        </a:spcAft>
        <a:defRPr sz="4200">
          <a:solidFill>
            <a:srgbClr val="FF5C9C"/>
          </a:solidFill>
          <a:latin typeface="Century Gothic" pitchFamily="34" charset="0"/>
        </a:defRPr>
      </a:lvl6pPr>
      <a:lvl7pPr marL="1398588" indent="-484188" algn="l" rtl="0" fontAlgn="base">
        <a:spcBef>
          <a:spcPct val="0"/>
        </a:spcBef>
        <a:spcAft>
          <a:spcPct val="0"/>
        </a:spcAft>
        <a:defRPr sz="4200">
          <a:solidFill>
            <a:srgbClr val="FF5C9C"/>
          </a:solidFill>
          <a:latin typeface="Century Gothic" pitchFamily="34" charset="0"/>
        </a:defRPr>
      </a:lvl7pPr>
      <a:lvl8pPr marL="1855788" indent="-484188" algn="l" rtl="0" fontAlgn="base">
        <a:spcBef>
          <a:spcPct val="0"/>
        </a:spcBef>
        <a:spcAft>
          <a:spcPct val="0"/>
        </a:spcAft>
        <a:defRPr sz="4200">
          <a:solidFill>
            <a:srgbClr val="FF5C9C"/>
          </a:solidFill>
          <a:latin typeface="Century Gothic" pitchFamily="34" charset="0"/>
        </a:defRPr>
      </a:lvl8pPr>
      <a:lvl9pPr marL="2312988" indent="-484188" algn="l" rtl="0" fontAlgn="base">
        <a:spcBef>
          <a:spcPct val="0"/>
        </a:spcBef>
        <a:spcAft>
          <a:spcPct val="0"/>
        </a:spcAft>
        <a:defRPr sz="4200">
          <a:solidFill>
            <a:srgbClr val="FF5C9C"/>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FF90B2"/>
        </a:buClr>
        <a:buFont typeface="Wingdings 2"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audio" Target="file:///I:\&#1056;&#1040;&#1041;&#1054;&#1058;&#1040;\&#1048;&#1047;&#1054;%20&#1054;&#1041;&#1046;\&#1052;&#1061;&#1050;\10%20&#1082;&#1083;&#1072;&#1089;&#1089;\Track%20%208.mp3" TargetMode="External"/><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188" y="1052513"/>
            <a:ext cx="7772400" cy="2233611"/>
          </a:xfrm>
        </p:spPr>
        <p:txBody>
          <a:bodyPr>
            <a:noAutofit/>
          </a:bodyPr>
          <a:lstStyle/>
          <a:p>
            <a:pPr marL="484632" indent="0" eaLnBrk="1" fontAlgn="auto" hangingPunct="1">
              <a:spcAft>
                <a:spcPts val="0"/>
              </a:spcAft>
              <a:defRPr/>
            </a:pPr>
            <a:r>
              <a:rPr lang="ru-RU" sz="3600" dirty="0" smtClean="0">
                <a:solidFill>
                  <a:srgbClr val="33CC33"/>
                </a:solidFill>
                <a:latin typeface="Bookman Old Style" pitchFamily="18" charset="0"/>
              </a:rPr>
              <a:t>Европейская художественная культура</a:t>
            </a:r>
          </a:p>
        </p:txBody>
      </p:sp>
      <p:sp>
        <p:nvSpPr>
          <p:cNvPr id="2051" name="Rectangle 3"/>
          <p:cNvSpPr>
            <a:spLocks noGrp="1" noChangeArrowheads="1"/>
          </p:cNvSpPr>
          <p:nvPr>
            <p:ph type="subTitle" idx="1"/>
          </p:nvPr>
        </p:nvSpPr>
        <p:spPr>
          <a:xfrm>
            <a:off x="1403350" y="3213100"/>
            <a:ext cx="6400800" cy="1871663"/>
          </a:xfrm>
        </p:spPr>
        <p:txBody>
          <a:bodyPr>
            <a:normAutofit fontScale="85000" lnSpcReduction="20000"/>
          </a:bodyPr>
          <a:lstStyle/>
          <a:p>
            <a:pPr eaLnBrk="1" fontAlgn="auto" hangingPunct="1">
              <a:spcAft>
                <a:spcPts val="0"/>
              </a:spcAft>
              <a:buFont typeface="Wingdings 2"/>
              <a:buNone/>
              <a:defRPr/>
            </a:pPr>
            <a:r>
              <a:rPr lang="ru-RU" sz="5400" b="1" dirty="0" smtClean="0">
                <a:solidFill>
                  <a:srgbClr val="FF0000"/>
                </a:solidFill>
              </a:rPr>
              <a:t>Мир  византийской  </a:t>
            </a:r>
            <a:r>
              <a:rPr lang="ru-RU" sz="5400" b="1" dirty="0" smtClean="0">
                <a:solidFill>
                  <a:srgbClr val="FF0000"/>
                </a:solidFill>
              </a:rPr>
              <a:t>культуры</a:t>
            </a:r>
          </a:p>
          <a:p>
            <a:pPr eaLnBrk="1" fontAlgn="auto" hangingPunct="1">
              <a:spcAft>
                <a:spcPts val="0"/>
              </a:spcAft>
              <a:buFont typeface="Wingdings 2"/>
              <a:buNone/>
              <a:defRPr/>
            </a:pPr>
            <a:r>
              <a:rPr lang="ru-RU" sz="5400" b="1" dirty="0" smtClean="0">
                <a:solidFill>
                  <a:srgbClr val="FF0000"/>
                </a:solidFill>
              </a:rPr>
              <a:t>ЧАСТЬ </a:t>
            </a:r>
            <a:r>
              <a:rPr lang="en-US" sz="5400" b="1" smtClean="0">
                <a:solidFill>
                  <a:srgbClr val="FF0000"/>
                </a:solidFill>
              </a:rPr>
              <a:t>II</a:t>
            </a:r>
            <a:endParaRPr lang="ru-RU" sz="5400" b="1" dirty="0" smtClean="0">
              <a:solidFill>
                <a:srgbClr val="FF0000"/>
              </a:solidFill>
            </a:endParaRPr>
          </a:p>
        </p:txBody>
      </p:sp>
      <p:sp>
        <p:nvSpPr>
          <p:cNvPr id="4" name="Прямоугольник 3"/>
          <p:cNvSpPr/>
          <p:nvPr/>
        </p:nvSpPr>
        <p:spPr>
          <a:xfrm>
            <a:off x="357158" y="5000636"/>
            <a:ext cx="8429684" cy="2031325"/>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ru-RU" b="1" spc="50" dirty="0">
                <a:ln w="11430"/>
                <a:effectLst>
                  <a:outerShdw blurRad="76200" dist="50800" dir="5400000" algn="tl" rotWithShape="0">
                    <a:srgbClr val="000000">
                      <a:alpha val="65000"/>
                    </a:srgbClr>
                  </a:outerShdw>
                </a:effectLst>
              </a:rPr>
              <a:t>ПОДГОТОВИЛА УЧИТЕЛЬ МХК </a:t>
            </a:r>
          </a:p>
          <a:p>
            <a:pPr algn="ctr">
              <a:defRPr/>
            </a:pPr>
            <a:r>
              <a:rPr lang="ru-RU" b="1" spc="50" dirty="0">
                <a:ln w="11430"/>
                <a:effectLst>
                  <a:outerShdw blurRad="76200" dist="50800" dir="5400000" algn="tl" rotWithShape="0">
                    <a:srgbClr val="000000">
                      <a:alpha val="65000"/>
                    </a:srgbClr>
                  </a:outerShdw>
                </a:effectLst>
              </a:rPr>
              <a:t>МОБУ </a:t>
            </a:r>
            <a:r>
              <a:rPr lang="ru-RU" b="1" spc="50" dirty="0" err="1">
                <a:ln w="11430"/>
                <a:effectLst>
                  <a:outerShdw blurRad="76200" dist="50800" dir="5400000" algn="tl" rotWithShape="0">
                    <a:srgbClr val="000000">
                      <a:alpha val="65000"/>
                    </a:srgbClr>
                  </a:outerShdw>
                </a:effectLst>
              </a:rPr>
              <a:t>Новобурейской</a:t>
            </a:r>
            <a:r>
              <a:rPr lang="ru-RU" b="1" spc="50" dirty="0">
                <a:ln w="11430"/>
                <a:effectLst>
                  <a:outerShdw blurRad="76200" dist="50800" dir="5400000" algn="tl" rotWithShape="0">
                    <a:srgbClr val="000000">
                      <a:alpha val="65000"/>
                    </a:srgbClr>
                  </a:outerShdw>
                </a:effectLst>
              </a:rPr>
              <a:t> СОШ № </a:t>
            </a:r>
            <a:r>
              <a:rPr lang="ru-RU" b="1" spc="50">
                <a:ln w="11430"/>
                <a:effectLst>
                  <a:outerShdw blurRad="76200" dist="50800" dir="5400000" algn="tl" rotWithShape="0">
                    <a:srgbClr val="000000">
                      <a:alpha val="65000"/>
                    </a:srgbClr>
                  </a:outerShdw>
                </a:effectLst>
              </a:rPr>
              <a:t>3</a:t>
            </a:r>
            <a:r>
              <a:rPr lang="ru-RU" b="1" spc="50" smtClean="0">
                <a:ln w="11430"/>
                <a:effectLst>
                  <a:outerShdw blurRad="76200" dist="50800" dir="5400000" algn="tl" rotWithShape="0">
                    <a:srgbClr val="000000">
                      <a:alpha val="65000"/>
                    </a:srgbClr>
                  </a:outerShdw>
                </a:effectLst>
              </a:rPr>
              <a:t>,  </a:t>
            </a:r>
            <a:endParaRPr lang="ru-RU" b="1" spc="50" dirty="0">
              <a:ln w="11430"/>
              <a:effectLst>
                <a:outerShdw blurRad="76200" dist="50800" dir="5400000" algn="tl" rotWithShape="0">
                  <a:srgbClr val="000000">
                    <a:alpha val="65000"/>
                  </a:srgbClr>
                </a:outerShdw>
              </a:effectLst>
            </a:endParaRPr>
          </a:p>
          <a:p>
            <a:pPr algn="ctr">
              <a:defRPr/>
            </a:pPr>
            <a:r>
              <a:rPr lang="ru-RU" b="1" spc="50" dirty="0" err="1">
                <a:ln w="11430"/>
                <a:effectLst>
                  <a:outerShdw blurRad="76200" dist="50800" dir="5400000" algn="tl" rotWithShape="0">
                    <a:srgbClr val="000000">
                      <a:alpha val="65000"/>
                    </a:srgbClr>
                  </a:outerShdw>
                </a:effectLst>
              </a:rPr>
              <a:t>Рогудеева</a:t>
            </a:r>
            <a:r>
              <a:rPr lang="ru-RU" b="1" spc="50" dirty="0">
                <a:ln w="11430"/>
                <a:effectLst>
                  <a:outerShdw blurRad="76200" dist="50800" dir="5400000" algn="tl" rotWithShape="0">
                    <a:srgbClr val="000000">
                      <a:alpha val="65000"/>
                    </a:srgbClr>
                  </a:outerShdw>
                </a:effectLst>
              </a:rPr>
              <a:t> Лилия </a:t>
            </a:r>
            <a:r>
              <a:rPr lang="ru-RU" b="1" spc="50" dirty="0" err="1" smtClean="0">
                <a:ln w="11430"/>
                <a:effectLst>
                  <a:outerShdw blurRad="76200" dist="50800" dir="5400000" algn="tl" rotWithShape="0">
                    <a:srgbClr val="000000">
                      <a:alpha val="65000"/>
                    </a:srgbClr>
                  </a:outerShdw>
                </a:effectLst>
              </a:rPr>
              <a:t>Анатольена</a:t>
            </a:r>
            <a:endParaRPr lang="ru-RU" b="1" spc="50" dirty="0" smtClean="0">
              <a:ln w="11430"/>
              <a:effectLst>
                <a:outerShdw blurRad="76200" dist="50800" dir="5400000" algn="tl" rotWithShape="0">
                  <a:srgbClr val="000000">
                    <a:alpha val="65000"/>
                  </a:srgbClr>
                </a:outerShdw>
              </a:effectLst>
            </a:endParaRPr>
          </a:p>
          <a:p>
            <a:pPr eaLnBrk="1" hangingPunct="1">
              <a:spcBef>
                <a:spcPct val="50000"/>
              </a:spcBef>
              <a:defRPr/>
            </a:pPr>
            <a:r>
              <a:rPr lang="ru-RU" sz="1200" b="1" cap="all" dirty="0" smtClean="0">
                <a:ln w="0"/>
                <a:effectLst>
                  <a:reflection blurRad="12700" stA="50000" endPos="50000" dist="5000" dir="5400000" sy="-100000" rotWithShape="0"/>
                </a:effectLst>
              </a:rPr>
              <a:t>составлена на основании программы </a:t>
            </a:r>
            <a:r>
              <a:rPr lang="ru-RU" sz="1200" b="1" cap="all" dirty="0" err="1" smtClean="0">
                <a:ln w="0"/>
                <a:effectLst>
                  <a:reflection blurRad="12700" stA="50000" endPos="50000" dist="5000" dir="5400000" sy="-100000" rotWithShape="0"/>
                </a:effectLst>
              </a:rPr>
              <a:t>Рапацкой</a:t>
            </a:r>
            <a:r>
              <a:rPr lang="ru-RU" sz="1200" b="1" cap="all" dirty="0" smtClean="0">
                <a:ln w="0"/>
                <a:effectLst>
                  <a:reflection blurRad="12700" stA="50000" endPos="50000" dist="5000" dir="5400000" sy="-100000" rotWithShape="0"/>
                </a:effectLst>
              </a:rPr>
              <a:t> Л.А. «Мировая художественная культура:</a:t>
            </a:r>
          </a:p>
          <a:p>
            <a:pPr eaLnBrk="1" hangingPunct="1">
              <a:spcBef>
                <a:spcPct val="50000"/>
              </a:spcBef>
              <a:defRPr/>
            </a:pPr>
            <a:r>
              <a:rPr lang="ru-RU" sz="1200" b="1" cap="all" dirty="0" smtClean="0">
                <a:ln w="0"/>
                <a:effectLst>
                  <a:reflection blurRad="12700" stA="50000" endPos="50000" dist="5000" dir="5400000" sy="-100000" rotWithShape="0"/>
                </a:effectLst>
              </a:rPr>
              <a:t> программы курса. 10-11 </a:t>
            </a:r>
            <a:r>
              <a:rPr lang="ru-RU" sz="1200" b="1" cap="all" dirty="0" err="1" smtClean="0">
                <a:ln w="0"/>
                <a:effectLst>
                  <a:reflection blurRad="12700" stA="50000" endPos="50000" dist="5000" dir="5400000" sy="-100000" rotWithShape="0"/>
                </a:effectLst>
              </a:rPr>
              <a:t>кл</a:t>
            </a:r>
            <a:r>
              <a:rPr lang="ru-RU" sz="1200" b="1" cap="all" dirty="0" smtClean="0">
                <a:ln w="0"/>
                <a:effectLst>
                  <a:reflection blurRad="12700" stA="50000" endPos="50000" dist="5000" dir="5400000" sy="-100000" rotWithShape="0"/>
                </a:effectLst>
              </a:rPr>
              <a:t>. – М.: </a:t>
            </a:r>
            <a:r>
              <a:rPr lang="ru-RU" sz="1200" b="1" cap="all" dirty="0" err="1" smtClean="0">
                <a:ln w="0"/>
                <a:effectLst>
                  <a:reflection blurRad="12700" stA="50000" endPos="50000" dist="5000" dir="5400000" sy="-100000" rotWithShape="0"/>
                </a:effectLst>
              </a:rPr>
              <a:t>Владос</a:t>
            </a:r>
            <a:r>
              <a:rPr lang="ru-RU" sz="1200" b="1" cap="all" dirty="0" smtClean="0">
                <a:ln w="0"/>
                <a:effectLst>
                  <a:reflection blurRad="12700" stA="50000" endPos="50000" dist="5000" dir="5400000" sy="-100000" rotWithShape="0"/>
                </a:effectLst>
              </a:rPr>
              <a:t>, 2010г.</a:t>
            </a:r>
          </a:p>
          <a:p>
            <a:pPr algn="ctr" eaLnBrk="1" hangingPunct="1">
              <a:spcBef>
                <a:spcPct val="50000"/>
              </a:spcBef>
              <a:defRPr/>
            </a:pPr>
            <a:r>
              <a:rPr lang="ru-RU" sz="1200" b="1" cap="all" dirty="0" smtClean="0">
                <a:ln w="0"/>
                <a:effectLst>
                  <a:reflection blurRad="12700" stA="50000" endPos="50000" dist="5000" dir="5400000" sy="-100000" rotWithShape="0"/>
                </a:effectLst>
              </a:rPr>
              <a:t>2015 год</a:t>
            </a:r>
          </a:p>
          <a:p>
            <a:pPr algn="ctr">
              <a:defRPr/>
            </a:pP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Прямоугольник 4"/>
          <p:cNvSpPr/>
          <p:nvPr/>
        </p:nvSpPr>
        <p:spPr>
          <a:xfrm>
            <a:off x="2143108" y="428604"/>
            <a:ext cx="4490140" cy="369332"/>
          </a:xfrm>
          <a:prstGeom prst="rect">
            <a:avLst/>
          </a:prstGeom>
        </p:spPr>
        <p:txBody>
          <a:bodyPr wrap="none">
            <a:spAutoFit/>
          </a:bodyPr>
          <a:lstStyle/>
          <a:p>
            <a:pPr algn="ctr">
              <a:defRPr/>
            </a:pP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Амурская область,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Бурейский</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р-он</a:t>
            </a:r>
            <a:r>
              <a:rPr lang="ru-RU"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ru-RU"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idx="1"/>
          </p:nvPr>
        </p:nvSpPr>
        <p:spPr>
          <a:xfrm>
            <a:off x="457200" y="333375"/>
            <a:ext cx="8229600" cy="5792788"/>
          </a:xfrm>
        </p:spPr>
        <p:txBody>
          <a:bodyPr/>
          <a:lstStyle/>
          <a:p>
            <a:pPr eaLnBrk="1" hangingPunct="1">
              <a:lnSpc>
                <a:spcPct val="90000"/>
              </a:lnSpc>
            </a:pPr>
            <a:r>
              <a:rPr lang="ru-RU" smtClean="0">
                <a:solidFill>
                  <a:srgbClr val="000000"/>
                </a:solidFill>
              </a:rPr>
              <a:t>Характерные особенности мозаики:</a:t>
            </a:r>
          </a:p>
          <a:p>
            <a:pPr eaLnBrk="1" hangingPunct="1">
              <a:lnSpc>
                <a:spcPct val="90000"/>
              </a:lnSpc>
              <a:buFontTx/>
              <a:buChar char="-"/>
            </a:pPr>
            <a:r>
              <a:rPr lang="ru-RU" smtClean="0">
                <a:solidFill>
                  <a:srgbClr val="FFFFFF"/>
                </a:solidFill>
              </a:rPr>
              <a:t>совершенные композиционные приемы;</a:t>
            </a:r>
          </a:p>
          <a:p>
            <a:pPr eaLnBrk="1" hangingPunct="1">
              <a:lnSpc>
                <a:spcPct val="90000"/>
              </a:lnSpc>
              <a:buFontTx/>
              <a:buChar char="-"/>
            </a:pPr>
            <a:r>
              <a:rPr lang="ru-RU" smtClean="0">
                <a:solidFill>
                  <a:srgbClr val="FFFFFF"/>
                </a:solidFill>
              </a:rPr>
              <a:t>декоративность;</a:t>
            </a:r>
          </a:p>
          <a:p>
            <a:pPr eaLnBrk="1" hangingPunct="1">
              <a:lnSpc>
                <a:spcPct val="90000"/>
              </a:lnSpc>
              <a:buFontTx/>
              <a:buChar char="-"/>
            </a:pPr>
            <a:r>
              <a:rPr lang="ru-RU" smtClean="0">
                <a:solidFill>
                  <a:srgbClr val="FFFFFF"/>
                </a:solidFill>
              </a:rPr>
              <a:t>колористические эффекты;</a:t>
            </a:r>
          </a:p>
          <a:p>
            <a:pPr eaLnBrk="1" hangingPunct="1">
              <a:lnSpc>
                <a:spcPct val="90000"/>
              </a:lnSpc>
              <a:buFontTx/>
              <a:buChar char="-"/>
            </a:pPr>
            <a:r>
              <a:rPr lang="ru-RU" smtClean="0">
                <a:solidFill>
                  <a:srgbClr val="FFFFFF"/>
                </a:solidFill>
              </a:rPr>
              <a:t>сопоставление контрастных цветов;</a:t>
            </a:r>
          </a:p>
          <a:p>
            <a:pPr eaLnBrk="1" hangingPunct="1">
              <a:lnSpc>
                <a:spcPct val="90000"/>
              </a:lnSpc>
              <a:buFontTx/>
              <a:buChar char="-"/>
            </a:pPr>
            <a:r>
              <a:rPr lang="ru-RU" smtClean="0">
                <a:solidFill>
                  <a:srgbClr val="FFFFFF"/>
                </a:solidFill>
              </a:rPr>
              <a:t>регламентация цветовой гаммы;</a:t>
            </a:r>
          </a:p>
          <a:p>
            <a:pPr eaLnBrk="1" hangingPunct="1">
              <a:lnSpc>
                <a:spcPct val="90000"/>
              </a:lnSpc>
              <a:buFontTx/>
              <a:buChar char="-"/>
            </a:pPr>
            <a:r>
              <a:rPr lang="ru-RU" smtClean="0">
                <a:solidFill>
                  <a:srgbClr val="FFFFFF"/>
                </a:solidFill>
              </a:rPr>
              <a:t>манера кладки смальты ровными рядами, образующими узор;</a:t>
            </a:r>
          </a:p>
          <a:p>
            <a:pPr eaLnBrk="1" hangingPunct="1">
              <a:lnSpc>
                <a:spcPct val="90000"/>
              </a:lnSpc>
              <a:buFontTx/>
              <a:buChar char="-"/>
            </a:pPr>
            <a:r>
              <a:rPr lang="ru-RU" smtClean="0">
                <a:solidFill>
                  <a:srgbClr val="FFFFFF"/>
                </a:solidFill>
              </a:rPr>
              <a:t>композиция всегда строилась с круга – сферы, нимба как символа небесного совершенства. </a:t>
            </a:r>
          </a:p>
        </p:txBody>
      </p:sp>
    </p:spTree>
  </p:cSld>
  <p:clrMapOvr>
    <a:masterClrMapping/>
  </p:clrMapOvr>
  <p:transition>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sp>
        <p:nvSpPr>
          <p:cNvPr id="39938" name="Rectangle 3"/>
          <p:cNvSpPr>
            <a:spLocks noGrp="1" noChangeArrowheads="1"/>
          </p:cNvSpPr>
          <p:nvPr>
            <p:ph idx="1"/>
          </p:nvPr>
        </p:nvSpPr>
        <p:spPr>
          <a:xfrm>
            <a:off x="468313" y="908050"/>
            <a:ext cx="8229600" cy="5218113"/>
          </a:xfrm>
        </p:spPr>
        <p:txBody>
          <a:bodyPr/>
          <a:lstStyle/>
          <a:p>
            <a:pPr eaLnBrk="1" hangingPunct="1">
              <a:lnSpc>
                <a:spcPct val="90000"/>
              </a:lnSpc>
            </a:pPr>
            <a:r>
              <a:rPr lang="ru-RU" smtClean="0">
                <a:solidFill>
                  <a:srgbClr val="FFFFFF"/>
                </a:solidFill>
              </a:rPr>
              <a:t>Что такое смальта?</a:t>
            </a:r>
          </a:p>
          <a:p>
            <a:pPr eaLnBrk="1" hangingPunct="1">
              <a:lnSpc>
                <a:spcPct val="90000"/>
              </a:lnSpc>
            </a:pPr>
            <a:endParaRPr lang="ru-RU" smtClean="0">
              <a:solidFill>
                <a:srgbClr val="FFFFFF"/>
              </a:solidFill>
            </a:endParaRPr>
          </a:p>
          <a:p>
            <a:pPr eaLnBrk="1" hangingPunct="1">
              <a:lnSpc>
                <a:spcPct val="90000"/>
              </a:lnSpc>
            </a:pPr>
            <a:r>
              <a:rPr lang="ru-RU" smtClean="0">
                <a:solidFill>
                  <a:srgbClr val="FFFFFF"/>
                </a:solidFill>
              </a:rPr>
              <a:t>Откуда в Византию пришло искусство мозаики?</a:t>
            </a:r>
          </a:p>
          <a:p>
            <a:pPr eaLnBrk="1" hangingPunct="1">
              <a:lnSpc>
                <a:spcPct val="90000"/>
              </a:lnSpc>
            </a:pPr>
            <a:endParaRPr lang="ru-RU" smtClean="0">
              <a:solidFill>
                <a:srgbClr val="FFFFFF"/>
              </a:solidFill>
            </a:endParaRPr>
          </a:p>
          <a:p>
            <a:pPr eaLnBrk="1" hangingPunct="1">
              <a:lnSpc>
                <a:spcPct val="90000"/>
              </a:lnSpc>
            </a:pPr>
            <a:r>
              <a:rPr lang="ru-RU" smtClean="0">
                <a:solidFill>
                  <a:srgbClr val="FFFFFF"/>
                </a:solidFill>
              </a:rPr>
              <a:t>Почему искусство византийских мозаичистов приобрело мировую славу? Какими средствами достигался эффект магического воздействия на зрителей? </a:t>
            </a:r>
          </a:p>
        </p:txBody>
      </p:sp>
    </p:spTree>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28625" y="2571750"/>
            <a:ext cx="8229600" cy="1143000"/>
          </a:xfrm>
        </p:spPr>
        <p:txBody>
          <a:bodyPr>
            <a:normAutofit fontScale="90000"/>
          </a:bodyPr>
          <a:lstStyle/>
          <a:p>
            <a:pPr marL="484632" indent="0" algn="ctr" eaLnBrk="1" fontAlgn="auto" hangingPunct="1">
              <a:spcAft>
                <a:spcPts val="0"/>
              </a:spcAft>
              <a:defRPr/>
            </a:pPr>
            <a:r>
              <a:rPr lang="en-US" sz="4000" dirty="0" smtClean="0">
                <a:solidFill>
                  <a:srgbClr val="0070C0"/>
                </a:solidFill>
                <a:latin typeface="Bookman Old Style" pitchFamily="18" charset="0"/>
              </a:rPr>
              <a:t>V.</a:t>
            </a:r>
            <a:r>
              <a:rPr lang="ru-RU" sz="4000" dirty="0" smtClean="0">
                <a:solidFill>
                  <a:srgbClr val="00FF00"/>
                </a:solidFill>
                <a:latin typeface="Bookman Old Style" pitchFamily="18" charset="0"/>
              </a:rPr>
              <a:t> </a:t>
            </a:r>
            <a:r>
              <a:rPr lang="ru-RU" sz="4000" b="1" dirty="0" smtClean="0">
                <a:solidFill>
                  <a:srgbClr val="0070C0"/>
                </a:solidFill>
                <a:latin typeface="Bookman Old Style" pitchFamily="18" charset="0"/>
              </a:rPr>
              <a:t>Шедевры византийской иконописи.</a:t>
            </a:r>
          </a:p>
        </p:txBody>
      </p:sp>
    </p:spTree>
  </p:cSld>
  <p:clrMapOvr>
    <a:masterClrMapping/>
  </p:clrMapOvr>
  <p:transition>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idx="1"/>
          </p:nvPr>
        </p:nvSpPr>
        <p:spPr>
          <a:xfrm>
            <a:off x="250825" y="476250"/>
            <a:ext cx="8642350" cy="6192838"/>
          </a:xfrm>
        </p:spPr>
        <p:txBody>
          <a:bodyPr/>
          <a:lstStyle/>
          <a:p>
            <a:pPr eaLnBrk="1" hangingPunct="1"/>
            <a:r>
              <a:rPr lang="ru-RU" smtClean="0">
                <a:solidFill>
                  <a:srgbClr val="FFFFFF"/>
                </a:solidFill>
              </a:rPr>
              <a:t>В христианских храмах были не только мозаичные и фресковые композиции, но и </a:t>
            </a:r>
            <a:r>
              <a:rPr lang="ru-RU" b="1" smtClean="0">
                <a:solidFill>
                  <a:srgbClr val="FFFF00"/>
                </a:solidFill>
              </a:rPr>
              <a:t>иконы</a:t>
            </a:r>
            <a:r>
              <a:rPr lang="ru-RU" smtClean="0">
                <a:solidFill>
                  <a:srgbClr val="FFFF00"/>
                </a:solidFill>
              </a:rPr>
              <a:t> </a:t>
            </a:r>
            <a:r>
              <a:rPr lang="ru-RU" smtClean="0">
                <a:solidFill>
                  <a:srgbClr val="FFFFFF"/>
                </a:solidFill>
              </a:rPr>
              <a:t>(греч. «образ»). Первоначально иконами называли любые священные изображения, выполненные на камне, дереве, ткани или металле. Со временем этот термин стал применяться для обозначения изображений на специальных досках, используемых во время богослужения. Самые первые иконы относятся к </a:t>
            </a:r>
            <a:r>
              <a:rPr lang="en-US" smtClean="0">
                <a:solidFill>
                  <a:srgbClr val="FFFFFF"/>
                </a:solidFill>
              </a:rPr>
              <a:t>III-IV </a:t>
            </a:r>
            <a:r>
              <a:rPr lang="ru-RU" smtClean="0">
                <a:solidFill>
                  <a:srgbClr val="FFFFFF"/>
                </a:solidFill>
              </a:rPr>
              <a:t>в.в.</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274638"/>
            <a:ext cx="8229600" cy="561975"/>
          </a:xfrm>
        </p:spPr>
        <p:txBody>
          <a:bodyPr>
            <a:normAutofit fontScale="90000"/>
          </a:bodyPr>
          <a:lstStyle/>
          <a:p>
            <a:pPr marL="484632" indent="0" eaLnBrk="1" fontAlgn="auto" hangingPunct="1">
              <a:spcAft>
                <a:spcPts val="0"/>
              </a:spcAft>
              <a:defRPr/>
            </a:pPr>
            <a:r>
              <a:rPr lang="ru-RU" smtClean="0">
                <a:solidFill>
                  <a:schemeClr val="accent1">
                    <a:tint val="83000"/>
                    <a:satMod val="150000"/>
                  </a:schemeClr>
                </a:solidFill>
              </a:rPr>
              <a:t>Ранние византийские иконы</a:t>
            </a:r>
          </a:p>
        </p:txBody>
      </p:sp>
      <p:pic>
        <p:nvPicPr>
          <p:cNvPr id="43011" name="Picture 3" descr="Серапис и Исида"/>
          <p:cNvPicPr>
            <a:picLocks noChangeAspect="1" noChangeArrowheads="1"/>
          </p:cNvPicPr>
          <p:nvPr/>
        </p:nvPicPr>
        <p:blipFill>
          <a:blip r:embed="rId3"/>
          <a:srcRect/>
          <a:stretch>
            <a:fillRect/>
          </a:stretch>
        </p:blipFill>
        <p:spPr bwMode="auto">
          <a:xfrm>
            <a:off x="539750" y="1052513"/>
            <a:ext cx="5761038" cy="5562600"/>
          </a:xfrm>
          <a:prstGeom prst="rect">
            <a:avLst/>
          </a:prstGeom>
          <a:noFill/>
          <a:ln w="9525">
            <a:noFill/>
            <a:miter lim="800000"/>
            <a:headEnd/>
            <a:tailEnd/>
          </a:ln>
        </p:spPr>
      </p:pic>
      <p:sp>
        <p:nvSpPr>
          <p:cNvPr id="43012" name="Text Box 4"/>
          <p:cNvSpPr txBox="1">
            <a:spLocks noChangeArrowheads="1"/>
          </p:cNvSpPr>
          <p:nvPr/>
        </p:nvSpPr>
        <p:spPr bwMode="auto">
          <a:xfrm>
            <a:off x="6732588" y="1341438"/>
            <a:ext cx="2087562" cy="2227262"/>
          </a:xfrm>
          <a:prstGeom prst="rect">
            <a:avLst/>
          </a:prstGeom>
          <a:noFill/>
          <a:ln w="9525">
            <a:noFill/>
            <a:miter lim="800000"/>
            <a:headEnd/>
            <a:tailEnd/>
          </a:ln>
        </p:spPr>
        <p:txBody>
          <a:bodyPr>
            <a:spAutoFit/>
          </a:bodyPr>
          <a:lstStyle/>
          <a:p>
            <a:pPr>
              <a:spcBef>
                <a:spcPct val="50000"/>
              </a:spcBef>
            </a:pPr>
            <a:r>
              <a:rPr lang="ru-RU" sz="2800">
                <a:solidFill>
                  <a:srgbClr val="FFFFFF"/>
                </a:solidFill>
              </a:rPr>
              <a:t>Серапис и Исида. Створки триптиха. III век</a:t>
            </a:r>
          </a:p>
        </p:txBody>
      </p:sp>
      <p:pic>
        <p:nvPicPr>
          <p:cNvPr id="34821" name="Track  8.mp3">
            <a:hlinkClick r:id="" action="ppaction://media"/>
          </p:cNvPr>
          <p:cNvPicPr>
            <a:picLocks noRot="1" noChangeAspect="1" noChangeArrowheads="1"/>
          </p:cNvPicPr>
          <p:nvPr>
            <a:audioFile r:link="rId1"/>
          </p:nvPr>
        </p:nvPicPr>
        <p:blipFill>
          <a:blip r:embed="rId4"/>
          <a:srcRect/>
          <a:stretch>
            <a:fillRect/>
          </a:stretch>
        </p:blipFill>
        <p:spPr bwMode="auto">
          <a:xfrm>
            <a:off x="8501063" y="3286125"/>
            <a:ext cx="304800" cy="304800"/>
          </a:xfrm>
          <a:prstGeom prst="rect">
            <a:avLst/>
          </a:prstGeom>
          <a:noFill/>
          <a:ln w="9525">
            <a:noFill/>
            <a:miter lim="800000"/>
            <a:headEnd/>
            <a:tailEnd/>
          </a:ln>
        </p:spPr>
      </p:pic>
      <p:pic>
        <p:nvPicPr>
          <p:cNvPr id="6" name="Track  8.mp3">
            <a:hlinkClick r:id="" action="ppaction://media"/>
          </p:cNvPr>
          <p:cNvPicPr>
            <a:picLocks noRot="1" noChangeAspect="1"/>
          </p:cNvPicPr>
          <p:nvPr>
            <a:audioFile r:link="rId1"/>
          </p:nvPr>
        </p:nvPicPr>
        <p:blipFill>
          <a:blip r:embed="rId5"/>
          <a:srcRect/>
          <a:stretch>
            <a:fillRect/>
          </a:stretch>
        </p:blipFill>
        <p:spPr bwMode="auto">
          <a:xfrm>
            <a:off x="8501063" y="3786188"/>
            <a:ext cx="304800" cy="304800"/>
          </a:xfrm>
          <a:prstGeom prst="rect">
            <a:avLst/>
          </a:prstGeom>
          <a:noFill/>
          <a:ln w="9525">
            <a:noFill/>
            <a:miter lim="800000"/>
            <a:headEnd/>
            <a:tailEnd/>
          </a:ln>
        </p:spPr>
      </p:pic>
      <p:sp>
        <p:nvSpPr>
          <p:cNvPr id="7" name="TextBox 6"/>
          <p:cNvSpPr txBox="1"/>
          <p:nvPr/>
        </p:nvSpPr>
        <p:spPr>
          <a:xfrm>
            <a:off x="6357938" y="4000500"/>
            <a:ext cx="2643187" cy="2308225"/>
          </a:xfrm>
          <a:prstGeom prst="rect">
            <a:avLst/>
          </a:prstGeom>
          <a:noFill/>
        </p:spPr>
        <p:txBody>
          <a:bodyPr>
            <a:spAutoFit/>
          </a:bodyPr>
          <a:lstStyle/>
          <a:p>
            <a:pPr>
              <a:defRPr/>
            </a:pPr>
            <a:r>
              <a:rPr lang="ru-RU" sz="2400" b="1" u="sng" dirty="0">
                <a:effectLst>
                  <a:outerShdw blurRad="38100" dist="38100" dir="2700000" algn="tl">
                    <a:srgbClr val="000000">
                      <a:alpha val="43137"/>
                    </a:srgbClr>
                  </a:outerShdw>
                </a:effectLst>
              </a:rPr>
              <a:t>Периоды:</a:t>
            </a:r>
          </a:p>
          <a:p>
            <a:pPr marL="342900" indent="-342900">
              <a:buFontTx/>
              <a:buAutoNum type="arabicPeriod"/>
              <a:defRPr/>
            </a:pPr>
            <a:r>
              <a:rPr lang="ru-RU" sz="2400" dirty="0"/>
              <a:t>Македонский (9-11 век)</a:t>
            </a:r>
          </a:p>
          <a:p>
            <a:pPr marL="342900" indent="-342900">
              <a:buFontTx/>
              <a:buAutoNum type="arabicPeriod"/>
              <a:defRPr/>
            </a:pPr>
            <a:r>
              <a:rPr lang="ru-RU" sz="2400" dirty="0" err="1"/>
              <a:t>Комнинский</a:t>
            </a:r>
            <a:r>
              <a:rPr lang="ru-RU" sz="2400" dirty="0"/>
              <a:t>  (конец 11 – 12 в.в.)</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4821"/>
                                        </p:tgtEl>
                                      </p:cBhvr>
                                    </p:cmd>
                                  </p:childTnLst>
                                </p:cTn>
                              </p:par>
                            </p:childTnLst>
                          </p:cTn>
                        </p:par>
                        <p:par>
                          <p:cTn id="7" fill="hold">
                            <p:stCondLst>
                              <p:cond delay="0"/>
                            </p:stCondLst>
                            <p:childTnLst>
                              <p:par>
                                <p:cTn id="8" presetID="1" presetClass="mediacall" presetSubtype="0" fill="hold" nodeType="afterEffect">
                                  <p:stCondLst>
                                    <p:cond delay="0"/>
                                  </p:stCondLst>
                                  <p:childTnLst>
                                    <p:cmd type="call" cmd="playFrom(0.0)">
                                      <p:cBhvr>
                                        <p:cTn id="9"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numSld="6" showWhenStopped="0">
                <p:cTn id="10" repeatCount="indefinite" fill="hold" display="0">
                  <p:stCondLst>
                    <p:cond delay="indefinite"/>
                  </p:stCondLst>
                  <p:endCondLst>
                    <p:cond evt="onPrev" delay="0">
                      <p:tgtEl>
                        <p:sldTgt/>
                      </p:tgtEl>
                    </p:cond>
                    <p:cond evt="onStopAudio" delay="0">
                      <p:tgtEl>
                        <p:sldTgt/>
                      </p:tgtEl>
                    </p:cond>
                  </p:endCondLst>
                </p:cTn>
                <p:tgtEl>
                  <p:spTgt spid="34821"/>
                </p:tgtEl>
              </p:cMediaNode>
            </p:audio>
            <p:audio>
              <p:cMediaNode numSld="7">
                <p:cTn id="11"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pic>
        <p:nvPicPr>
          <p:cNvPr id="44034" name="Picture 2" descr="Сергий и Вакх 2"/>
          <p:cNvPicPr>
            <a:picLocks noChangeAspect="1" noChangeArrowheads="1"/>
          </p:cNvPicPr>
          <p:nvPr/>
        </p:nvPicPr>
        <p:blipFill>
          <a:blip r:embed="rId2"/>
          <a:srcRect/>
          <a:stretch>
            <a:fillRect/>
          </a:stretch>
        </p:blipFill>
        <p:spPr bwMode="auto">
          <a:xfrm>
            <a:off x="468313" y="404813"/>
            <a:ext cx="8351837" cy="5648325"/>
          </a:xfrm>
          <a:prstGeom prst="rect">
            <a:avLst/>
          </a:prstGeom>
          <a:noFill/>
          <a:ln w="9525">
            <a:noFill/>
            <a:miter lim="800000"/>
            <a:headEnd/>
            <a:tailEnd/>
          </a:ln>
        </p:spPr>
      </p:pic>
      <p:sp>
        <p:nvSpPr>
          <p:cNvPr id="24579" name="Rectangle 3"/>
          <p:cNvSpPr>
            <a:spLocks noGrp="1" noChangeArrowheads="1"/>
          </p:cNvSpPr>
          <p:nvPr>
            <p:ph idx="1"/>
          </p:nvPr>
        </p:nvSpPr>
        <p:spPr>
          <a:xfrm>
            <a:off x="468313" y="6165850"/>
            <a:ext cx="8218487" cy="430213"/>
          </a:xfrm>
        </p:spPr>
        <p:txBody>
          <a:bodyPr>
            <a:normAutofit lnSpcReduction="10000"/>
          </a:bodyPr>
          <a:lstStyle/>
          <a:p>
            <a:pPr marL="448056" indent="-384048" algn="ctr" eaLnBrk="1" fontAlgn="auto" hangingPunct="1">
              <a:lnSpc>
                <a:spcPct val="80000"/>
              </a:lnSpc>
              <a:spcAft>
                <a:spcPts val="0"/>
              </a:spcAft>
              <a:buFontTx/>
              <a:buNone/>
              <a:defRPr/>
            </a:pPr>
            <a:r>
              <a:rPr lang="ru-RU" sz="2800" smtClean="0">
                <a:solidFill>
                  <a:srgbClr val="FFFFFF"/>
                </a:solidFill>
              </a:rPr>
              <a:t>Сергий и Вакх.    </a:t>
            </a:r>
            <a:r>
              <a:rPr lang="en-US" sz="2800" smtClean="0">
                <a:solidFill>
                  <a:srgbClr val="FFFFFF"/>
                </a:solidFill>
              </a:rPr>
              <a:t>VI</a:t>
            </a:r>
            <a:r>
              <a:rPr lang="ru-RU" sz="2800" smtClean="0">
                <a:solidFill>
                  <a:srgbClr val="FFFFFF"/>
                </a:solidFill>
              </a:rPr>
              <a:t> век</a:t>
            </a:r>
          </a:p>
          <a:p>
            <a:pPr marL="448056" indent="-384048" eaLnBrk="1" fontAlgn="auto" hangingPunct="1">
              <a:lnSpc>
                <a:spcPct val="80000"/>
              </a:lnSpc>
              <a:spcAft>
                <a:spcPts val="0"/>
              </a:spcAft>
              <a:buFont typeface="Wingdings 2"/>
              <a:buChar char=""/>
              <a:defRPr/>
            </a:pPr>
            <a:endParaRPr lang="ru-RU" sz="2800" smtClean="0">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7494"/>
            <a:ext cx="4186238" cy="1399032"/>
          </a:xfrm>
        </p:spPr>
        <p:txBody>
          <a:bodyPr>
            <a:normAutofit fontScale="90000"/>
          </a:bodyPr>
          <a:lstStyle/>
          <a:p>
            <a:pPr>
              <a:defRPr/>
            </a:pPr>
            <a:r>
              <a:rPr lang="ru-RU" u="sng" dirty="0" smtClean="0"/>
              <a:t>Иконописные типы изображения:</a:t>
            </a:r>
            <a:endParaRPr lang="ru-RU" u="sng" dirty="0"/>
          </a:p>
        </p:txBody>
      </p:sp>
      <p:sp>
        <p:nvSpPr>
          <p:cNvPr id="3" name="Содержимое 2"/>
          <p:cNvSpPr>
            <a:spLocks noGrp="1"/>
          </p:cNvSpPr>
          <p:nvPr>
            <p:ph idx="1"/>
          </p:nvPr>
        </p:nvSpPr>
        <p:spPr>
          <a:xfrm>
            <a:off x="0" y="1882775"/>
            <a:ext cx="4714875" cy="4572000"/>
          </a:xfrm>
        </p:spPr>
        <p:txBody>
          <a:bodyPr/>
          <a:lstStyle/>
          <a:p>
            <a:pPr>
              <a:defRPr/>
            </a:pPr>
            <a:r>
              <a:rPr lang="ru-RU" b="1" u="sng" dirty="0" smtClean="0">
                <a:effectLst>
                  <a:outerShdw blurRad="38100" dist="38100" dir="2700000" algn="tl">
                    <a:srgbClr val="000000">
                      <a:alpha val="43137"/>
                    </a:srgbClr>
                  </a:outerShdw>
                </a:effectLst>
              </a:rPr>
              <a:t>Богородицы </a:t>
            </a:r>
          </a:p>
          <a:p>
            <a:pPr marL="579437" indent="-514350">
              <a:buFont typeface="+mj-lt"/>
              <a:buAutoNum type="arabicParenR"/>
              <a:defRPr/>
            </a:pPr>
            <a:r>
              <a:rPr lang="ru-RU" b="1" dirty="0" err="1" smtClean="0"/>
              <a:t>Оранта</a:t>
            </a:r>
            <a:r>
              <a:rPr lang="ru-RU" b="1" dirty="0" smtClean="0"/>
              <a:t> </a:t>
            </a:r>
            <a:r>
              <a:rPr lang="ru-RU" dirty="0" smtClean="0"/>
              <a:t>(</a:t>
            </a:r>
            <a:r>
              <a:rPr lang="ru-RU" dirty="0" err="1" smtClean="0"/>
              <a:t>молительница</a:t>
            </a:r>
            <a:r>
              <a:rPr lang="ru-RU" dirty="0" smtClean="0"/>
              <a:t> за род человеческий) – в полный рост с возведенными к небу руками с открытыми ладонями </a:t>
            </a:r>
          </a:p>
          <a:p>
            <a:pPr marL="579437" indent="-514350" algn="r">
              <a:buFont typeface="Wingdings 2" pitchFamily="18" charset="2"/>
              <a:buNone/>
              <a:defRPr/>
            </a:pPr>
            <a:r>
              <a:rPr lang="ru-RU" b="1" u="sng" dirty="0" smtClean="0">
                <a:effectLst>
                  <a:outerShdw blurRad="38100" dist="38100" dir="2700000" algn="tl">
                    <a:srgbClr val="000000">
                      <a:alpha val="43137"/>
                    </a:srgbClr>
                  </a:outerShdw>
                </a:effectLst>
              </a:rPr>
              <a:t>«Великая Панагия»</a:t>
            </a:r>
            <a:endParaRPr lang="ru-RU" b="1" u="sng" dirty="0">
              <a:effectLst>
                <a:outerShdw blurRad="38100" dist="38100" dir="2700000" algn="tl">
                  <a:srgbClr val="000000">
                    <a:alpha val="43137"/>
                  </a:srgbClr>
                </a:outerShdw>
              </a:effectLst>
            </a:endParaRPr>
          </a:p>
        </p:txBody>
      </p:sp>
      <p:pic>
        <p:nvPicPr>
          <p:cNvPr id="45060" name="Picture 5" descr="http://www.pravenc.ru/data/036/457/1234/1i400.jpg"/>
          <p:cNvPicPr>
            <a:picLocks noChangeAspect="1" noChangeArrowheads="1"/>
          </p:cNvPicPr>
          <p:nvPr/>
        </p:nvPicPr>
        <p:blipFill>
          <a:blip r:embed="rId2"/>
          <a:srcRect/>
          <a:stretch>
            <a:fillRect/>
          </a:stretch>
        </p:blipFill>
        <p:spPr bwMode="auto">
          <a:xfrm>
            <a:off x="4714875" y="188913"/>
            <a:ext cx="4229100" cy="64071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8288"/>
            <a:ext cx="8229600" cy="1398587"/>
          </a:xfrm>
        </p:spPr>
        <p:txBody>
          <a:bodyPr/>
          <a:lstStyle/>
          <a:p>
            <a:pPr>
              <a:defRPr/>
            </a:pPr>
            <a:endParaRPr lang="ru-RU"/>
          </a:p>
        </p:txBody>
      </p:sp>
      <p:sp>
        <p:nvSpPr>
          <p:cNvPr id="3" name="Содержимое 2"/>
          <p:cNvSpPr>
            <a:spLocks noGrp="1"/>
          </p:cNvSpPr>
          <p:nvPr>
            <p:ph idx="1"/>
          </p:nvPr>
        </p:nvSpPr>
        <p:spPr>
          <a:xfrm>
            <a:off x="457200" y="1882775"/>
            <a:ext cx="8229600" cy="4572000"/>
          </a:xfrm>
        </p:spPr>
        <p:txBody>
          <a:bodyPr/>
          <a:lstStyle/>
          <a:p>
            <a:pPr marL="579437" indent="-514350">
              <a:buFont typeface="+mj-lt"/>
              <a:buAutoNum type="arabicPeriod" startAt="2"/>
              <a:defRPr/>
            </a:pPr>
            <a:r>
              <a:rPr lang="ru-RU" b="1" dirty="0" err="1" smtClean="0">
                <a:effectLst>
                  <a:outerShdw blurRad="38100" dist="38100" dir="2700000" algn="tl">
                    <a:srgbClr val="000000">
                      <a:alpha val="43137"/>
                    </a:srgbClr>
                  </a:outerShdw>
                </a:effectLst>
              </a:rPr>
              <a:t>Елеуса</a:t>
            </a:r>
            <a:r>
              <a:rPr lang="ru-RU" b="1" dirty="0" smtClean="0">
                <a:effectLst>
                  <a:outerShdw blurRad="38100" dist="38100" dir="2700000" algn="tl">
                    <a:srgbClr val="000000">
                      <a:alpha val="43137"/>
                    </a:srgbClr>
                  </a:outerShdw>
                </a:effectLst>
              </a:rPr>
              <a:t> </a:t>
            </a:r>
            <a:r>
              <a:rPr lang="ru-RU" dirty="0" smtClean="0"/>
              <a:t>(Умиление) – поясное изображение, к </a:t>
            </a:r>
            <a:r>
              <a:rPr lang="ru-RU" dirty="0" err="1" smtClean="0"/>
              <a:t>жеке</a:t>
            </a:r>
            <a:r>
              <a:rPr lang="ru-RU" dirty="0" smtClean="0"/>
              <a:t> прижался младенец Христос, сидящий на левой руке.</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pic>
        <p:nvPicPr>
          <p:cNvPr id="47106" name="Picture 2" descr="Владимирская Богоматерь 2"/>
          <p:cNvPicPr>
            <a:picLocks noChangeAspect="1" noChangeArrowheads="1"/>
          </p:cNvPicPr>
          <p:nvPr/>
        </p:nvPicPr>
        <p:blipFill>
          <a:blip r:embed="rId2"/>
          <a:srcRect/>
          <a:stretch>
            <a:fillRect/>
          </a:stretch>
        </p:blipFill>
        <p:spPr bwMode="auto">
          <a:xfrm>
            <a:off x="3879850" y="188913"/>
            <a:ext cx="5030788" cy="6408737"/>
          </a:xfrm>
          <a:prstGeom prst="rect">
            <a:avLst/>
          </a:prstGeom>
          <a:noFill/>
          <a:ln w="9525">
            <a:noFill/>
            <a:miter lim="800000"/>
            <a:headEnd/>
            <a:tailEnd/>
          </a:ln>
        </p:spPr>
      </p:pic>
      <p:sp>
        <p:nvSpPr>
          <p:cNvPr id="47107" name="Rectangle 3"/>
          <p:cNvSpPr>
            <a:spLocks noGrp="1" noChangeArrowheads="1"/>
          </p:cNvSpPr>
          <p:nvPr>
            <p:ph idx="1"/>
          </p:nvPr>
        </p:nvSpPr>
        <p:spPr>
          <a:xfrm>
            <a:off x="0" y="333375"/>
            <a:ext cx="4067175" cy="6119813"/>
          </a:xfrm>
        </p:spPr>
        <p:txBody>
          <a:bodyPr/>
          <a:lstStyle/>
          <a:p>
            <a:pPr eaLnBrk="1" hangingPunct="1">
              <a:buFontTx/>
              <a:buNone/>
            </a:pPr>
            <a:r>
              <a:rPr lang="ru-RU" smtClean="0"/>
              <a:t>   </a:t>
            </a:r>
            <a:r>
              <a:rPr lang="ru-RU" smtClean="0">
                <a:solidFill>
                  <a:srgbClr val="FFFFFF"/>
                </a:solidFill>
              </a:rPr>
              <a:t>Шедевром византийской иконописи по праву считается икона «Владимирской Богоматери» начала  XI</a:t>
            </a:r>
            <a:r>
              <a:rPr lang="en-US" smtClean="0">
                <a:solidFill>
                  <a:srgbClr val="FFFFFF"/>
                </a:solidFill>
              </a:rPr>
              <a:t>I</a:t>
            </a:r>
            <a:r>
              <a:rPr lang="ru-RU" smtClean="0">
                <a:solidFill>
                  <a:srgbClr val="FFFFFF"/>
                </a:solidFill>
              </a:rPr>
              <a:t> в., привезенная на Русь из Константинополя в 1155 году.</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pic>
        <p:nvPicPr>
          <p:cNvPr id="48130" name="Picture 2" descr="Владимирская икона Божией Матери XI в 2"/>
          <p:cNvPicPr>
            <a:picLocks noChangeAspect="1" noChangeArrowheads="1"/>
          </p:cNvPicPr>
          <p:nvPr/>
        </p:nvPicPr>
        <p:blipFill>
          <a:blip r:embed="rId2"/>
          <a:srcRect/>
          <a:stretch>
            <a:fillRect/>
          </a:stretch>
        </p:blipFill>
        <p:spPr bwMode="auto">
          <a:xfrm>
            <a:off x="323850" y="260350"/>
            <a:ext cx="4619625" cy="6264275"/>
          </a:xfrm>
          <a:prstGeom prst="rect">
            <a:avLst/>
          </a:prstGeom>
          <a:noFill/>
          <a:ln w="9525">
            <a:noFill/>
            <a:miter lim="800000"/>
            <a:headEnd/>
            <a:tailEnd/>
          </a:ln>
        </p:spPr>
      </p:pic>
      <p:sp>
        <p:nvSpPr>
          <p:cNvPr id="48131" name="Rectangle 3"/>
          <p:cNvSpPr>
            <a:spLocks noGrp="1" noChangeArrowheads="1"/>
          </p:cNvSpPr>
          <p:nvPr>
            <p:ph idx="1"/>
          </p:nvPr>
        </p:nvSpPr>
        <p:spPr>
          <a:xfrm>
            <a:off x="4859338" y="404813"/>
            <a:ext cx="4105275" cy="6119812"/>
          </a:xfrm>
        </p:spPr>
        <p:txBody>
          <a:bodyPr/>
          <a:lstStyle/>
          <a:p>
            <a:pPr eaLnBrk="1" hangingPunct="1">
              <a:buFontTx/>
              <a:buNone/>
            </a:pPr>
            <a:r>
              <a:rPr lang="ru-RU" smtClean="0"/>
              <a:t>   </a:t>
            </a:r>
            <a:r>
              <a:rPr lang="ru-RU" smtClean="0">
                <a:solidFill>
                  <a:srgbClr val="FFFFFF"/>
                </a:solidFill>
              </a:rPr>
              <a:t>В глазах Богородицы святая печаль. Она предвидит трагическую участь сына. Духовное единство двух близких людей мастерски передано художником.</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0"/>
            <a:ext cx="8229600" cy="1228725"/>
          </a:xfrm>
        </p:spPr>
        <p:txBody>
          <a:bodyPr/>
          <a:lstStyle/>
          <a:p>
            <a:pPr marL="484632" indent="0" eaLnBrk="1" fontAlgn="auto" hangingPunct="1">
              <a:spcAft>
                <a:spcPts val="0"/>
              </a:spcAft>
              <a:defRPr/>
            </a:pPr>
            <a:r>
              <a:rPr lang="en-US" sz="3600" b="1" dirty="0" smtClean="0">
                <a:solidFill>
                  <a:srgbClr val="FFFFFF"/>
                </a:solidFill>
              </a:rPr>
              <a:t>IV</a:t>
            </a:r>
            <a:r>
              <a:rPr lang="ru-RU" sz="3600" b="1" dirty="0" smtClean="0">
                <a:solidFill>
                  <a:srgbClr val="FFFFFF"/>
                </a:solidFill>
              </a:rPr>
              <a:t>. Мерцающий свет византийских мозаик.</a:t>
            </a:r>
          </a:p>
        </p:txBody>
      </p:sp>
      <p:sp>
        <p:nvSpPr>
          <p:cNvPr id="30723" name="Rectangle 4"/>
          <p:cNvSpPr>
            <a:spLocks noChangeArrowheads="1"/>
          </p:cNvSpPr>
          <p:nvPr/>
        </p:nvSpPr>
        <p:spPr bwMode="auto">
          <a:xfrm>
            <a:off x="0" y="6497638"/>
            <a:ext cx="9144000" cy="360362"/>
          </a:xfrm>
          <a:prstGeom prst="rect">
            <a:avLst/>
          </a:prstGeom>
          <a:noFill/>
          <a:ln w="9525">
            <a:noFill/>
            <a:miter lim="800000"/>
            <a:headEnd/>
            <a:tailEnd/>
          </a:ln>
        </p:spPr>
        <p:txBody>
          <a:bodyPr/>
          <a:lstStyle/>
          <a:p>
            <a:pPr marL="342900" indent="-342900">
              <a:lnSpc>
                <a:spcPct val="80000"/>
              </a:lnSpc>
              <a:spcBef>
                <a:spcPct val="20000"/>
              </a:spcBef>
            </a:pPr>
            <a:r>
              <a:rPr lang="ru-RU" b="1">
                <a:solidFill>
                  <a:schemeClr val="bg1"/>
                </a:solidFill>
              </a:rPr>
              <a:t>Образ Христа-Пантократора в куполе церкви монастыря в Хоре Начало XIVв</a:t>
            </a:r>
            <a:r>
              <a:rPr lang="ru-RU" b="1"/>
              <a:t>.</a:t>
            </a:r>
          </a:p>
        </p:txBody>
      </p:sp>
      <p:sp>
        <p:nvSpPr>
          <p:cNvPr id="4" name="TextBox 3"/>
          <p:cNvSpPr txBox="1"/>
          <p:nvPr/>
        </p:nvSpPr>
        <p:spPr>
          <a:xfrm>
            <a:off x="0" y="3929063"/>
            <a:ext cx="8858250" cy="230822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p>
            <a:pPr>
              <a:defRPr/>
            </a:pPr>
            <a:r>
              <a:rPr lang="ru-RU" dirty="0"/>
              <a:t>Это искусство было известно еще с античности. Византия, как правопреемница традиций сохранила дух и принцип </a:t>
            </a:r>
            <a:r>
              <a:rPr lang="ru-RU" b="1" u="sng" dirty="0"/>
              <a:t>римских</a:t>
            </a:r>
            <a:r>
              <a:rPr lang="ru-RU" dirty="0"/>
              <a:t> мозаик, развила их смысловое звучание и перевела это искусство из разряда утилитарных в разряд культовых. Однако византийским мастерам удалось открыть секреты их изготовления, позволяющие более полно использовать возможности сочетания света и цвета. Мозаики выкладывались на стенах и арках храмов мелкими разноцветными </a:t>
            </a:r>
            <a:r>
              <a:rPr lang="ru-RU" u="sng" dirty="0">
                <a:effectLst>
                  <a:outerShdw blurRad="38100" dist="38100" dir="2700000" algn="tl">
                    <a:srgbClr val="000000">
                      <a:alpha val="43137"/>
                    </a:srgbClr>
                  </a:outerShdw>
                </a:effectLst>
              </a:rPr>
              <a:t>кубиками из камня или </a:t>
            </a:r>
            <a:r>
              <a:rPr lang="ru-RU" u="sng" dirty="0">
                <a:effectLst>
                  <a:outerShdw blurRad="38100" dist="38100" dir="2700000" algn="tl">
                    <a:srgbClr val="000000">
                      <a:alpha val="43137"/>
                    </a:srgbClr>
                  </a:outerShdw>
                </a:effectLst>
                <a:latin typeface="Bookman Old Style" pitchFamily="18" charset="0"/>
              </a:rPr>
              <a:t>смальты</a:t>
            </a:r>
            <a:r>
              <a:rPr lang="ru-RU" u="sng" dirty="0">
                <a:effectLst>
                  <a:outerShdw blurRad="38100" dist="38100" dir="2700000" algn="tl">
                    <a:srgbClr val="000000">
                      <a:alpha val="43137"/>
                    </a:srgbClr>
                  </a:outerShdw>
                </a:effectLst>
              </a:rPr>
              <a:t> </a:t>
            </a:r>
            <a:r>
              <a:rPr lang="ru-RU" dirty="0"/>
              <a:t>(стеклянный сплав).</a:t>
            </a:r>
          </a:p>
        </p:txBody>
      </p:sp>
    </p:spTree>
  </p:cSld>
  <p:clrMapOvr>
    <a:masterClrMapping/>
  </p:clrMapOvr>
  <p:transition>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Содержимое 2"/>
          <p:cNvSpPr>
            <a:spLocks noGrp="1"/>
          </p:cNvSpPr>
          <p:nvPr>
            <p:ph idx="1"/>
          </p:nvPr>
        </p:nvSpPr>
        <p:spPr>
          <a:xfrm>
            <a:off x="457200" y="214313"/>
            <a:ext cx="4043363" cy="6240462"/>
          </a:xfrm>
        </p:spPr>
        <p:txBody>
          <a:bodyPr/>
          <a:lstStyle/>
          <a:p>
            <a:pPr marL="577850" indent="-514350">
              <a:buFont typeface="Century Gothic" pitchFamily="34" charset="0"/>
              <a:buAutoNum type="arabicPeriod" startAt="3"/>
              <a:defRPr/>
            </a:pPr>
            <a:r>
              <a:rPr lang="ru-RU" b="1" u="sng" dirty="0" err="1" smtClean="0">
                <a:effectLst>
                  <a:outerShdw blurRad="38100" dist="38100" dir="2700000" algn="tl">
                    <a:srgbClr val="000000">
                      <a:alpha val="43137"/>
                    </a:srgbClr>
                  </a:outerShdw>
                </a:effectLst>
              </a:rPr>
              <a:t>Одигитрия</a:t>
            </a:r>
            <a:r>
              <a:rPr lang="ru-RU" b="1" u="sng" dirty="0" smtClean="0">
                <a:effectLst>
                  <a:outerShdw blurRad="38100" dist="38100" dir="2700000" algn="tl">
                    <a:srgbClr val="000000">
                      <a:alpha val="43137"/>
                    </a:srgbClr>
                  </a:outerShdw>
                </a:effectLst>
              </a:rPr>
              <a:t> </a:t>
            </a:r>
            <a:r>
              <a:rPr lang="ru-RU" dirty="0" smtClean="0"/>
              <a:t>(</a:t>
            </a:r>
            <a:r>
              <a:rPr lang="ru-RU" dirty="0" err="1" smtClean="0"/>
              <a:t>Путеводительница</a:t>
            </a:r>
            <a:r>
              <a:rPr lang="ru-RU" dirty="0" smtClean="0"/>
              <a:t>) – жестом благословляющая сына на крестный подвиг, младенец Христос держит свиток  - знак божественного слова.</a:t>
            </a:r>
          </a:p>
          <a:p>
            <a:pPr marL="577850" indent="-514350" algn="r">
              <a:buFont typeface="Wingdings 2" pitchFamily="18" charset="2"/>
              <a:buNone/>
              <a:defRPr/>
            </a:pPr>
            <a:r>
              <a:rPr lang="ru-RU" b="1" u="sng" dirty="0" smtClean="0"/>
              <a:t>Богоматерь </a:t>
            </a:r>
            <a:r>
              <a:rPr lang="ru-RU" b="1" u="sng" dirty="0" err="1" smtClean="0"/>
              <a:t>Одигитрия</a:t>
            </a:r>
            <a:r>
              <a:rPr lang="ru-RU" b="1" u="sng" dirty="0" smtClean="0"/>
              <a:t> Тихвинская</a:t>
            </a:r>
          </a:p>
        </p:txBody>
      </p:sp>
      <p:pic>
        <p:nvPicPr>
          <p:cNvPr id="49155" name="Picture 5" descr="http://www.idrp.ru/buy/content/products/3982/img/tihvinskaya-1000.jpg"/>
          <p:cNvPicPr>
            <a:picLocks noChangeAspect="1" noChangeArrowheads="1"/>
          </p:cNvPicPr>
          <p:nvPr/>
        </p:nvPicPr>
        <p:blipFill>
          <a:blip r:embed="rId2"/>
          <a:srcRect/>
          <a:stretch>
            <a:fillRect/>
          </a:stretch>
        </p:blipFill>
        <p:spPr bwMode="auto">
          <a:xfrm>
            <a:off x="4643438" y="485775"/>
            <a:ext cx="4352925" cy="565785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defRPr/>
            </a:pPr>
            <a:r>
              <a:rPr lang="ru-RU" b="1" dirty="0" smtClean="0"/>
              <a:t>Образ Иисуса Христа</a:t>
            </a:r>
            <a:endParaRPr lang="ru-RU" b="1" dirty="0"/>
          </a:p>
        </p:txBody>
      </p:sp>
      <p:sp>
        <p:nvSpPr>
          <p:cNvPr id="3" name="Содержимое 2"/>
          <p:cNvSpPr>
            <a:spLocks noGrp="1"/>
          </p:cNvSpPr>
          <p:nvPr>
            <p:ph idx="1"/>
          </p:nvPr>
        </p:nvSpPr>
        <p:spPr>
          <a:xfrm>
            <a:off x="457200" y="1882775"/>
            <a:ext cx="8229600" cy="4572000"/>
          </a:xfrm>
        </p:spPr>
        <p:txBody>
          <a:bodyPr/>
          <a:lstStyle/>
          <a:p>
            <a:pPr marL="579437" indent="-514350">
              <a:buFont typeface="+mj-lt"/>
              <a:buAutoNum type="arabicPeriod"/>
              <a:defRPr/>
            </a:pPr>
            <a:r>
              <a:rPr lang="ru-RU" b="1" dirty="0" smtClean="0">
                <a:effectLst>
                  <a:outerShdw blurRad="38100" dist="38100" dir="2700000" algn="tl">
                    <a:srgbClr val="000000">
                      <a:alpha val="43137"/>
                    </a:srgbClr>
                  </a:outerShdw>
                </a:effectLst>
              </a:rPr>
              <a:t>Спаситель – </a:t>
            </a:r>
            <a:r>
              <a:rPr lang="ru-RU" b="1" dirty="0" err="1" smtClean="0">
                <a:effectLst>
                  <a:outerShdw blurRad="38100" dist="38100" dir="2700000" algn="tl">
                    <a:srgbClr val="000000">
                      <a:alpha val="43137"/>
                    </a:srgbClr>
                  </a:outerShdw>
                </a:effectLst>
              </a:rPr>
              <a:t>Пантократор</a:t>
            </a:r>
            <a:r>
              <a:rPr lang="ru-RU" b="1" dirty="0" smtClean="0">
                <a:effectLst>
                  <a:outerShdw blurRad="38100" dist="38100" dir="2700000" algn="tl">
                    <a:srgbClr val="000000">
                      <a:alpha val="43137"/>
                    </a:srgbClr>
                  </a:outerShdw>
                </a:effectLst>
              </a:rPr>
              <a:t> </a:t>
            </a:r>
            <a:r>
              <a:rPr lang="ru-RU" dirty="0" smtClean="0"/>
              <a:t>(</a:t>
            </a:r>
            <a:r>
              <a:rPr lang="ru-RU" dirty="0" err="1" smtClean="0"/>
              <a:t>вседержатель</a:t>
            </a:r>
            <a:r>
              <a:rPr lang="ru-RU" dirty="0" smtClean="0"/>
              <a:t>) – поясное изображение, в левой руке открытое Евангелие, правой </a:t>
            </a:r>
            <a:r>
              <a:rPr lang="ru-RU" dirty="0" err="1" smtClean="0"/>
              <a:t>багословляет</a:t>
            </a:r>
            <a:r>
              <a:rPr lang="ru-RU" dirty="0" smtClean="0"/>
              <a:t> верующих.</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pic>
        <p:nvPicPr>
          <p:cNvPr id="51202" name="Picture 2" descr="Христос Пантократор (икона) 2"/>
          <p:cNvPicPr>
            <a:picLocks noChangeAspect="1" noChangeArrowheads="1"/>
          </p:cNvPicPr>
          <p:nvPr/>
        </p:nvPicPr>
        <p:blipFill>
          <a:blip r:embed="rId2"/>
          <a:srcRect/>
          <a:stretch>
            <a:fillRect/>
          </a:stretch>
        </p:blipFill>
        <p:spPr bwMode="auto">
          <a:xfrm>
            <a:off x="323850" y="260350"/>
            <a:ext cx="4516438" cy="6337300"/>
          </a:xfrm>
          <a:prstGeom prst="rect">
            <a:avLst/>
          </a:prstGeom>
          <a:noFill/>
          <a:ln w="9525">
            <a:noFill/>
            <a:miter lim="800000"/>
            <a:headEnd/>
            <a:tailEnd/>
          </a:ln>
        </p:spPr>
      </p:pic>
      <p:sp>
        <p:nvSpPr>
          <p:cNvPr id="51203" name="Rectangle 3"/>
          <p:cNvSpPr>
            <a:spLocks noGrp="1" noChangeArrowheads="1"/>
          </p:cNvSpPr>
          <p:nvPr>
            <p:ph idx="1"/>
          </p:nvPr>
        </p:nvSpPr>
        <p:spPr>
          <a:xfrm>
            <a:off x="5076825" y="1412875"/>
            <a:ext cx="3706813" cy="1655763"/>
          </a:xfrm>
        </p:spPr>
        <p:txBody>
          <a:bodyPr/>
          <a:lstStyle/>
          <a:p>
            <a:pPr eaLnBrk="1" hangingPunct="1">
              <a:buFontTx/>
              <a:buNone/>
            </a:pPr>
            <a:r>
              <a:rPr lang="ru-RU" smtClean="0"/>
              <a:t>    </a:t>
            </a:r>
            <a:r>
              <a:rPr lang="ru-RU" smtClean="0">
                <a:solidFill>
                  <a:srgbClr val="FFFFFF"/>
                </a:solidFill>
              </a:rPr>
              <a:t>Христос Пантократор. Икона. XIV в.</a:t>
            </a:r>
          </a:p>
        </p:txBody>
      </p:sp>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Содержимое 2"/>
          <p:cNvSpPr>
            <a:spLocks noGrp="1"/>
          </p:cNvSpPr>
          <p:nvPr>
            <p:ph idx="1"/>
          </p:nvPr>
        </p:nvSpPr>
        <p:spPr>
          <a:xfrm>
            <a:off x="285750" y="571500"/>
            <a:ext cx="5286375" cy="5883275"/>
          </a:xfrm>
        </p:spPr>
        <p:txBody>
          <a:bodyPr/>
          <a:lstStyle/>
          <a:p>
            <a:pPr marL="577850" indent="-514350">
              <a:buFont typeface="Century Gothic" pitchFamily="34" charset="0"/>
              <a:buAutoNum type="arabicPeriod" startAt="2"/>
              <a:defRPr/>
            </a:pPr>
            <a:r>
              <a:rPr lang="ru-RU" b="1" u="sng" dirty="0" smtClean="0">
                <a:effectLst>
                  <a:outerShdw blurRad="38100" dist="38100" dir="2700000" algn="tl">
                    <a:srgbClr val="000000">
                      <a:alpha val="43137"/>
                    </a:srgbClr>
                  </a:outerShdw>
                </a:effectLst>
              </a:rPr>
              <a:t>Спас в Силах </a:t>
            </a:r>
            <a:r>
              <a:rPr lang="ru-RU" dirty="0" smtClean="0"/>
              <a:t>(сидит на троне, чтобы судить и карать)</a:t>
            </a:r>
          </a:p>
          <a:p>
            <a:pPr marL="577850" indent="-514350">
              <a:buFont typeface="Century Gothic" pitchFamily="34" charset="0"/>
              <a:buAutoNum type="arabicPeriod" startAt="2"/>
              <a:defRPr/>
            </a:pPr>
            <a:endParaRPr lang="ru-RU" dirty="0" smtClean="0"/>
          </a:p>
          <a:p>
            <a:pPr marL="577850" indent="-514350" algn="r">
              <a:buFont typeface="Wingdings 2" pitchFamily="18" charset="2"/>
              <a:buNone/>
              <a:defRPr/>
            </a:pPr>
            <a:r>
              <a:rPr lang="ru-RU" b="1" dirty="0" smtClean="0"/>
              <a:t>Образ «Спаса Эммануила» (юноша Христос)</a:t>
            </a:r>
          </a:p>
          <a:p>
            <a:pPr marL="577850" indent="-514350">
              <a:buFont typeface="Wingdings 2" pitchFamily="18" charset="2"/>
              <a:buNone/>
              <a:defRPr/>
            </a:pPr>
            <a:r>
              <a:rPr lang="ru-RU" dirty="0" smtClean="0"/>
              <a:t>«Спас нерукотворный» (лик Христа в часы шествия к Голгофе)</a:t>
            </a:r>
          </a:p>
        </p:txBody>
      </p:sp>
      <p:sp>
        <p:nvSpPr>
          <p:cNvPr id="2" name="AutoShape 5" descr="http://ikona.dp.ua/sites/default/files/book_spas_emmanuil.jpg"/>
          <p:cNvSpPr>
            <a:spLocks noChangeAspect="1" noChangeArrowheads="1"/>
          </p:cNvSpPr>
          <p:nvPr/>
        </p:nvSpPr>
        <p:spPr bwMode="auto">
          <a:xfrm>
            <a:off x="63500" y="-136525"/>
            <a:ext cx="304800" cy="304800"/>
          </a:xfrm>
          <a:prstGeom prst="rect">
            <a:avLst/>
          </a:prstGeom>
          <a:noFill/>
          <a:ln w="9525">
            <a:noFill/>
            <a:miter lim="800000"/>
            <a:headEnd/>
            <a:tailEnd/>
          </a:ln>
        </p:spPr>
        <p:txBody>
          <a:bodyPr/>
          <a:lstStyle/>
          <a:p>
            <a:endParaRPr lang="ru-RU"/>
          </a:p>
        </p:txBody>
      </p:sp>
      <p:pic>
        <p:nvPicPr>
          <p:cNvPr id="52228" name="Picture 7" descr="http://ikona.dp.ua/sites/default/files/book_spas_emmanuil.jpg"/>
          <p:cNvPicPr>
            <a:picLocks noChangeAspect="1" noChangeArrowheads="1"/>
          </p:cNvPicPr>
          <p:nvPr/>
        </p:nvPicPr>
        <p:blipFill>
          <a:blip r:embed="rId2"/>
          <a:srcRect/>
          <a:stretch>
            <a:fillRect/>
          </a:stretch>
        </p:blipFill>
        <p:spPr bwMode="auto">
          <a:xfrm>
            <a:off x="5635625" y="142875"/>
            <a:ext cx="3508375" cy="671512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267494"/>
            <a:ext cx="4143404" cy="3518696"/>
          </a:xfrm>
        </p:spPr>
        <p:txBody>
          <a:bodyPr/>
          <a:lstStyle/>
          <a:p>
            <a:pPr>
              <a:defRPr/>
            </a:pPr>
            <a:r>
              <a:rPr lang="ru-RU" sz="3200" b="1" u="sng" dirty="0" smtClean="0"/>
              <a:t>«Спас нерукотворный» (лик Христа в часы шествия к Голгофе)</a:t>
            </a:r>
            <a:r>
              <a:rPr lang="ru-RU" sz="3200" dirty="0" smtClean="0"/>
              <a:t/>
            </a:r>
            <a:br>
              <a:rPr lang="ru-RU" sz="3200" dirty="0" smtClean="0"/>
            </a:br>
            <a:endParaRPr lang="ru-RU" sz="3200" dirty="0"/>
          </a:p>
        </p:txBody>
      </p:sp>
      <p:pic>
        <p:nvPicPr>
          <p:cNvPr id="53251" name="Picture 2" descr="http://upload.wikimedia.org/wikipedia/commons/thumb/7/78/Christos_Acheiropoietos.jpg/300px-Christos_Acheiropoietos.jpg"/>
          <p:cNvPicPr>
            <a:picLocks noChangeAspect="1" noChangeArrowheads="1"/>
          </p:cNvPicPr>
          <p:nvPr/>
        </p:nvPicPr>
        <p:blipFill>
          <a:blip r:embed="rId2"/>
          <a:srcRect/>
          <a:stretch>
            <a:fillRect/>
          </a:stretch>
        </p:blipFill>
        <p:spPr bwMode="auto">
          <a:xfrm>
            <a:off x="4214813" y="1573213"/>
            <a:ext cx="4786312" cy="513715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pic>
        <p:nvPicPr>
          <p:cNvPr id="54274" name="Picture 2" descr="Двенадцать Апостолов (икона) 2"/>
          <p:cNvPicPr>
            <a:picLocks noChangeAspect="1" noChangeArrowheads="1"/>
          </p:cNvPicPr>
          <p:nvPr/>
        </p:nvPicPr>
        <p:blipFill>
          <a:blip r:embed="rId2"/>
          <a:srcRect/>
          <a:stretch>
            <a:fillRect/>
          </a:stretch>
        </p:blipFill>
        <p:spPr bwMode="auto">
          <a:xfrm>
            <a:off x="179388" y="188913"/>
            <a:ext cx="6337300" cy="6408737"/>
          </a:xfrm>
          <a:prstGeom prst="rect">
            <a:avLst/>
          </a:prstGeom>
          <a:noFill/>
          <a:ln w="9525">
            <a:noFill/>
            <a:miter lim="800000"/>
            <a:headEnd/>
            <a:tailEnd/>
          </a:ln>
        </p:spPr>
      </p:pic>
      <p:sp>
        <p:nvSpPr>
          <p:cNvPr id="54275" name="Rectangle 3"/>
          <p:cNvSpPr>
            <a:spLocks noGrp="1" noChangeArrowheads="1"/>
          </p:cNvSpPr>
          <p:nvPr>
            <p:ph idx="1"/>
          </p:nvPr>
        </p:nvSpPr>
        <p:spPr>
          <a:xfrm>
            <a:off x="6372225" y="1268413"/>
            <a:ext cx="2771775" cy="3240087"/>
          </a:xfrm>
        </p:spPr>
        <p:txBody>
          <a:bodyPr/>
          <a:lstStyle/>
          <a:p>
            <a:pPr eaLnBrk="1" hangingPunct="1">
              <a:buFontTx/>
              <a:buNone/>
            </a:pPr>
            <a:r>
              <a:rPr lang="ru-RU" smtClean="0"/>
              <a:t>  </a:t>
            </a:r>
            <a:r>
              <a:rPr lang="ru-RU" smtClean="0">
                <a:solidFill>
                  <a:srgbClr val="FFFFFF"/>
                </a:solidFill>
              </a:rPr>
              <a:t>Двенадцать Апостолов (икона)</a:t>
            </a:r>
          </a:p>
          <a:p>
            <a:pPr eaLnBrk="1" hangingPunct="1">
              <a:buFontTx/>
              <a:buNone/>
            </a:pPr>
            <a:r>
              <a:rPr lang="ru-RU" smtClean="0">
                <a:solidFill>
                  <a:srgbClr val="FFFFFF"/>
                </a:solidFill>
              </a:rPr>
              <a:t>   Первая половина XIV в.</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81000" y="271463"/>
            <a:ext cx="7239000" cy="1362075"/>
          </a:xfrm>
        </p:spPr>
        <p:txBody>
          <a:bodyPr/>
          <a:lstStyle/>
          <a:p>
            <a:pPr indent="0" eaLnBrk="1" fontAlgn="auto" hangingPunct="1">
              <a:spcAft>
                <a:spcPts val="0"/>
              </a:spcAft>
              <a:defRPr/>
            </a:pPr>
            <a:endParaRPr lang="ru-RU">
              <a:solidFill>
                <a:schemeClr val="accent1">
                  <a:tint val="83000"/>
                  <a:satMod val="150000"/>
                </a:schemeClr>
              </a:solidFill>
            </a:endParaRPr>
          </a:p>
        </p:txBody>
      </p:sp>
      <p:sp>
        <p:nvSpPr>
          <p:cNvPr id="3" name="Текст 2"/>
          <p:cNvSpPr>
            <a:spLocks noGrp="1"/>
          </p:cNvSpPr>
          <p:nvPr>
            <p:ph type="body" idx="1"/>
          </p:nvPr>
        </p:nvSpPr>
        <p:spPr>
          <a:xfrm>
            <a:off x="381000" y="1633538"/>
            <a:ext cx="8262938" cy="4295775"/>
          </a:xfrm>
        </p:spPr>
        <p:txBody>
          <a:bodyPr>
            <a:normAutofit/>
          </a:bodyPr>
          <a:lstStyle/>
          <a:p>
            <a:pPr eaLnBrk="1" fontAlgn="auto" hangingPunct="1">
              <a:spcAft>
                <a:spcPts val="0"/>
              </a:spcAft>
              <a:buFont typeface="Wingdings 2"/>
              <a:buNone/>
              <a:defRPr/>
            </a:pPr>
            <a:r>
              <a:rPr lang="ru-RU" dirty="0" smtClean="0"/>
              <a:t>С середины IX в. и до 1204 г. художественная культура Византии переживает «второй золотой век», в котором принято выделять два периода: </a:t>
            </a:r>
            <a:r>
              <a:rPr lang="ru-RU" b="1" i="1" dirty="0" smtClean="0"/>
              <a:t>Македонский (IX — первая половина XI вв.) и </a:t>
            </a:r>
            <a:r>
              <a:rPr lang="ru-RU" b="1" i="1" dirty="0" err="1" smtClean="0"/>
              <a:t>Комнинский</a:t>
            </a:r>
            <a:r>
              <a:rPr lang="ru-RU" b="1" i="1" dirty="0" smtClean="0"/>
              <a:t> </a:t>
            </a:r>
            <a:r>
              <a:rPr lang="ru-RU" dirty="0" smtClean="0"/>
              <a:t>(конец XI—XII вв.), названных по царствующим династиям.</a:t>
            </a:r>
          </a:p>
          <a:p>
            <a:pPr eaLnBrk="1" fontAlgn="auto" hangingPunct="1">
              <a:spcAft>
                <a:spcPts val="0"/>
              </a:spcAft>
              <a:buFont typeface="Wingdings 2"/>
              <a:buNone/>
              <a:defRPr/>
            </a:pPr>
            <a:endParaRPr lang="ru-RU" dirty="0" smtClean="0"/>
          </a:p>
          <a:p>
            <a:pPr eaLnBrk="1" fontAlgn="auto" hangingPunct="1">
              <a:spcAft>
                <a:spcPts val="0"/>
              </a:spcAft>
              <a:buFont typeface="Wingdings 2"/>
              <a:buNone/>
              <a:defRPr/>
            </a:pPr>
            <a:r>
              <a:rPr lang="ru-RU" dirty="0" smtClean="0"/>
              <a:t>Огромный вклад в распространение христианского вероучения внесли просветители Кирилл (в миру Константин) и </a:t>
            </a:r>
            <a:r>
              <a:rPr lang="ru-RU" dirty="0" err="1" smtClean="0"/>
              <a:t>Мефодий</a:t>
            </a:r>
            <a:r>
              <a:rPr lang="ru-RU" dirty="0" smtClean="0"/>
              <a:t>.</a:t>
            </a:r>
            <a:endParaRPr lang="ru-RU" dirty="0"/>
          </a:p>
        </p:txBody>
      </p:sp>
    </p:spTree>
  </p:cSld>
  <p:clrMapOvr>
    <a:masterClrMapping/>
  </p:clrMapOvr>
  <p:transition>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idx="1"/>
          </p:nvPr>
        </p:nvSpPr>
        <p:spPr>
          <a:xfrm>
            <a:off x="457200" y="404813"/>
            <a:ext cx="8229600" cy="5976937"/>
          </a:xfrm>
        </p:spPr>
        <p:txBody>
          <a:bodyPr>
            <a:normAutofit lnSpcReduction="10000"/>
          </a:bodyPr>
          <a:lstStyle/>
          <a:p>
            <a:pPr marL="448056" indent="-384048" eaLnBrk="1" fontAlgn="auto" hangingPunct="1">
              <a:lnSpc>
                <a:spcPct val="80000"/>
              </a:lnSpc>
              <a:spcAft>
                <a:spcPts val="0"/>
              </a:spcAft>
              <a:buFont typeface="Wingdings 2"/>
              <a:buChar char=""/>
              <a:defRPr/>
            </a:pPr>
            <a:r>
              <a:rPr lang="ru-RU" sz="2800" smtClean="0">
                <a:solidFill>
                  <a:srgbClr val="000000"/>
                </a:solidFill>
              </a:rPr>
              <a:t>Характерные особенности икон:</a:t>
            </a:r>
          </a:p>
          <a:p>
            <a:pPr marL="448056" indent="-384048" eaLnBrk="1" fontAlgn="auto" hangingPunct="1">
              <a:lnSpc>
                <a:spcPct val="80000"/>
              </a:lnSpc>
              <a:spcAft>
                <a:spcPts val="0"/>
              </a:spcAft>
              <a:buFontTx/>
              <a:buNone/>
              <a:defRPr/>
            </a:pPr>
            <a:r>
              <a:rPr lang="ru-RU" sz="2800" smtClean="0">
                <a:solidFill>
                  <a:srgbClr val="FFFFFF"/>
                </a:solidFill>
              </a:rPr>
              <a:t>-  фронтальность изображения (обращенность их к зрителю);</a:t>
            </a:r>
          </a:p>
          <a:p>
            <a:pPr marL="448056" indent="-384048" eaLnBrk="1" fontAlgn="auto" hangingPunct="1">
              <a:lnSpc>
                <a:spcPct val="80000"/>
              </a:lnSpc>
              <a:spcAft>
                <a:spcPts val="0"/>
              </a:spcAft>
              <a:buFontTx/>
              <a:buNone/>
              <a:defRPr/>
            </a:pPr>
            <a:r>
              <a:rPr lang="ru-RU" sz="2800" smtClean="0">
                <a:solidFill>
                  <a:srgbClr val="FFFFFF"/>
                </a:solidFill>
              </a:rPr>
              <a:t>-  строгая симметрия по отношению к центральной фигуре Христа или Богоматери;</a:t>
            </a:r>
          </a:p>
          <a:p>
            <a:pPr marL="448056" indent="-384048" eaLnBrk="1" fontAlgn="auto" hangingPunct="1">
              <a:lnSpc>
                <a:spcPct val="80000"/>
              </a:lnSpc>
              <a:spcAft>
                <a:spcPts val="0"/>
              </a:spcAft>
              <a:buFontTx/>
              <a:buNone/>
              <a:defRPr/>
            </a:pPr>
            <a:r>
              <a:rPr lang="ru-RU" sz="2800" smtClean="0">
                <a:solidFill>
                  <a:srgbClr val="FFFFFF"/>
                </a:solidFill>
              </a:rPr>
              <a:t>-  высокий лоб - средоточие духовного начала;</a:t>
            </a:r>
          </a:p>
          <a:p>
            <a:pPr marL="448056" indent="-384048" eaLnBrk="1" fontAlgn="auto" hangingPunct="1">
              <a:lnSpc>
                <a:spcPct val="80000"/>
              </a:lnSpc>
              <a:spcAft>
                <a:spcPts val="0"/>
              </a:spcAft>
              <a:buFontTx/>
              <a:buChar char="-"/>
              <a:defRPr/>
            </a:pPr>
            <a:r>
              <a:rPr lang="ru-RU" sz="2800" smtClean="0">
                <a:solidFill>
                  <a:srgbClr val="FFFFFF"/>
                </a:solidFill>
              </a:rPr>
              <a:t>сияющий нимб вокруг головы;</a:t>
            </a:r>
          </a:p>
          <a:p>
            <a:pPr marL="448056" indent="-384048" eaLnBrk="1" fontAlgn="auto" hangingPunct="1">
              <a:lnSpc>
                <a:spcPct val="80000"/>
              </a:lnSpc>
              <a:spcAft>
                <a:spcPts val="0"/>
              </a:spcAft>
              <a:buFontTx/>
              <a:buChar char="-"/>
              <a:defRPr/>
            </a:pPr>
            <a:r>
              <a:rPr lang="ru-RU" sz="2800" smtClean="0">
                <a:solidFill>
                  <a:srgbClr val="FFFFFF"/>
                </a:solidFill>
              </a:rPr>
              <a:t>пристальный, суровый взор увеличенных глаз;</a:t>
            </a:r>
          </a:p>
          <a:p>
            <a:pPr marL="448056" indent="-384048" eaLnBrk="1" fontAlgn="auto" hangingPunct="1">
              <a:lnSpc>
                <a:spcPct val="80000"/>
              </a:lnSpc>
              <a:spcAft>
                <a:spcPts val="0"/>
              </a:spcAft>
              <a:buFontTx/>
              <a:buChar char="-"/>
              <a:defRPr/>
            </a:pPr>
            <a:r>
              <a:rPr lang="ru-RU" sz="2800" smtClean="0">
                <a:solidFill>
                  <a:srgbClr val="FFFFFF"/>
                </a:solidFill>
              </a:rPr>
              <a:t>статичность, состояние аскетического бесстрастного покоя;</a:t>
            </a:r>
          </a:p>
          <a:p>
            <a:pPr marL="448056" indent="-384048" eaLnBrk="1" fontAlgn="auto" hangingPunct="1">
              <a:lnSpc>
                <a:spcPct val="80000"/>
              </a:lnSpc>
              <a:spcAft>
                <a:spcPts val="0"/>
              </a:spcAft>
              <a:buFontTx/>
              <a:buChar char="-"/>
              <a:defRPr/>
            </a:pPr>
            <a:r>
              <a:rPr lang="ru-RU" sz="2800" smtClean="0">
                <a:solidFill>
                  <a:srgbClr val="FFFFFF"/>
                </a:solidFill>
              </a:rPr>
              <a:t>декоративность и условность одежды, подчеркивающей бесплотность, бестелесность фигур;</a:t>
            </a:r>
          </a:p>
          <a:p>
            <a:pPr marL="448056" indent="-384048" eaLnBrk="1" fontAlgn="auto" hangingPunct="1">
              <a:lnSpc>
                <a:spcPct val="80000"/>
              </a:lnSpc>
              <a:spcAft>
                <a:spcPts val="0"/>
              </a:spcAft>
              <a:buFontTx/>
              <a:buChar char="-"/>
              <a:defRPr/>
            </a:pPr>
            <a:r>
              <a:rPr lang="ru-RU" sz="2800" smtClean="0">
                <a:solidFill>
                  <a:srgbClr val="FFFFFF"/>
                </a:solidFill>
              </a:rPr>
              <a:t>цвет на иконах символичен.</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pic>
        <p:nvPicPr>
          <p:cNvPr id="57346" name="Picture 2" descr="Роман Сладкопевец (икона) 2"/>
          <p:cNvPicPr>
            <a:picLocks noChangeAspect="1" noChangeArrowheads="1"/>
          </p:cNvPicPr>
          <p:nvPr/>
        </p:nvPicPr>
        <p:blipFill>
          <a:blip r:embed="rId2"/>
          <a:srcRect/>
          <a:stretch>
            <a:fillRect/>
          </a:stretch>
        </p:blipFill>
        <p:spPr bwMode="auto">
          <a:xfrm>
            <a:off x="323850" y="333375"/>
            <a:ext cx="5810250" cy="6191250"/>
          </a:xfrm>
          <a:prstGeom prst="rect">
            <a:avLst/>
          </a:prstGeom>
          <a:noFill/>
          <a:ln w="9525">
            <a:noFill/>
            <a:miter lim="800000"/>
            <a:headEnd/>
            <a:tailEnd/>
          </a:ln>
        </p:spPr>
      </p:pic>
      <p:sp>
        <p:nvSpPr>
          <p:cNvPr id="57347" name="Rectangle 3"/>
          <p:cNvSpPr>
            <a:spLocks noGrp="1" noChangeArrowheads="1"/>
          </p:cNvSpPr>
          <p:nvPr>
            <p:ph idx="1"/>
          </p:nvPr>
        </p:nvSpPr>
        <p:spPr>
          <a:xfrm>
            <a:off x="5715000" y="620713"/>
            <a:ext cx="3429000" cy="5903912"/>
          </a:xfrm>
        </p:spPr>
        <p:txBody>
          <a:bodyPr/>
          <a:lstStyle/>
          <a:p>
            <a:pPr eaLnBrk="1" hangingPunct="1">
              <a:lnSpc>
                <a:spcPct val="80000"/>
              </a:lnSpc>
              <a:buFontTx/>
              <a:buNone/>
            </a:pPr>
            <a:r>
              <a:rPr lang="ru-RU" sz="2400" b="1" smtClean="0">
                <a:solidFill>
                  <a:srgbClr val="FFFFFF"/>
                </a:solidFill>
              </a:rPr>
              <a:t>    Святой Роман Сладкопевец. Аналойная икона Успенского мужского монастыря в Иваново. Роман Сладкопевец служил в V веке при соборе святой Софии в Константинополе и</a:t>
            </a:r>
            <a:r>
              <a:rPr lang="ru-RU" sz="2400" b="1" smtClean="0"/>
              <a:t> </a:t>
            </a:r>
            <a:r>
              <a:rPr lang="ru-RU" sz="2400" b="1" smtClean="0">
                <a:solidFill>
                  <a:srgbClr val="FFFFFF"/>
                </a:solidFill>
              </a:rPr>
              <a:t>прославился как автор и исполнитель кондаков — поэм-гимнов на религиозные темы.</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idx="1"/>
          </p:nvPr>
        </p:nvSpPr>
        <p:spPr>
          <a:xfrm>
            <a:off x="395288" y="333375"/>
            <a:ext cx="8229600" cy="5894388"/>
          </a:xfrm>
        </p:spPr>
        <p:txBody>
          <a:bodyPr/>
          <a:lstStyle/>
          <a:p>
            <a:pPr eaLnBrk="1" hangingPunct="1"/>
            <a:r>
              <a:rPr lang="ru-RU" smtClean="0">
                <a:solidFill>
                  <a:srgbClr val="FFFFFF"/>
                </a:solidFill>
              </a:rPr>
              <a:t>Какое место занимают иконы в православном мире?</a:t>
            </a:r>
          </a:p>
          <a:p>
            <a:pPr eaLnBrk="1" hangingPunct="1"/>
            <a:endParaRPr lang="ru-RU" smtClean="0">
              <a:solidFill>
                <a:srgbClr val="FFFFFF"/>
              </a:solidFill>
            </a:endParaRPr>
          </a:p>
          <a:p>
            <a:pPr eaLnBrk="1" hangingPunct="1"/>
            <a:r>
              <a:rPr lang="ru-RU" smtClean="0">
                <a:solidFill>
                  <a:srgbClr val="FFFFFF"/>
                </a:solidFill>
              </a:rPr>
              <a:t>Как икона «Владимирская Божья Матерь» попала на Русь и почему до сих пор является одной из наиболее почитаемых икон?</a:t>
            </a:r>
          </a:p>
          <a:p>
            <a:pPr eaLnBrk="1" hangingPunct="1"/>
            <a:endParaRPr lang="ru-RU" smtClean="0">
              <a:solidFill>
                <a:srgbClr val="FFFFFF"/>
              </a:solidFill>
            </a:endParaRPr>
          </a:p>
          <a:p>
            <a:pPr eaLnBrk="1" hangingPunct="1"/>
            <a:r>
              <a:rPr lang="ru-RU" smtClean="0">
                <a:solidFill>
                  <a:srgbClr val="FFFFFF"/>
                </a:solidFill>
              </a:rPr>
              <a:t>Каковы характерные особенности византийских икон?</a:t>
            </a:r>
          </a:p>
        </p:txBody>
      </p:sp>
    </p:spTree>
  </p:cSld>
  <p:clrMapOvr>
    <a:masterClrMapping/>
  </p:clrMapOvr>
  <p:transition>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a:xfrm>
            <a:off x="457200" y="274638"/>
            <a:ext cx="8229600" cy="850900"/>
          </a:xfrm>
        </p:spPr>
        <p:txBody>
          <a:bodyPr/>
          <a:lstStyle/>
          <a:p>
            <a:pPr marL="484632" indent="0" eaLnBrk="1" fontAlgn="auto" hangingPunct="1">
              <a:spcAft>
                <a:spcPts val="0"/>
              </a:spcAft>
              <a:defRPr/>
            </a:pPr>
            <a:r>
              <a:rPr lang="ru-RU" dirty="0" smtClean="0">
                <a:solidFill>
                  <a:schemeClr val="tx1"/>
                </a:solidFill>
              </a:rPr>
              <a:t>Мозаики Равенны</a:t>
            </a:r>
            <a:r>
              <a:rPr lang="ru-RU" dirty="0" smtClean="0">
                <a:solidFill>
                  <a:schemeClr val="bg1"/>
                </a:solidFill>
              </a:rPr>
              <a:t>.</a:t>
            </a:r>
          </a:p>
        </p:txBody>
      </p:sp>
      <p:sp>
        <p:nvSpPr>
          <p:cNvPr id="12291" name="Rectangle 5"/>
          <p:cNvSpPr>
            <a:spLocks noGrp="1" noChangeArrowheads="1"/>
          </p:cNvSpPr>
          <p:nvPr>
            <p:ph idx="1"/>
          </p:nvPr>
        </p:nvSpPr>
        <p:spPr>
          <a:xfrm>
            <a:off x="6659563" y="5734050"/>
            <a:ext cx="2484437" cy="935038"/>
          </a:xfrm>
        </p:spPr>
        <p:txBody>
          <a:bodyPr>
            <a:normAutofit fontScale="92500"/>
          </a:bodyPr>
          <a:lstStyle/>
          <a:p>
            <a:pPr marL="448056" indent="-384048" eaLnBrk="1" fontAlgn="auto" hangingPunct="1">
              <a:lnSpc>
                <a:spcPct val="80000"/>
              </a:lnSpc>
              <a:spcAft>
                <a:spcPts val="0"/>
              </a:spcAft>
              <a:buFontTx/>
              <a:buNone/>
              <a:defRPr/>
            </a:pPr>
            <a:r>
              <a:rPr lang="ru-RU" sz="1800" b="1" dirty="0" smtClean="0">
                <a:solidFill>
                  <a:schemeClr val="bg1"/>
                </a:solidFill>
              </a:rPr>
              <a:t>   </a:t>
            </a:r>
            <a:r>
              <a:rPr lang="ru-RU" sz="1800" b="1" dirty="0" smtClean="0"/>
              <a:t>Добрый Пастырь. Мозаика в мавзолее Галлы </a:t>
            </a:r>
            <a:r>
              <a:rPr lang="ru-RU" sz="1800" b="1" dirty="0" err="1" smtClean="0"/>
              <a:t>Плацидии</a:t>
            </a:r>
            <a:r>
              <a:rPr lang="ru-RU" sz="1800" b="1" dirty="0" smtClean="0"/>
              <a:t> </a:t>
            </a:r>
            <a:r>
              <a:rPr lang="en-US" sz="1800" b="1" dirty="0" smtClean="0"/>
              <a:t>V </a:t>
            </a:r>
            <a:r>
              <a:rPr lang="ru-RU" sz="1800" b="1" dirty="0" smtClean="0"/>
              <a:t>в.</a:t>
            </a:r>
          </a:p>
        </p:txBody>
      </p:sp>
      <p:sp>
        <p:nvSpPr>
          <p:cNvPr id="4" name="TextBox 3"/>
          <p:cNvSpPr txBox="1"/>
          <p:nvPr/>
        </p:nvSpPr>
        <p:spPr>
          <a:xfrm>
            <a:off x="500063" y="1428750"/>
            <a:ext cx="8072437" cy="2308225"/>
          </a:xfrm>
          <a:prstGeom prst="rect">
            <a:avLst/>
          </a:prstGeom>
        </p:spPr>
        <p:style>
          <a:lnRef idx="3">
            <a:schemeClr val="lt1"/>
          </a:lnRef>
          <a:fillRef idx="1">
            <a:schemeClr val="accent2"/>
          </a:fillRef>
          <a:effectRef idx="1">
            <a:schemeClr val="accent2"/>
          </a:effectRef>
          <a:fontRef idx="minor">
            <a:schemeClr val="lt1"/>
          </a:fontRef>
        </p:style>
        <p:txBody>
          <a:bodyPr>
            <a:spAutoFit/>
          </a:bodyPr>
          <a:lstStyle/>
          <a:p>
            <a:pPr>
              <a:defRPr/>
            </a:pPr>
            <a:r>
              <a:rPr lang="ru-RU" b="1" u="sng" dirty="0"/>
              <a:t>Их углубляли в поверхность под разным углом наклона. В результате рождалось</a:t>
            </a:r>
          </a:p>
          <a:p>
            <a:pPr>
              <a:defRPr/>
            </a:pPr>
            <a:r>
              <a:rPr lang="ru-RU" dirty="0"/>
              <a:t>оптическое «чудо» — мозаичные изображения сияли ярким светом, внутри которого играли сотни маленьких огонечков. Наибольшего эффекта достигали мозаичные образы, сочетающие многообразие цветовых переливов с золотым фоном, символизирующим беспредельное духовное богатство небесного мира.</a:t>
            </a: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pic>
        <p:nvPicPr>
          <p:cNvPr id="32770" name="Picture 2" descr="Дворец Теодориха (мозаика)2"/>
          <p:cNvPicPr>
            <a:picLocks noChangeAspect="1" noChangeArrowheads="1"/>
          </p:cNvPicPr>
          <p:nvPr/>
        </p:nvPicPr>
        <p:blipFill>
          <a:blip r:embed="rId2"/>
          <a:srcRect/>
          <a:stretch>
            <a:fillRect/>
          </a:stretch>
        </p:blipFill>
        <p:spPr bwMode="auto">
          <a:xfrm>
            <a:off x="250825" y="476250"/>
            <a:ext cx="8642350" cy="4089400"/>
          </a:xfrm>
          <a:prstGeom prst="rect">
            <a:avLst/>
          </a:prstGeom>
          <a:noFill/>
          <a:ln w="9525">
            <a:noFill/>
            <a:miter lim="800000"/>
            <a:headEnd/>
            <a:tailEnd/>
          </a:ln>
        </p:spPr>
      </p:pic>
      <p:sp>
        <p:nvSpPr>
          <p:cNvPr id="32771" name="Rectangle 3"/>
          <p:cNvSpPr>
            <a:spLocks noGrp="1" noChangeArrowheads="1"/>
          </p:cNvSpPr>
          <p:nvPr>
            <p:ph idx="1"/>
          </p:nvPr>
        </p:nvSpPr>
        <p:spPr>
          <a:xfrm>
            <a:off x="179388" y="4724400"/>
            <a:ext cx="8785225" cy="1728788"/>
          </a:xfrm>
        </p:spPr>
        <p:txBody>
          <a:bodyPr/>
          <a:lstStyle/>
          <a:p>
            <a:pPr algn="ctr" eaLnBrk="1" hangingPunct="1">
              <a:lnSpc>
                <a:spcPct val="90000"/>
              </a:lnSpc>
              <a:buFontTx/>
              <a:buNone/>
            </a:pPr>
            <a:r>
              <a:rPr lang="ru-RU" sz="2400" smtClean="0">
                <a:solidFill>
                  <a:schemeClr val="bg1"/>
                </a:solidFill>
                <a:latin typeface="Comic Sans MS" pitchFamily="66" charset="0"/>
              </a:rPr>
              <a:t>Дворец Теодориха в Равенне. Мозаика на стене центрального нефа базилики Сант-Апполинаре-Нуово в Равенне. Строительство дворца относят к 510-520-м годам.</a:t>
            </a:r>
          </a:p>
        </p:txBody>
      </p:sp>
    </p:spTree>
  </p:cSld>
  <p:clrMapOvr>
    <a:masterClrMapping/>
  </p:clrMapOvr>
  <p:transition>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pic>
        <p:nvPicPr>
          <p:cNvPr id="33794" name="Picture 2" descr="Император Юстиниан 2"/>
          <p:cNvPicPr>
            <a:picLocks noChangeAspect="1" noChangeArrowheads="1"/>
          </p:cNvPicPr>
          <p:nvPr/>
        </p:nvPicPr>
        <p:blipFill>
          <a:blip r:embed="rId2"/>
          <a:srcRect/>
          <a:stretch>
            <a:fillRect/>
          </a:stretch>
        </p:blipFill>
        <p:spPr bwMode="auto">
          <a:xfrm>
            <a:off x="179388" y="188913"/>
            <a:ext cx="4159250" cy="5545137"/>
          </a:xfrm>
          <a:prstGeom prst="rect">
            <a:avLst/>
          </a:prstGeom>
          <a:noFill/>
          <a:ln w="9525">
            <a:noFill/>
            <a:miter lim="800000"/>
            <a:headEnd/>
            <a:tailEnd/>
          </a:ln>
        </p:spPr>
      </p:pic>
      <p:pic>
        <p:nvPicPr>
          <p:cNvPr id="33795" name="Picture 3" descr="Императрица  Феодора 2"/>
          <p:cNvPicPr>
            <a:picLocks noChangeAspect="1" noChangeArrowheads="1"/>
          </p:cNvPicPr>
          <p:nvPr/>
        </p:nvPicPr>
        <p:blipFill>
          <a:blip r:embed="rId3"/>
          <a:srcRect/>
          <a:stretch>
            <a:fillRect/>
          </a:stretch>
        </p:blipFill>
        <p:spPr bwMode="auto">
          <a:xfrm>
            <a:off x="4572000" y="188913"/>
            <a:ext cx="4324350" cy="5545137"/>
          </a:xfrm>
          <a:prstGeom prst="rect">
            <a:avLst/>
          </a:prstGeom>
          <a:noFill/>
          <a:ln w="9525">
            <a:noFill/>
            <a:miter lim="800000"/>
            <a:headEnd/>
            <a:tailEnd/>
          </a:ln>
        </p:spPr>
      </p:pic>
      <p:sp>
        <p:nvSpPr>
          <p:cNvPr id="14340" name="Rectangle 4"/>
          <p:cNvSpPr>
            <a:spLocks noGrp="1" noChangeArrowheads="1"/>
          </p:cNvSpPr>
          <p:nvPr>
            <p:ph idx="1"/>
          </p:nvPr>
        </p:nvSpPr>
        <p:spPr>
          <a:xfrm>
            <a:off x="457200" y="5876925"/>
            <a:ext cx="8229600" cy="981075"/>
          </a:xfrm>
        </p:spPr>
        <p:txBody>
          <a:bodyPr>
            <a:normAutofit lnSpcReduction="10000"/>
          </a:bodyPr>
          <a:lstStyle/>
          <a:p>
            <a:pPr marL="448056" indent="-384048" eaLnBrk="1" fontAlgn="auto" hangingPunct="1">
              <a:lnSpc>
                <a:spcPct val="80000"/>
              </a:lnSpc>
              <a:spcAft>
                <a:spcPts val="0"/>
              </a:spcAft>
              <a:buFontTx/>
              <a:buNone/>
              <a:defRPr/>
            </a:pPr>
            <a:r>
              <a:rPr lang="ru-RU" sz="2400" smtClean="0">
                <a:solidFill>
                  <a:schemeClr val="bg1"/>
                </a:solidFill>
              </a:rPr>
              <a:t>Император Юстиниан.             Императрица Феодора.</a:t>
            </a:r>
          </a:p>
          <a:p>
            <a:pPr marL="448056" indent="-384048" eaLnBrk="1" fontAlgn="auto" hangingPunct="1">
              <a:lnSpc>
                <a:spcPct val="80000"/>
              </a:lnSpc>
              <a:spcAft>
                <a:spcPts val="0"/>
              </a:spcAft>
              <a:buFontTx/>
              <a:buNone/>
              <a:defRPr/>
            </a:pPr>
            <a:r>
              <a:rPr lang="ru-RU" sz="2400" smtClean="0">
                <a:solidFill>
                  <a:schemeClr val="bg1"/>
                </a:solidFill>
              </a:rPr>
              <a:t>Фрагменты мозаики церкви Сан Витале. </a:t>
            </a:r>
            <a:r>
              <a:rPr lang="en-US" sz="2400" smtClean="0">
                <a:solidFill>
                  <a:schemeClr val="bg1"/>
                </a:solidFill>
              </a:rPr>
              <a:t>VI </a:t>
            </a:r>
            <a:r>
              <a:rPr lang="ru-RU" sz="2400" smtClean="0">
                <a:solidFill>
                  <a:schemeClr val="bg1"/>
                </a:solidFill>
              </a:rPr>
              <a:t>в.</a:t>
            </a:r>
          </a:p>
        </p:txBody>
      </p:sp>
    </p:spTree>
  </p:cSld>
  <p:clrMapOvr>
    <a:masterClrMapping/>
  </p:clrMapOvr>
  <p:transition>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pic>
        <p:nvPicPr>
          <p:cNvPr id="34818" name="Picture 2" descr="Император Юстиниан со свитой2"/>
          <p:cNvPicPr>
            <a:picLocks noChangeAspect="1" noChangeArrowheads="1"/>
          </p:cNvPicPr>
          <p:nvPr/>
        </p:nvPicPr>
        <p:blipFill>
          <a:blip r:embed="rId2"/>
          <a:srcRect/>
          <a:stretch>
            <a:fillRect/>
          </a:stretch>
        </p:blipFill>
        <p:spPr bwMode="auto">
          <a:xfrm>
            <a:off x="250825" y="188913"/>
            <a:ext cx="8569325" cy="5888037"/>
          </a:xfrm>
          <a:prstGeom prst="rect">
            <a:avLst/>
          </a:prstGeom>
          <a:noFill/>
          <a:ln w="9525">
            <a:noFill/>
            <a:miter lim="800000"/>
            <a:headEnd/>
            <a:tailEnd/>
          </a:ln>
        </p:spPr>
      </p:pic>
      <p:sp>
        <p:nvSpPr>
          <p:cNvPr id="34819" name="Rectangle 3"/>
          <p:cNvSpPr>
            <a:spLocks noGrp="1" noChangeArrowheads="1"/>
          </p:cNvSpPr>
          <p:nvPr>
            <p:ph idx="1"/>
          </p:nvPr>
        </p:nvSpPr>
        <p:spPr>
          <a:xfrm>
            <a:off x="457200" y="5949950"/>
            <a:ext cx="8291513" cy="908050"/>
          </a:xfrm>
        </p:spPr>
        <p:txBody>
          <a:bodyPr/>
          <a:lstStyle/>
          <a:p>
            <a:pPr algn="ctr" eaLnBrk="1" hangingPunct="1">
              <a:lnSpc>
                <a:spcPct val="80000"/>
              </a:lnSpc>
              <a:buFontTx/>
              <a:buNone/>
            </a:pPr>
            <a:r>
              <a:rPr lang="ru-RU" sz="2800" smtClean="0">
                <a:solidFill>
                  <a:srgbClr val="FFFFFF"/>
                </a:solidFill>
              </a:rPr>
              <a:t>Император Юстиниан со свитой. </a:t>
            </a:r>
          </a:p>
          <a:p>
            <a:pPr algn="ctr" eaLnBrk="1" hangingPunct="1">
              <a:lnSpc>
                <a:spcPct val="80000"/>
              </a:lnSpc>
              <a:buFontTx/>
              <a:buNone/>
            </a:pPr>
            <a:r>
              <a:rPr lang="ru-RU" sz="2800" smtClean="0">
                <a:solidFill>
                  <a:srgbClr val="FFFFFF"/>
                </a:solidFill>
              </a:rPr>
              <a:t>Мозаика церкви Сан Витале. </a:t>
            </a:r>
            <a:r>
              <a:rPr lang="en-US" sz="2800" smtClean="0">
                <a:solidFill>
                  <a:srgbClr val="FFFFFF"/>
                </a:solidFill>
              </a:rPr>
              <a:t>VI </a:t>
            </a:r>
            <a:r>
              <a:rPr lang="ru-RU" sz="2800" smtClean="0">
                <a:solidFill>
                  <a:srgbClr val="FFFFFF"/>
                </a:solidFill>
              </a:rPr>
              <a:t>в.</a:t>
            </a:r>
          </a:p>
        </p:txBody>
      </p:sp>
    </p:spTree>
  </p:cSld>
  <p:clrMapOvr>
    <a:masterClrMapping/>
  </p:clrMapOvr>
  <p:transition>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pic>
        <p:nvPicPr>
          <p:cNvPr id="35842" name="Picture 2" descr="Троица Ветхозаветная (мозаика)2"/>
          <p:cNvPicPr>
            <a:picLocks noChangeAspect="1" noChangeArrowheads="1"/>
          </p:cNvPicPr>
          <p:nvPr/>
        </p:nvPicPr>
        <p:blipFill>
          <a:blip r:embed="rId3"/>
          <a:srcRect/>
          <a:stretch>
            <a:fillRect/>
          </a:stretch>
        </p:blipFill>
        <p:spPr bwMode="auto">
          <a:xfrm>
            <a:off x="684213" y="260350"/>
            <a:ext cx="4271962" cy="6337300"/>
          </a:xfrm>
          <a:prstGeom prst="rect">
            <a:avLst/>
          </a:prstGeom>
          <a:noFill/>
          <a:ln w="9525">
            <a:noFill/>
            <a:miter lim="800000"/>
            <a:headEnd/>
            <a:tailEnd/>
          </a:ln>
        </p:spPr>
      </p:pic>
      <p:sp>
        <p:nvSpPr>
          <p:cNvPr id="35843" name="Rectangle 3"/>
          <p:cNvSpPr>
            <a:spLocks noGrp="1" noChangeArrowheads="1"/>
          </p:cNvSpPr>
          <p:nvPr>
            <p:ph idx="1"/>
          </p:nvPr>
        </p:nvSpPr>
        <p:spPr>
          <a:xfrm>
            <a:off x="5219700" y="2133600"/>
            <a:ext cx="3600450" cy="2590800"/>
          </a:xfrm>
        </p:spPr>
        <p:txBody>
          <a:bodyPr/>
          <a:lstStyle/>
          <a:p>
            <a:pPr algn="ctr" eaLnBrk="1" hangingPunct="1">
              <a:lnSpc>
                <a:spcPct val="80000"/>
              </a:lnSpc>
              <a:buFontTx/>
              <a:buNone/>
            </a:pPr>
            <a:endParaRPr lang="ru-RU" sz="2400" b="1" smtClean="0">
              <a:solidFill>
                <a:srgbClr val="FFFFFF"/>
              </a:solidFill>
            </a:endParaRPr>
          </a:p>
          <a:p>
            <a:pPr algn="ctr" eaLnBrk="1" hangingPunct="1">
              <a:lnSpc>
                <a:spcPct val="80000"/>
              </a:lnSpc>
              <a:buFontTx/>
              <a:buNone/>
            </a:pPr>
            <a:r>
              <a:rPr lang="ru-RU" sz="2400" b="1" smtClean="0">
                <a:solidFill>
                  <a:srgbClr val="FFFFFF"/>
                </a:solidFill>
              </a:rPr>
              <a:t>Троица Ветхозаветная. </a:t>
            </a:r>
          </a:p>
          <a:p>
            <a:pPr eaLnBrk="1" hangingPunct="1">
              <a:lnSpc>
                <a:spcPct val="80000"/>
              </a:lnSpc>
              <a:buFontTx/>
              <a:buNone/>
            </a:pPr>
            <a:r>
              <a:rPr lang="ru-RU" sz="2400" b="1" smtClean="0">
                <a:solidFill>
                  <a:srgbClr val="FFFFFF"/>
                </a:solidFill>
              </a:rPr>
              <a:t>Мозаика в базилике Сан Витале в Равенне. Около середины VI в.</a:t>
            </a:r>
          </a:p>
        </p:txBody>
      </p:sp>
    </p:spTree>
  </p:cSld>
  <p:clrMapOvr>
    <a:masterClrMapping/>
  </p:clrMapOvr>
  <p:transition>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pic>
        <p:nvPicPr>
          <p:cNvPr id="36866" name="Picture 2" descr="Мозаики мавзолея Галлы Плацидии2"/>
          <p:cNvPicPr>
            <a:picLocks noChangeAspect="1" noChangeArrowheads="1"/>
          </p:cNvPicPr>
          <p:nvPr/>
        </p:nvPicPr>
        <p:blipFill>
          <a:blip r:embed="rId2"/>
          <a:srcRect/>
          <a:stretch>
            <a:fillRect/>
          </a:stretch>
        </p:blipFill>
        <p:spPr bwMode="auto">
          <a:xfrm>
            <a:off x="395288" y="333375"/>
            <a:ext cx="8424862" cy="5256213"/>
          </a:xfrm>
          <a:prstGeom prst="rect">
            <a:avLst/>
          </a:prstGeom>
          <a:noFill/>
          <a:ln w="9525">
            <a:noFill/>
            <a:miter lim="800000"/>
            <a:headEnd/>
            <a:tailEnd/>
          </a:ln>
        </p:spPr>
      </p:pic>
      <p:sp>
        <p:nvSpPr>
          <p:cNvPr id="36867" name="Rectangle 3"/>
          <p:cNvSpPr>
            <a:spLocks noGrp="1" noChangeArrowheads="1"/>
          </p:cNvSpPr>
          <p:nvPr>
            <p:ph idx="1"/>
          </p:nvPr>
        </p:nvSpPr>
        <p:spPr>
          <a:xfrm>
            <a:off x="457200" y="5805488"/>
            <a:ext cx="8229600" cy="863600"/>
          </a:xfrm>
        </p:spPr>
        <p:txBody>
          <a:bodyPr/>
          <a:lstStyle/>
          <a:p>
            <a:pPr algn="ctr" eaLnBrk="1" hangingPunct="1">
              <a:buFontTx/>
              <a:buNone/>
            </a:pPr>
            <a:r>
              <a:rPr lang="ru-RU" smtClean="0">
                <a:solidFill>
                  <a:srgbClr val="FFFFFF"/>
                </a:solidFill>
              </a:rPr>
              <a:t>Мозаики мавзолея Галлы Плацидии.  </a:t>
            </a:r>
            <a:r>
              <a:rPr lang="en-US" smtClean="0">
                <a:solidFill>
                  <a:srgbClr val="FFFFFF"/>
                </a:solidFill>
              </a:rPr>
              <a:t>V</a:t>
            </a:r>
            <a:r>
              <a:rPr lang="ru-RU" smtClean="0">
                <a:solidFill>
                  <a:srgbClr val="FFFFFF"/>
                </a:solidFill>
              </a:rPr>
              <a:t>в.</a:t>
            </a:r>
          </a:p>
        </p:txBody>
      </p:sp>
    </p:spTree>
  </p:cSld>
  <p:clrMapOvr>
    <a:masterClrMapping/>
  </p:clrMapOvr>
  <p:transition>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66CC"/>
        </a:solidFill>
        <a:effectLst/>
      </p:bgPr>
    </p:bg>
    <p:spTree>
      <p:nvGrpSpPr>
        <p:cNvPr id="1" name=""/>
        <p:cNvGrpSpPr/>
        <p:nvPr/>
      </p:nvGrpSpPr>
      <p:grpSpPr>
        <a:xfrm>
          <a:off x="0" y="0"/>
          <a:ext cx="0" cy="0"/>
          <a:chOff x="0" y="0"/>
          <a:chExt cx="0" cy="0"/>
        </a:xfrm>
      </p:grpSpPr>
      <p:pic>
        <p:nvPicPr>
          <p:cNvPr id="37890" name="Picture 2" descr="Мавзолей Галлы Плацидии (интерьер)2"/>
          <p:cNvPicPr>
            <a:picLocks noChangeAspect="1" noChangeArrowheads="1"/>
          </p:cNvPicPr>
          <p:nvPr/>
        </p:nvPicPr>
        <p:blipFill>
          <a:blip r:embed="rId2"/>
          <a:srcRect/>
          <a:stretch>
            <a:fillRect/>
          </a:stretch>
        </p:blipFill>
        <p:spPr bwMode="auto">
          <a:xfrm>
            <a:off x="323850" y="333375"/>
            <a:ext cx="8496300" cy="5935663"/>
          </a:xfrm>
          <a:prstGeom prst="rect">
            <a:avLst/>
          </a:prstGeom>
          <a:noFill/>
          <a:ln w="9525">
            <a:noFill/>
            <a:miter lim="800000"/>
            <a:headEnd/>
            <a:tailEnd/>
          </a:ln>
        </p:spPr>
      </p:pic>
      <p:sp>
        <p:nvSpPr>
          <p:cNvPr id="37891" name="Rectangle 3"/>
          <p:cNvSpPr>
            <a:spLocks noGrp="1" noChangeArrowheads="1"/>
          </p:cNvSpPr>
          <p:nvPr>
            <p:ph idx="1"/>
          </p:nvPr>
        </p:nvSpPr>
        <p:spPr>
          <a:xfrm>
            <a:off x="457200" y="6237288"/>
            <a:ext cx="8229600" cy="620712"/>
          </a:xfrm>
        </p:spPr>
        <p:txBody>
          <a:bodyPr/>
          <a:lstStyle/>
          <a:p>
            <a:pPr algn="ctr" eaLnBrk="1" hangingPunct="1">
              <a:buFontTx/>
              <a:buNone/>
            </a:pPr>
            <a:r>
              <a:rPr lang="ru-RU" smtClean="0">
                <a:solidFill>
                  <a:srgbClr val="FFFFFF"/>
                </a:solidFill>
              </a:rPr>
              <a:t>Интерьер мавзолея Галлы Плацидии. </a:t>
            </a:r>
            <a:r>
              <a:rPr lang="en-US" smtClean="0">
                <a:solidFill>
                  <a:srgbClr val="FFFFFF"/>
                </a:solidFill>
              </a:rPr>
              <a:t>V</a:t>
            </a:r>
            <a:r>
              <a:rPr lang="ru-RU" smtClean="0">
                <a:solidFill>
                  <a:srgbClr val="FFFFFF"/>
                </a:solidFill>
              </a:rPr>
              <a:t>в.</a:t>
            </a:r>
          </a:p>
        </p:txBody>
      </p:sp>
    </p:spTree>
  </p:cSld>
  <p:clrMapOvr>
    <a:masterClrMapping/>
  </p:clrMapOvr>
  <p:transition>
    <p:cut/>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Яркая">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Ярк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Яркая">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505</TotalTime>
  <Words>849</Words>
  <Application>Microsoft Office PowerPoint</Application>
  <PresentationFormat>Экран (4:3)</PresentationFormat>
  <Paragraphs>88</Paragraphs>
  <Slides>29</Slides>
  <Notes>2</Notes>
  <HiddenSlides>0</HiddenSlides>
  <MMClips>2</MMClips>
  <ScaleCrop>false</ScaleCrop>
  <HeadingPairs>
    <vt:vector size="4" baseType="variant">
      <vt:variant>
        <vt:lpstr>Тема</vt:lpstr>
      </vt:variant>
      <vt:variant>
        <vt:i4>1</vt:i4>
      </vt:variant>
      <vt:variant>
        <vt:lpstr>Заголовки слайдов</vt:lpstr>
      </vt:variant>
      <vt:variant>
        <vt:i4>29</vt:i4>
      </vt:variant>
    </vt:vector>
  </HeadingPairs>
  <TitlesOfParts>
    <vt:vector size="30" baseType="lpstr">
      <vt:lpstr>Яркая</vt:lpstr>
      <vt:lpstr>Европейская художественная культура</vt:lpstr>
      <vt:lpstr>IV. Мерцающий свет византийских мозаик.</vt:lpstr>
      <vt:lpstr>Мозаики Равенны.</vt:lpstr>
      <vt:lpstr>Слайд 4</vt:lpstr>
      <vt:lpstr>Слайд 5</vt:lpstr>
      <vt:lpstr>Слайд 6</vt:lpstr>
      <vt:lpstr>Слайд 7</vt:lpstr>
      <vt:lpstr>Слайд 8</vt:lpstr>
      <vt:lpstr>Слайд 9</vt:lpstr>
      <vt:lpstr>Слайд 10</vt:lpstr>
      <vt:lpstr>Слайд 11</vt:lpstr>
      <vt:lpstr>V. Шедевры византийской иконописи.</vt:lpstr>
      <vt:lpstr>Слайд 13</vt:lpstr>
      <vt:lpstr>Ранние византийские иконы</vt:lpstr>
      <vt:lpstr>Слайд 15</vt:lpstr>
      <vt:lpstr>Иконописные типы изображения:</vt:lpstr>
      <vt:lpstr>Слайд 17</vt:lpstr>
      <vt:lpstr>Слайд 18</vt:lpstr>
      <vt:lpstr>Слайд 19</vt:lpstr>
      <vt:lpstr>Слайд 20</vt:lpstr>
      <vt:lpstr>Образ Иисуса Христа</vt:lpstr>
      <vt:lpstr>Слайд 22</vt:lpstr>
      <vt:lpstr>Слайд 23</vt:lpstr>
      <vt:lpstr>«Спас нерукотворный» (лик Христа в часы шествия к Голгофе) </vt:lpstr>
      <vt:lpstr>Слайд 25</vt:lpstr>
      <vt:lpstr>Слайд 26</vt:lpstr>
      <vt:lpstr>Слайд 27</vt:lpstr>
      <vt:lpstr>Слайд 28</vt:lpstr>
      <vt:lpstr>Слайд 29</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Средние  века</dc:title>
  <dc:creator>Марго</dc:creator>
  <cp:lastModifiedBy>asu</cp:lastModifiedBy>
  <cp:revision>49</cp:revision>
  <dcterms:created xsi:type="dcterms:W3CDTF">2008-01-28T22:12:49Z</dcterms:created>
  <dcterms:modified xsi:type="dcterms:W3CDTF">2015-02-10T10:26:58Z</dcterms:modified>
</cp:coreProperties>
</file>