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5" r:id="rId2"/>
    <p:sldId id="287" r:id="rId3"/>
    <p:sldId id="320" r:id="rId4"/>
    <p:sldId id="290" r:id="rId5"/>
    <p:sldId id="307" r:id="rId6"/>
    <p:sldId id="308" r:id="rId7"/>
    <p:sldId id="335" r:id="rId8"/>
    <p:sldId id="310" r:id="rId9"/>
    <p:sldId id="313" r:id="rId10"/>
    <p:sldId id="337" r:id="rId11"/>
    <p:sldId id="338" r:id="rId12"/>
    <p:sldId id="340" r:id="rId13"/>
    <p:sldId id="339" r:id="rId14"/>
    <p:sldId id="314" r:id="rId15"/>
    <p:sldId id="341" r:id="rId16"/>
    <p:sldId id="336" r:id="rId17"/>
    <p:sldId id="342" r:id="rId18"/>
    <p:sldId id="318" r:id="rId19"/>
    <p:sldId id="343" r:id="rId20"/>
    <p:sldId id="34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4DB70"/>
    <a:srgbClr val="E7D07D"/>
    <a:srgbClr val="FFCC99"/>
    <a:srgbClr val="FDDD69"/>
    <a:srgbClr val="FFCC66"/>
    <a:srgbClr val="F3F062"/>
    <a:srgbClr val="E4FB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4" autoAdjust="0"/>
    <p:restoredTop sz="94660"/>
  </p:normalViewPr>
  <p:slideViewPr>
    <p:cSldViewPr>
      <p:cViewPr varScale="1">
        <p:scale>
          <a:sx n="66" d="100"/>
          <a:sy n="66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3AE9C-89AF-4C1B-810B-B188089708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3BE6C-C42F-476B-BE34-A5DF4935F412}">
      <dgm:prSet phldrT="[Текст]"/>
      <dgm:spPr/>
      <dgm:t>
        <a:bodyPr/>
        <a:lstStyle/>
        <a:p>
          <a:r>
            <a:rPr lang="ru-RU" dirty="0" smtClean="0"/>
            <a:t>виды</a:t>
          </a:r>
          <a:endParaRPr lang="ru-RU" dirty="0"/>
        </a:p>
      </dgm:t>
    </dgm:pt>
    <dgm:pt modelId="{811F332E-17CC-4D4E-A981-DE7CC4CA5613}" type="parTrans" cxnId="{8675E16E-CCFD-475B-BCD4-9AD7541B5B07}">
      <dgm:prSet/>
      <dgm:spPr/>
      <dgm:t>
        <a:bodyPr/>
        <a:lstStyle/>
        <a:p>
          <a:endParaRPr lang="ru-RU"/>
        </a:p>
      </dgm:t>
    </dgm:pt>
    <dgm:pt modelId="{49E085E6-178A-4166-AA77-9A0DDF9EFF9C}" type="sibTrans" cxnId="{8675E16E-CCFD-475B-BCD4-9AD7541B5B07}">
      <dgm:prSet/>
      <dgm:spPr/>
      <dgm:t>
        <a:bodyPr/>
        <a:lstStyle/>
        <a:p>
          <a:endParaRPr lang="ru-RU"/>
        </a:p>
      </dgm:t>
    </dgm:pt>
    <dgm:pt modelId="{C2A49911-B3BD-466F-B9C8-354CB4614D05}">
      <dgm:prSet phldrT="[Текст]"/>
      <dgm:spPr/>
      <dgm:t>
        <a:bodyPr/>
        <a:lstStyle/>
        <a:p>
          <a:r>
            <a:rPr lang="ru-RU" dirty="0" smtClean="0"/>
            <a:t>Замок - крепость</a:t>
          </a:r>
          <a:endParaRPr lang="ru-RU" dirty="0"/>
        </a:p>
      </dgm:t>
    </dgm:pt>
    <dgm:pt modelId="{D64CBCD2-FA16-4B2D-89AD-35C7532CEB9E}" type="parTrans" cxnId="{F9C09EDF-962E-46EE-942E-16886BD82001}">
      <dgm:prSet/>
      <dgm:spPr/>
      <dgm:t>
        <a:bodyPr/>
        <a:lstStyle/>
        <a:p>
          <a:endParaRPr lang="ru-RU"/>
        </a:p>
      </dgm:t>
    </dgm:pt>
    <dgm:pt modelId="{C1D2C76D-6E33-4E40-9213-93EA8F90DD0F}" type="sibTrans" cxnId="{F9C09EDF-962E-46EE-942E-16886BD82001}">
      <dgm:prSet/>
      <dgm:spPr/>
      <dgm:t>
        <a:bodyPr/>
        <a:lstStyle/>
        <a:p>
          <a:endParaRPr lang="ru-RU"/>
        </a:p>
      </dgm:t>
    </dgm:pt>
    <dgm:pt modelId="{56231401-FB99-4F92-8CB7-198DB06D2560}">
      <dgm:prSet phldrT="[Текст]"/>
      <dgm:spPr/>
      <dgm:t>
        <a:bodyPr/>
        <a:lstStyle/>
        <a:p>
          <a:r>
            <a:rPr lang="ru-RU" dirty="0" smtClean="0"/>
            <a:t>Монастырь крепость</a:t>
          </a:r>
          <a:endParaRPr lang="ru-RU" dirty="0"/>
        </a:p>
      </dgm:t>
    </dgm:pt>
    <dgm:pt modelId="{56005D33-8ED6-4FD2-8C0D-CCF6B177F1BC}" type="parTrans" cxnId="{8F72AE05-B712-4101-8EE9-D96B53F8C203}">
      <dgm:prSet/>
      <dgm:spPr/>
      <dgm:t>
        <a:bodyPr/>
        <a:lstStyle/>
        <a:p>
          <a:endParaRPr lang="ru-RU"/>
        </a:p>
      </dgm:t>
    </dgm:pt>
    <dgm:pt modelId="{F76E5550-A49A-4ED5-9D55-2CA476CEF5ED}" type="sibTrans" cxnId="{8F72AE05-B712-4101-8EE9-D96B53F8C203}">
      <dgm:prSet/>
      <dgm:spPr/>
      <dgm:t>
        <a:bodyPr/>
        <a:lstStyle/>
        <a:p>
          <a:endParaRPr lang="ru-RU"/>
        </a:p>
      </dgm:t>
    </dgm:pt>
    <dgm:pt modelId="{4C1AB35A-2535-479B-9397-4D175926AAC8}">
      <dgm:prSet phldrT="[Текст]"/>
      <dgm:spPr/>
      <dgm:t>
        <a:bodyPr/>
        <a:lstStyle/>
        <a:p>
          <a:r>
            <a:rPr lang="ru-RU" dirty="0" smtClean="0"/>
            <a:t>Храм - крепость</a:t>
          </a:r>
          <a:endParaRPr lang="ru-RU" dirty="0"/>
        </a:p>
      </dgm:t>
    </dgm:pt>
    <dgm:pt modelId="{CCB85003-BA20-4A27-9BCD-04007723B168}" type="parTrans" cxnId="{7CB17FA3-5D29-4A91-90EE-E243389D1AAE}">
      <dgm:prSet/>
      <dgm:spPr/>
    </dgm:pt>
    <dgm:pt modelId="{D13D9AAC-A744-4D19-9C84-FFF541C21098}" type="sibTrans" cxnId="{7CB17FA3-5D29-4A91-90EE-E243389D1AAE}">
      <dgm:prSet/>
      <dgm:spPr/>
    </dgm:pt>
    <dgm:pt modelId="{572EBDB6-5499-49A2-9838-FD749FA8C00A}" type="pres">
      <dgm:prSet presAssocID="{69A3AE9C-89AF-4C1B-810B-B188089708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916879-2685-48BE-8A8C-B59EDC8C4BC4}" type="pres">
      <dgm:prSet presAssocID="{2303BE6C-C42F-476B-BE34-A5DF4935F412}" presName="hierRoot1" presStyleCnt="0"/>
      <dgm:spPr/>
    </dgm:pt>
    <dgm:pt modelId="{3DA7BC29-9931-4D18-8A9F-98D8C2D8F68E}" type="pres">
      <dgm:prSet presAssocID="{2303BE6C-C42F-476B-BE34-A5DF4935F412}" presName="composite" presStyleCnt="0"/>
      <dgm:spPr/>
    </dgm:pt>
    <dgm:pt modelId="{41AEFA8D-3F3F-4E74-BF24-139FB7C4741A}" type="pres">
      <dgm:prSet presAssocID="{2303BE6C-C42F-476B-BE34-A5DF4935F412}" presName="background" presStyleLbl="node0" presStyleIdx="0" presStyleCnt="1"/>
      <dgm:spPr/>
    </dgm:pt>
    <dgm:pt modelId="{8DEC39D2-F577-4010-B471-11863E9107DF}" type="pres">
      <dgm:prSet presAssocID="{2303BE6C-C42F-476B-BE34-A5DF4935F41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66B1A9-5A0A-491A-BCEE-BE294E3FA0FE}" type="pres">
      <dgm:prSet presAssocID="{2303BE6C-C42F-476B-BE34-A5DF4935F412}" presName="hierChild2" presStyleCnt="0"/>
      <dgm:spPr/>
    </dgm:pt>
    <dgm:pt modelId="{F416251C-56F7-4ACE-A0D8-CB42277C2869}" type="pres">
      <dgm:prSet presAssocID="{D64CBCD2-FA16-4B2D-89AD-35C7532CEB9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7BC85BC-05B5-4F16-A3A6-F7EC2FDF256F}" type="pres">
      <dgm:prSet presAssocID="{C2A49911-B3BD-466F-B9C8-354CB4614D05}" presName="hierRoot2" presStyleCnt="0"/>
      <dgm:spPr/>
    </dgm:pt>
    <dgm:pt modelId="{1267670E-538D-430D-81FD-0047E8D0A679}" type="pres">
      <dgm:prSet presAssocID="{C2A49911-B3BD-466F-B9C8-354CB4614D05}" presName="composite2" presStyleCnt="0"/>
      <dgm:spPr/>
    </dgm:pt>
    <dgm:pt modelId="{78ACDE35-7A3D-4B1C-B55C-276A98B4881A}" type="pres">
      <dgm:prSet presAssocID="{C2A49911-B3BD-466F-B9C8-354CB4614D05}" presName="background2" presStyleLbl="node2" presStyleIdx="0" presStyleCnt="3"/>
      <dgm:spPr/>
    </dgm:pt>
    <dgm:pt modelId="{97E08A3D-5307-4BB8-859B-6B64A675CDAD}" type="pres">
      <dgm:prSet presAssocID="{C2A49911-B3BD-466F-B9C8-354CB4614D0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1D1C4-C22B-4FFE-907B-554EABCDF047}" type="pres">
      <dgm:prSet presAssocID="{C2A49911-B3BD-466F-B9C8-354CB4614D05}" presName="hierChild3" presStyleCnt="0"/>
      <dgm:spPr/>
    </dgm:pt>
    <dgm:pt modelId="{BC391BAC-0F03-47F5-9926-9AC1816E5402}" type="pres">
      <dgm:prSet presAssocID="{56005D33-8ED6-4FD2-8C0D-CCF6B177F1B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DBE1E96-974E-4AB1-B023-069E8619B4D0}" type="pres">
      <dgm:prSet presAssocID="{56231401-FB99-4F92-8CB7-198DB06D2560}" presName="hierRoot2" presStyleCnt="0"/>
      <dgm:spPr/>
    </dgm:pt>
    <dgm:pt modelId="{90CF4FB2-4630-45B9-90C8-201201B1D67D}" type="pres">
      <dgm:prSet presAssocID="{56231401-FB99-4F92-8CB7-198DB06D2560}" presName="composite2" presStyleCnt="0"/>
      <dgm:spPr/>
    </dgm:pt>
    <dgm:pt modelId="{ED7ACB6B-5F7F-4729-856B-97D6DA8FC35F}" type="pres">
      <dgm:prSet presAssocID="{56231401-FB99-4F92-8CB7-198DB06D2560}" presName="background2" presStyleLbl="node2" presStyleIdx="1" presStyleCnt="3"/>
      <dgm:spPr/>
    </dgm:pt>
    <dgm:pt modelId="{1D378215-691A-4AF1-A6EE-6D459465A1DB}" type="pres">
      <dgm:prSet presAssocID="{56231401-FB99-4F92-8CB7-198DB06D256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2C98AA-72D9-4499-A2E3-3729131F3113}" type="pres">
      <dgm:prSet presAssocID="{56231401-FB99-4F92-8CB7-198DB06D2560}" presName="hierChild3" presStyleCnt="0"/>
      <dgm:spPr/>
    </dgm:pt>
    <dgm:pt modelId="{0825B670-88DE-4B6A-A875-986C57164531}" type="pres">
      <dgm:prSet presAssocID="{CCB85003-BA20-4A27-9BCD-04007723B168}" presName="Name10" presStyleLbl="parChTrans1D2" presStyleIdx="2" presStyleCnt="3"/>
      <dgm:spPr/>
    </dgm:pt>
    <dgm:pt modelId="{CD6E80A8-0ED5-44C1-9CFB-AA57B5FAE052}" type="pres">
      <dgm:prSet presAssocID="{4C1AB35A-2535-479B-9397-4D175926AAC8}" presName="hierRoot2" presStyleCnt="0"/>
      <dgm:spPr/>
    </dgm:pt>
    <dgm:pt modelId="{96DF9C86-BFD4-419B-BAD1-9E7DD53335C3}" type="pres">
      <dgm:prSet presAssocID="{4C1AB35A-2535-479B-9397-4D175926AAC8}" presName="composite2" presStyleCnt="0"/>
      <dgm:spPr/>
    </dgm:pt>
    <dgm:pt modelId="{74524666-C01C-4CE9-831F-6114EC101AC0}" type="pres">
      <dgm:prSet presAssocID="{4C1AB35A-2535-479B-9397-4D175926AAC8}" presName="background2" presStyleLbl="node2" presStyleIdx="2" presStyleCnt="3"/>
      <dgm:spPr/>
    </dgm:pt>
    <dgm:pt modelId="{BFD677E3-5829-4DCC-8B7E-0CBE20EFEE9F}" type="pres">
      <dgm:prSet presAssocID="{4C1AB35A-2535-479B-9397-4D175926AAC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C499B-A6B9-42CD-9AE9-7212EE9BE817}" type="pres">
      <dgm:prSet presAssocID="{4C1AB35A-2535-479B-9397-4D175926AAC8}" presName="hierChild3" presStyleCnt="0"/>
      <dgm:spPr/>
    </dgm:pt>
  </dgm:ptLst>
  <dgm:cxnLst>
    <dgm:cxn modelId="{7CB17FA3-5D29-4A91-90EE-E243389D1AAE}" srcId="{2303BE6C-C42F-476B-BE34-A5DF4935F412}" destId="{4C1AB35A-2535-479B-9397-4D175926AAC8}" srcOrd="2" destOrd="0" parTransId="{CCB85003-BA20-4A27-9BCD-04007723B168}" sibTransId="{D13D9AAC-A744-4D19-9C84-FFF541C21098}"/>
    <dgm:cxn modelId="{F866EBFF-028C-4DB3-AF84-490E856B73C8}" type="presOf" srcId="{4C1AB35A-2535-479B-9397-4D175926AAC8}" destId="{BFD677E3-5829-4DCC-8B7E-0CBE20EFEE9F}" srcOrd="0" destOrd="0" presId="urn:microsoft.com/office/officeart/2005/8/layout/hierarchy1"/>
    <dgm:cxn modelId="{8675E16E-CCFD-475B-BCD4-9AD7541B5B07}" srcId="{69A3AE9C-89AF-4C1B-810B-B18808970875}" destId="{2303BE6C-C42F-476B-BE34-A5DF4935F412}" srcOrd="0" destOrd="0" parTransId="{811F332E-17CC-4D4E-A981-DE7CC4CA5613}" sibTransId="{49E085E6-178A-4166-AA77-9A0DDF9EFF9C}"/>
    <dgm:cxn modelId="{C01DD615-24D0-4FDF-9841-D2B440C7F921}" type="presOf" srcId="{56005D33-8ED6-4FD2-8C0D-CCF6B177F1BC}" destId="{BC391BAC-0F03-47F5-9926-9AC1816E5402}" srcOrd="0" destOrd="0" presId="urn:microsoft.com/office/officeart/2005/8/layout/hierarchy1"/>
    <dgm:cxn modelId="{8F72AE05-B712-4101-8EE9-D96B53F8C203}" srcId="{2303BE6C-C42F-476B-BE34-A5DF4935F412}" destId="{56231401-FB99-4F92-8CB7-198DB06D2560}" srcOrd="1" destOrd="0" parTransId="{56005D33-8ED6-4FD2-8C0D-CCF6B177F1BC}" sibTransId="{F76E5550-A49A-4ED5-9D55-2CA476CEF5ED}"/>
    <dgm:cxn modelId="{F9C09EDF-962E-46EE-942E-16886BD82001}" srcId="{2303BE6C-C42F-476B-BE34-A5DF4935F412}" destId="{C2A49911-B3BD-466F-B9C8-354CB4614D05}" srcOrd="0" destOrd="0" parTransId="{D64CBCD2-FA16-4B2D-89AD-35C7532CEB9E}" sibTransId="{C1D2C76D-6E33-4E40-9213-93EA8F90DD0F}"/>
    <dgm:cxn modelId="{C2E97765-61EC-4286-88B2-99C31A15170C}" type="presOf" srcId="{56231401-FB99-4F92-8CB7-198DB06D2560}" destId="{1D378215-691A-4AF1-A6EE-6D459465A1DB}" srcOrd="0" destOrd="0" presId="urn:microsoft.com/office/officeart/2005/8/layout/hierarchy1"/>
    <dgm:cxn modelId="{9114F2B0-99D0-41BA-B167-4A70DA020FBB}" type="presOf" srcId="{69A3AE9C-89AF-4C1B-810B-B18808970875}" destId="{572EBDB6-5499-49A2-9838-FD749FA8C00A}" srcOrd="0" destOrd="0" presId="urn:microsoft.com/office/officeart/2005/8/layout/hierarchy1"/>
    <dgm:cxn modelId="{256D6DA1-655B-482A-BFFC-D09C74811735}" type="presOf" srcId="{C2A49911-B3BD-466F-B9C8-354CB4614D05}" destId="{97E08A3D-5307-4BB8-859B-6B64A675CDAD}" srcOrd="0" destOrd="0" presId="urn:microsoft.com/office/officeart/2005/8/layout/hierarchy1"/>
    <dgm:cxn modelId="{CCDC89AD-9542-4234-B348-A521A2281646}" type="presOf" srcId="{D64CBCD2-FA16-4B2D-89AD-35C7532CEB9E}" destId="{F416251C-56F7-4ACE-A0D8-CB42277C2869}" srcOrd="0" destOrd="0" presId="urn:microsoft.com/office/officeart/2005/8/layout/hierarchy1"/>
    <dgm:cxn modelId="{AE993AEA-3A1A-4D6A-8F92-8A0F134BAF95}" type="presOf" srcId="{2303BE6C-C42F-476B-BE34-A5DF4935F412}" destId="{8DEC39D2-F577-4010-B471-11863E9107DF}" srcOrd="0" destOrd="0" presId="urn:microsoft.com/office/officeart/2005/8/layout/hierarchy1"/>
    <dgm:cxn modelId="{D7F12890-0639-488F-B704-5AD9E4EF032A}" type="presOf" srcId="{CCB85003-BA20-4A27-9BCD-04007723B168}" destId="{0825B670-88DE-4B6A-A875-986C57164531}" srcOrd="0" destOrd="0" presId="urn:microsoft.com/office/officeart/2005/8/layout/hierarchy1"/>
    <dgm:cxn modelId="{FBD2ABFD-8FB4-4EA6-8105-F52E8A2D7067}" type="presParOf" srcId="{572EBDB6-5499-49A2-9838-FD749FA8C00A}" destId="{DC916879-2685-48BE-8A8C-B59EDC8C4BC4}" srcOrd="0" destOrd="0" presId="urn:microsoft.com/office/officeart/2005/8/layout/hierarchy1"/>
    <dgm:cxn modelId="{8A46E887-52D5-4D40-ACBE-F165D70B9BA5}" type="presParOf" srcId="{DC916879-2685-48BE-8A8C-B59EDC8C4BC4}" destId="{3DA7BC29-9931-4D18-8A9F-98D8C2D8F68E}" srcOrd="0" destOrd="0" presId="urn:microsoft.com/office/officeart/2005/8/layout/hierarchy1"/>
    <dgm:cxn modelId="{07F36C06-83CC-4EE6-B270-31C9F4C1CE6C}" type="presParOf" srcId="{3DA7BC29-9931-4D18-8A9F-98D8C2D8F68E}" destId="{41AEFA8D-3F3F-4E74-BF24-139FB7C4741A}" srcOrd="0" destOrd="0" presId="urn:microsoft.com/office/officeart/2005/8/layout/hierarchy1"/>
    <dgm:cxn modelId="{EDD03270-695C-4480-B192-B2910FD09447}" type="presParOf" srcId="{3DA7BC29-9931-4D18-8A9F-98D8C2D8F68E}" destId="{8DEC39D2-F577-4010-B471-11863E9107DF}" srcOrd="1" destOrd="0" presId="urn:microsoft.com/office/officeart/2005/8/layout/hierarchy1"/>
    <dgm:cxn modelId="{A098C3D7-375B-4600-B31B-AF91DB1A3EC7}" type="presParOf" srcId="{DC916879-2685-48BE-8A8C-B59EDC8C4BC4}" destId="{4C66B1A9-5A0A-491A-BCEE-BE294E3FA0FE}" srcOrd="1" destOrd="0" presId="urn:microsoft.com/office/officeart/2005/8/layout/hierarchy1"/>
    <dgm:cxn modelId="{F55A7AC2-D196-4210-B32B-4CD72F5667D2}" type="presParOf" srcId="{4C66B1A9-5A0A-491A-BCEE-BE294E3FA0FE}" destId="{F416251C-56F7-4ACE-A0D8-CB42277C2869}" srcOrd="0" destOrd="0" presId="urn:microsoft.com/office/officeart/2005/8/layout/hierarchy1"/>
    <dgm:cxn modelId="{80983C35-5E58-4C25-9356-2D194C2CBD55}" type="presParOf" srcId="{4C66B1A9-5A0A-491A-BCEE-BE294E3FA0FE}" destId="{D7BC85BC-05B5-4F16-A3A6-F7EC2FDF256F}" srcOrd="1" destOrd="0" presId="urn:microsoft.com/office/officeart/2005/8/layout/hierarchy1"/>
    <dgm:cxn modelId="{76ED7F15-BAF5-46F0-AF7E-43B8C688F766}" type="presParOf" srcId="{D7BC85BC-05B5-4F16-A3A6-F7EC2FDF256F}" destId="{1267670E-538D-430D-81FD-0047E8D0A679}" srcOrd="0" destOrd="0" presId="urn:microsoft.com/office/officeart/2005/8/layout/hierarchy1"/>
    <dgm:cxn modelId="{6871CCC8-085C-4F99-B60C-96F0861CCC09}" type="presParOf" srcId="{1267670E-538D-430D-81FD-0047E8D0A679}" destId="{78ACDE35-7A3D-4B1C-B55C-276A98B4881A}" srcOrd="0" destOrd="0" presId="urn:microsoft.com/office/officeart/2005/8/layout/hierarchy1"/>
    <dgm:cxn modelId="{C72B64CF-D726-4B52-8F9E-C1E01629BF27}" type="presParOf" srcId="{1267670E-538D-430D-81FD-0047E8D0A679}" destId="{97E08A3D-5307-4BB8-859B-6B64A675CDAD}" srcOrd="1" destOrd="0" presId="urn:microsoft.com/office/officeart/2005/8/layout/hierarchy1"/>
    <dgm:cxn modelId="{BAAC1FD1-EFCE-485A-BAA1-EE0852CE66F9}" type="presParOf" srcId="{D7BC85BC-05B5-4F16-A3A6-F7EC2FDF256F}" destId="{52D1D1C4-C22B-4FFE-907B-554EABCDF047}" srcOrd="1" destOrd="0" presId="urn:microsoft.com/office/officeart/2005/8/layout/hierarchy1"/>
    <dgm:cxn modelId="{B3E1F585-97EB-4865-8B6E-2E7C2E230ACF}" type="presParOf" srcId="{4C66B1A9-5A0A-491A-BCEE-BE294E3FA0FE}" destId="{BC391BAC-0F03-47F5-9926-9AC1816E5402}" srcOrd="2" destOrd="0" presId="urn:microsoft.com/office/officeart/2005/8/layout/hierarchy1"/>
    <dgm:cxn modelId="{5D29A14D-C786-4DD8-83D0-20D7FE0525A4}" type="presParOf" srcId="{4C66B1A9-5A0A-491A-BCEE-BE294E3FA0FE}" destId="{5DBE1E96-974E-4AB1-B023-069E8619B4D0}" srcOrd="3" destOrd="0" presId="urn:microsoft.com/office/officeart/2005/8/layout/hierarchy1"/>
    <dgm:cxn modelId="{47D34113-6DC1-4A08-9CF9-5837869A33F3}" type="presParOf" srcId="{5DBE1E96-974E-4AB1-B023-069E8619B4D0}" destId="{90CF4FB2-4630-45B9-90C8-201201B1D67D}" srcOrd="0" destOrd="0" presId="urn:microsoft.com/office/officeart/2005/8/layout/hierarchy1"/>
    <dgm:cxn modelId="{720741FD-D1BB-4719-A889-B0C805467AFB}" type="presParOf" srcId="{90CF4FB2-4630-45B9-90C8-201201B1D67D}" destId="{ED7ACB6B-5F7F-4729-856B-97D6DA8FC35F}" srcOrd="0" destOrd="0" presId="urn:microsoft.com/office/officeart/2005/8/layout/hierarchy1"/>
    <dgm:cxn modelId="{C3281D0F-01B2-48A5-A507-172481969F64}" type="presParOf" srcId="{90CF4FB2-4630-45B9-90C8-201201B1D67D}" destId="{1D378215-691A-4AF1-A6EE-6D459465A1DB}" srcOrd="1" destOrd="0" presId="urn:microsoft.com/office/officeart/2005/8/layout/hierarchy1"/>
    <dgm:cxn modelId="{F4CB6BFF-7E6C-4BAE-A0B6-9A36A908F1E6}" type="presParOf" srcId="{5DBE1E96-974E-4AB1-B023-069E8619B4D0}" destId="{B72C98AA-72D9-4499-A2E3-3729131F3113}" srcOrd="1" destOrd="0" presId="urn:microsoft.com/office/officeart/2005/8/layout/hierarchy1"/>
    <dgm:cxn modelId="{5B542E77-A46D-4C85-9338-2453E50FF979}" type="presParOf" srcId="{4C66B1A9-5A0A-491A-BCEE-BE294E3FA0FE}" destId="{0825B670-88DE-4B6A-A875-986C57164531}" srcOrd="4" destOrd="0" presId="urn:microsoft.com/office/officeart/2005/8/layout/hierarchy1"/>
    <dgm:cxn modelId="{09DCAFC5-ADD2-4CF4-BC47-2CF61A350D07}" type="presParOf" srcId="{4C66B1A9-5A0A-491A-BCEE-BE294E3FA0FE}" destId="{CD6E80A8-0ED5-44C1-9CFB-AA57B5FAE052}" srcOrd="5" destOrd="0" presId="urn:microsoft.com/office/officeart/2005/8/layout/hierarchy1"/>
    <dgm:cxn modelId="{54A28ABE-9EBD-42F6-A8B4-640A615ECE00}" type="presParOf" srcId="{CD6E80A8-0ED5-44C1-9CFB-AA57B5FAE052}" destId="{96DF9C86-BFD4-419B-BAD1-9E7DD53335C3}" srcOrd="0" destOrd="0" presId="urn:microsoft.com/office/officeart/2005/8/layout/hierarchy1"/>
    <dgm:cxn modelId="{9792C35A-2FD0-4C38-BEE0-F073D0D564FC}" type="presParOf" srcId="{96DF9C86-BFD4-419B-BAD1-9E7DD53335C3}" destId="{74524666-C01C-4CE9-831F-6114EC101AC0}" srcOrd="0" destOrd="0" presId="urn:microsoft.com/office/officeart/2005/8/layout/hierarchy1"/>
    <dgm:cxn modelId="{03C9C41F-084C-40DA-A9BD-B2C29DA6A97A}" type="presParOf" srcId="{96DF9C86-BFD4-419B-BAD1-9E7DD53335C3}" destId="{BFD677E3-5829-4DCC-8B7E-0CBE20EFEE9F}" srcOrd="1" destOrd="0" presId="urn:microsoft.com/office/officeart/2005/8/layout/hierarchy1"/>
    <dgm:cxn modelId="{E40A0C58-52D8-4836-9F11-70F6EC766459}" type="presParOf" srcId="{CD6E80A8-0ED5-44C1-9CFB-AA57B5FAE052}" destId="{2E6C499B-A6B9-42CD-9AE9-7212EE9BE81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591E84-659A-478D-898F-757C9138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D977A-D51B-4CEC-8494-AC7541B992B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E4A13A-156D-44C4-9CBD-041D489E4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FB96-B5B7-407D-B1DA-D687FD213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FE70-4A91-4F0A-B5F8-E1F140909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FA5B-4B05-42F9-BF2B-A4D448F14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D8AE3-FA88-4179-B678-46C67A30F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8093-FD07-4F66-A5E3-0CE9FEDDD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82E6144-59A8-4F17-B47C-A31DCF7DF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A85C-E860-4E99-8F64-5956C5FF1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6475-9C77-4C83-8BC2-1CB635AA0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088556A-3D06-4118-9724-97D9F54A9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09FBC17-6EC5-492D-854E-F6CF7B02C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80174E-1479-4D32-9327-8D48F73DB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83" r:id="rId4"/>
    <p:sldLayoutId id="2147483891" r:id="rId5"/>
    <p:sldLayoutId id="2147483884" r:id="rId6"/>
    <p:sldLayoutId id="2147483885" r:id="rId7"/>
    <p:sldLayoutId id="2147483892" r:id="rId8"/>
    <p:sldLayoutId id="2147483893" r:id="rId9"/>
    <p:sldLayoutId id="2147483886" r:id="rId10"/>
    <p:sldLayoutId id="214748388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ru/url?sa=i&amp;rct=j&amp;q=&amp;esrc=s&amp;source=images&amp;cd=&amp;cad=rja&amp;uact=8&amp;ved=0CAUQjhw&amp;url=http://www.putidorogi-nn.ru/po-vsemu-svetu/pizanskaya-bashnya-padaiuschaya-krasavitsa&amp;ei=8_KHVK68HMzrUv-RgOgN&amp;bvm=bv.81456516,d.d24&amp;psig=AFQjCNF7BcrOhHTeOSP5Xh5KhyMHFUrhSA&amp;ust=1418282080224898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772400" cy="2233611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33CC33"/>
                </a:solidFill>
                <a:latin typeface="Bookman Old Style" pitchFamily="18" charset="0"/>
              </a:rPr>
              <a:t>Европейская художественная культура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213100"/>
            <a:ext cx="6400800" cy="1871663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Мир  византийской  культуры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ЧАСТЬ </a:t>
            </a:r>
            <a:r>
              <a:rPr lang="en-US" sz="5400" b="1" dirty="0" smtClean="0">
                <a:solidFill>
                  <a:srgbClr val="FF0000"/>
                </a:solidFill>
              </a:rPr>
              <a:t>III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636"/>
            <a:ext cx="8429684" cy="2031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МХК </a:t>
            </a:r>
          </a:p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Анатольена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составлена на основании программы </a:t>
            </a:r>
            <a:r>
              <a:rPr lang="ru-RU" sz="1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Рапацкой</a:t>
            </a: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Л.А. «Мировая художественная культура: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программы курса. 10-11 </a:t>
            </a:r>
            <a:r>
              <a:rPr lang="ru-RU" sz="1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 – М.: </a:t>
            </a:r>
            <a:r>
              <a:rPr lang="ru-RU" sz="1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Владос</a:t>
            </a: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, 2010г.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</a:p>
          <a:p>
            <a:pPr algn="ctr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28604"/>
            <a:ext cx="449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Аахенская</a:t>
            </a:r>
            <a:r>
              <a:rPr lang="ru-RU" dirty="0" smtClean="0"/>
              <a:t> придворная капелла (формы античности)</a:t>
            </a:r>
            <a:endParaRPr lang="ru-RU" dirty="0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Аахенская капелла внутри</a:t>
            </a:r>
          </a:p>
        </p:txBody>
      </p:sp>
      <p:pic>
        <p:nvPicPr>
          <p:cNvPr id="72708" name="Picture 2" descr="http://static.diary.ru/userdir/8/4/9/4/849469/52046528.jpg"/>
          <p:cNvPicPr>
            <a:picLocks noChangeAspect="1" noChangeArrowheads="1"/>
          </p:cNvPicPr>
          <p:nvPr/>
        </p:nvPicPr>
        <p:blipFill>
          <a:blip r:embed="rId2"/>
          <a:srcRect b="4546"/>
          <a:stretch>
            <a:fillRect/>
          </a:stretch>
        </p:blipFill>
        <p:spPr bwMode="auto">
          <a:xfrm>
            <a:off x="2786063" y="2406650"/>
            <a:ext cx="635793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 descr="http://static.diary.ru/userdir/8/4/9/4/849469/520464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441575"/>
            <a:ext cx="364331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Романское искусство </a:t>
            </a:r>
            <a:r>
              <a:rPr lang="ru-RU" dirty="0" smtClean="0"/>
              <a:t>(война, голод, разруха)католическое мировосприятие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</a:t>
            </a:r>
          </a:p>
          <a:p>
            <a:pPr>
              <a:buFont typeface="Wingdings 2" pitchFamily="18" charset="2"/>
              <a:buNone/>
              <a:defRPr/>
            </a:pPr>
            <a:endParaRPr lang="ru-RU" b="1" dirty="0" smtClean="0"/>
          </a:p>
          <a:p>
            <a:pPr>
              <a:buFont typeface="Wingdings 2" pitchFamily="18" charset="2"/>
              <a:buNone/>
              <a:defRPr/>
            </a:pPr>
            <a:endParaRPr lang="ru-RU" b="1" dirty="0" smtClean="0"/>
          </a:p>
          <a:p>
            <a:pPr>
              <a:buFont typeface="Wingdings 2" pitchFamily="18" charset="2"/>
              <a:buNone/>
              <a:defRPr/>
            </a:pPr>
            <a:endParaRPr lang="ru-RU" b="1" dirty="0" smtClean="0"/>
          </a:p>
          <a:p>
            <a:pPr>
              <a:buFont typeface="Wingdings 2" pitchFamily="18" charset="2"/>
              <a:buNone/>
              <a:defRPr/>
            </a:pPr>
            <a:endParaRPr lang="ru-RU" b="1" dirty="0" smtClean="0"/>
          </a:p>
          <a:p>
            <a:pPr>
              <a:buFont typeface="Wingdings 2" pitchFamily="18" charset="2"/>
              <a:buNone/>
              <a:defRPr/>
            </a:pPr>
            <a:endParaRPr lang="ru-RU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/>
              <a:t>Замок в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err="1" smtClean="0"/>
              <a:t>Виртумбурге</a:t>
            </a:r>
            <a:r>
              <a:rPr lang="ru-RU" dirty="0" smtClean="0"/>
              <a:t>.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4690" name="Picture 2" descr="http://crossmoda.narod.ru/CONTENT/art/midle/roman_style/img_roman_style_architec/virtbur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2643188"/>
            <a:ext cx="5972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Клюнийский</a:t>
            </a:r>
            <a:r>
              <a:rPr lang="ru-RU" dirty="0" smtClean="0"/>
              <a:t> монастырь</a:t>
            </a:r>
            <a:endParaRPr lang="ru-RU" dirty="0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4756" name="Picture 2" descr="http://dgasa.dn.ua/wp-content/uploads/2014/01/51175679_FacadeDormBJun04D4818s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877411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9504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Храм - крепость</a:t>
            </a:r>
            <a:endParaRPr lang="ru-RU" dirty="0"/>
          </a:p>
        </p:txBody>
      </p:sp>
      <p:pic>
        <p:nvPicPr>
          <p:cNvPr id="116738" name="Picture 2" descr="http://900igr.net/datas/mkhk/Skulptura-Romanskogo-stilja/0013-013-Romanskij-khram-krepost.jpg"/>
          <p:cNvPicPr>
            <a:picLocks noChangeAspect="1" noChangeArrowheads="1"/>
          </p:cNvPicPr>
          <p:nvPr/>
        </p:nvPicPr>
        <p:blipFill>
          <a:blip r:embed="rId2"/>
          <a:srcRect t="13651"/>
          <a:stretch>
            <a:fillRect/>
          </a:stretch>
        </p:blipFill>
        <p:spPr bwMode="auto">
          <a:xfrm>
            <a:off x="571500" y="1857375"/>
            <a:ext cx="7721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8229600" cy="48831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Характерные черты:</a:t>
            </a:r>
          </a:p>
          <a:p>
            <a:pPr marL="579437" indent="-514350">
              <a:buFont typeface="+mj-lt"/>
              <a:buAutoNum type="arabicPeriod"/>
              <a:defRPr/>
            </a:pPr>
            <a:r>
              <a:rPr lang="ru-RU" dirty="0" smtClean="0"/>
              <a:t>Цилиндрические крестовые своды</a:t>
            </a:r>
          </a:p>
          <a:p>
            <a:pPr marL="579437" indent="-514350">
              <a:buFont typeface="+mj-lt"/>
              <a:buAutoNum type="arabicPeriod"/>
              <a:defRPr/>
            </a:pPr>
            <a:r>
              <a:rPr lang="ru-RU" dirty="0" smtClean="0"/>
              <a:t>Массивные толстые стены</a:t>
            </a:r>
          </a:p>
          <a:p>
            <a:pPr marL="579437" indent="-514350">
              <a:buFont typeface="+mj-lt"/>
              <a:buAutoNum type="arabicPeriod"/>
              <a:defRPr/>
            </a:pPr>
            <a:r>
              <a:rPr lang="ru-RU" dirty="0" smtClean="0"/>
              <a:t>Крупные опоры (с каменным орнаментом)</a:t>
            </a:r>
          </a:p>
          <a:p>
            <a:pPr marL="579437" indent="-514350">
              <a:buFont typeface="+mj-lt"/>
              <a:buAutoNum type="arabicPeriod"/>
              <a:defRPr/>
            </a:pPr>
            <a:r>
              <a:rPr lang="ru-RU" dirty="0" smtClean="0"/>
              <a:t>Обилие гладких поверхностей</a:t>
            </a:r>
          </a:p>
          <a:p>
            <a:pPr marL="579437" indent="-514350">
              <a:buFont typeface="+mj-lt"/>
              <a:buAutoNum type="arabicPeriod"/>
              <a:defRPr/>
            </a:pPr>
            <a:r>
              <a:rPr lang="ru-RU" dirty="0" smtClean="0"/>
              <a:t>Многофигурные скульптурные композиции и росписи.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383381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Собор 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Нотр-Дам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де Пари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52244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(Парижской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Богоматери), овеянный легендами, воспетый Виктором Гюго, — памятник ранней го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тики. Первый камень в его основание в 1163 г. заложили французский король 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папа римский. Много лет спустя здесь был коронован Наполеон Бонапарт. Собор перестраивался несколько раз, его окончательная реставрация осуществлена в середине XIX в. знаменитым мастером </a:t>
            </a:r>
            <a:r>
              <a:rPr lang="ru-RU" dirty="0" err="1" smtClean="0"/>
              <a:t>Виоллеле</a:t>
            </a:r>
            <a:r>
              <a:rPr lang="ru-RU" dirty="0" smtClean="0"/>
              <a:t> </a:t>
            </a:r>
            <a:r>
              <a:rPr lang="ru-RU" dirty="0" err="1" smtClean="0"/>
              <a:t>Дюком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7050" y="214313"/>
            <a:ext cx="45180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0" dirty="0" smtClean="0">
                <a:hlinkClick r:id="rId2"/>
              </a:rPr>
              <a:t>Пизанская башня в Италии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0900" name="Picture 2" descr="http://www.putidorogi-nn.ru/images/stories/Pizanskaya_bashnya/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357313"/>
            <a:ext cx="7364413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u="sng" dirty="0" smtClean="0"/>
              <a:t>Готический стиль </a:t>
            </a:r>
            <a:br>
              <a:rPr lang="ru-RU" b="1" u="sng" dirty="0" smtClean="0"/>
            </a:br>
            <a:r>
              <a:rPr lang="ru-RU" sz="3200" dirty="0" smtClean="0"/>
              <a:t>(родина - Франция)</a:t>
            </a:r>
            <a:endParaRPr lang="ru-RU" sz="3200" dirty="0"/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Готический стиль развивался в Европе свыше трех столетий.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 его истории принято выделять три достаточно условных этапа: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1. раннюю готику (XII — начало XIII в.),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2. высокую готику (XIII в.)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3. позднюю «пламенеющую» готику (XIV в., некото</a:t>
            </a:r>
            <a:r>
              <a:rPr lang="ru-RU" smtClean="0"/>
              <a:t>рые сооружения были созданы в XV в.).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Характеристика </a:t>
            </a:r>
            <a:endParaRPr lang="ru-RU" dirty="0"/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rabicPeriod"/>
            </a:pPr>
            <a:r>
              <a:rPr lang="ru-RU" smtClean="0"/>
              <a:t>Заостренные к верху арки окон и дверных проемов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ru-RU" smtClean="0"/>
              <a:t>Ажурные храмы, устремленные ввысь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ru-RU" smtClean="0"/>
              <a:t>Торжественность 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ru-RU" smtClean="0"/>
              <a:t>Обращение к людскому миру, праздничные краски</a:t>
            </a:r>
          </a:p>
          <a:p>
            <a:pPr marL="577850" indent="-514350">
              <a:buFont typeface="Century Gothic" pitchFamily="34" charset="0"/>
              <a:buAutoNum type="arabicPeriod"/>
            </a:pPr>
            <a:r>
              <a:rPr lang="ru-RU" smtClean="0"/>
              <a:t>Окна – витражи (скрепленные между собой цветные стекла с сюжетным изображением)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2333625" cy="44386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Чудесным творением высокой французской готики является и королевская </a:t>
            </a:r>
            <a:r>
              <a:rPr lang="ru-RU" b="1" u="sng" dirty="0" smtClean="0"/>
              <a:t>Святая капелла (</a:t>
            </a:r>
            <a:r>
              <a:rPr lang="ru-RU" b="1" u="sng" dirty="0" err="1" smtClean="0"/>
              <a:t>Сент-Шапель</a:t>
            </a:r>
            <a:r>
              <a:rPr lang="ru-RU" b="1" u="sng" dirty="0" smtClean="0"/>
              <a:t>), </a:t>
            </a:r>
            <a:r>
              <a:rPr lang="ru-RU" dirty="0" smtClean="0"/>
              <a:t>построенная по заказу Людовика IX для хранения Тернового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венца Спасителя, который король купил в Венеции в 1239 г.</a:t>
            </a:r>
            <a:endParaRPr lang="ru-RU" dirty="0"/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93663"/>
            <a:ext cx="4910138" cy="67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собор Вестминстерского аббатства в Лондоне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6020" name="Picture 2" descr="http://tourism-london.ru/uploads/posts/2012-05/1337146229_w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571625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FF00"/>
                </a:solidFill>
              </a:rPr>
              <a:t>VI.</a:t>
            </a:r>
            <a:r>
              <a:rPr lang="ru-RU" sz="4000" dirty="0" smtClean="0">
                <a:solidFill>
                  <a:srgbClr val="00FF00"/>
                </a:solidFill>
              </a:rPr>
              <a:t> Музыкальная культура Византии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1464"/>
            <a:ext cx="2643206" cy="5157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костел Святой Анны в Вильнюсе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2286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7044" name="Picture 2" descr="http://www.svali.ru/pic/pictures/52/r_p_755db5c749df3d40a907c4c6bfafabf4.jpg"/>
          <p:cNvPicPr>
            <a:picLocks noChangeAspect="1" noChangeArrowheads="1"/>
          </p:cNvPicPr>
          <p:nvPr/>
        </p:nvPicPr>
        <p:blipFill>
          <a:blip r:embed="rId2"/>
          <a:srcRect t="5357"/>
          <a:stretch>
            <a:fillRect/>
          </a:stretch>
        </p:blipFill>
        <p:spPr bwMode="auto">
          <a:xfrm>
            <a:off x="2928938" y="357188"/>
            <a:ext cx="5962650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0" y="1882775"/>
            <a:ext cx="4214813" cy="4572000"/>
          </a:xfrm>
        </p:spPr>
        <p:txBody>
          <a:bodyPr/>
          <a:lstStyle/>
          <a:p>
            <a:r>
              <a:rPr lang="ru-RU" sz="2000" smtClean="0"/>
              <a:t> </a:t>
            </a:r>
            <a:r>
              <a:rPr lang="ru-RU" sz="2000" b="1" smtClean="0"/>
              <a:t>Музыкальные инструменты: </a:t>
            </a:r>
            <a:r>
              <a:rPr lang="ru-RU" sz="2000" smtClean="0"/>
              <a:t>1 — музыканты с флейтой, арфой и кифарой; 2 — кифара; S — танцовщицы с тамбурином (тимпаном) и с цимбалами; 4 —лира; 5, б —флейты; 7 — сиринга (флейта Пана); 8—эрот со свирелью; 9 — девушка с арфой; 10 — арфа треугольная; 11— свирель из Помпей</a:t>
            </a:r>
          </a:p>
        </p:txBody>
      </p:sp>
      <p:pic>
        <p:nvPicPr>
          <p:cNvPr id="61444" name="Picture 2" descr="Рис. 34. Музыкальные инстру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0"/>
            <a:ext cx="455295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FF"/>
                </a:solidFill>
              </a:rPr>
              <a:t>Особое место в византийской цивилизации занимала </a:t>
            </a:r>
            <a:r>
              <a:rPr lang="ru-RU" sz="2400" b="1" dirty="0" smtClean="0">
                <a:solidFill>
                  <a:srgbClr val="FFFF00"/>
                </a:solidFill>
              </a:rPr>
              <a:t>музыка</a:t>
            </a:r>
            <a:r>
              <a:rPr lang="ru-RU" sz="2400" b="1" dirty="0" smtClean="0">
                <a:solidFill>
                  <a:srgbClr val="FFFFFF"/>
                </a:solidFill>
              </a:rPr>
              <a:t>.</a:t>
            </a:r>
            <a:r>
              <a:rPr lang="ru-RU" sz="2400" dirty="0" smtClean="0">
                <a:solidFill>
                  <a:srgbClr val="FFFFFF"/>
                </a:solidFill>
              </a:rPr>
              <a:t> Христианство очень рано оценило особые возможности музыки как искусства универсального и в то же время обладающего силой массового и индивидуального психологического воздействия и включило ее в свой культовый ритуал.</a:t>
            </a:r>
          </a:p>
          <a:p>
            <a:pPr marL="522287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Литургия</a:t>
            </a:r>
            <a:r>
              <a:rPr lang="ru-RU" sz="2400" dirty="0" smtClean="0">
                <a:solidFill>
                  <a:srgbClr val="FFFFFF"/>
                </a:solidFill>
              </a:rPr>
              <a:t> (в дообеденное время) Основой литургии в Византии стал </a:t>
            </a:r>
            <a:r>
              <a:rPr lang="ru-RU" sz="2400" b="1" dirty="0" smtClean="0">
                <a:solidFill>
                  <a:srgbClr val="FFFF00"/>
                </a:solidFill>
              </a:rPr>
              <a:t>гимн.</a:t>
            </a:r>
          </a:p>
          <a:p>
            <a:pPr marL="522287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Всенощное бдение </a:t>
            </a:r>
            <a:r>
              <a:rPr lang="ru-RU" sz="2400" dirty="0" smtClean="0"/>
              <a:t>(праздничная служба)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FF"/>
                </a:solidFill>
              </a:rPr>
              <a:t>С развитием музыкальной культуры Византии связаны имена выдающихся музыкантов - это </a:t>
            </a:r>
            <a:r>
              <a:rPr lang="ru-RU" sz="2400" b="1" u="sng" dirty="0" smtClean="0">
                <a:solidFill>
                  <a:srgbClr val="FFFF00"/>
                </a:solidFill>
              </a:rPr>
              <a:t>Роман Сладкопевец</a:t>
            </a:r>
            <a:r>
              <a:rPr lang="ru-RU" sz="2400" b="1" u="sng" dirty="0" smtClean="0">
                <a:solidFill>
                  <a:srgbClr val="FFFFFF"/>
                </a:solidFill>
              </a:rPr>
              <a:t>, </a:t>
            </a:r>
            <a:r>
              <a:rPr lang="ru-RU" sz="2400" dirty="0" smtClean="0">
                <a:solidFill>
                  <a:srgbClr val="FFFFFF"/>
                </a:solidFill>
              </a:rPr>
              <a:t>создавший до 1000 гимнов; </a:t>
            </a:r>
            <a:r>
              <a:rPr lang="ru-RU" sz="2400" b="1" u="sng" dirty="0" smtClean="0">
                <a:solidFill>
                  <a:srgbClr val="FFFF00"/>
                </a:solidFill>
              </a:rPr>
              <a:t>Андрей Критский</a:t>
            </a:r>
            <a:r>
              <a:rPr lang="ru-RU" sz="2400" b="1" u="sng" dirty="0" smtClean="0">
                <a:solidFill>
                  <a:srgbClr val="FFFFFF"/>
                </a:solidFill>
              </a:rPr>
              <a:t>,</a:t>
            </a:r>
            <a:r>
              <a:rPr lang="ru-RU" sz="2400" dirty="0" smtClean="0">
                <a:solidFill>
                  <a:srgbClr val="FFFFFF"/>
                </a:solidFill>
              </a:rPr>
              <a:t> один из создателей формы канона, автор «Великого канона» из 25 строф; </a:t>
            </a:r>
            <a:r>
              <a:rPr lang="ru-RU" sz="2400" b="1" dirty="0" smtClean="0">
                <a:solidFill>
                  <a:srgbClr val="FFFF00"/>
                </a:solidFill>
              </a:rPr>
              <a:t>Иоанн </a:t>
            </a:r>
            <a:r>
              <a:rPr lang="ru-RU" sz="2400" b="1" dirty="0" err="1" smtClean="0">
                <a:solidFill>
                  <a:srgbClr val="FFFF00"/>
                </a:solidFill>
              </a:rPr>
              <a:t>Дамаскин</a:t>
            </a:r>
            <a:r>
              <a:rPr lang="ru-RU" sz="2400" b="1" dirty="0" smtClean="0">
                <a:solidFill>
                  <a:srgbClr val="FFFFFF"/>
                </a:solidFill>
              </a:rPr>
              <a:t>,</a:t>
            </a:r>
            <a:r>
              <a:rPr lang="ru-RU" sz="2400" dirty="0" smtClean="0">
                <a:solidFill>
                  <a:srgbClr val="FFFFFF"/>
                </a:solidFill>
              </a:rPr>
              <a:t> заслугой которого стало закрепление 8 основных ладов, т.е. установление </a:t>
            </a:r>
            <a:r>
              <a:rPr lang="ru-RU" sz="2400" dirty="0" err="1" smtClean="0">
                <a:solidFill>
                  <a:srgbClr val="FFFFFF"/>
                </a:solidFill>
              </a:rPr>
              <a:t>восьмигласия</a:t>
            </a:r>
            <a:r>
              <a:rPr lang="ru-RU" sz="2400" dirty="0" smtClean="0">
                <a:solidFill>
                  <a:srgbClr val="FFFFFF"/>
                </a:solidFill>
              </a:rPr>
              <a:t>.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FFFFFF"/>
                </a:solidFill>
              </a:rPr>
              <a:t>Известно большое количество музыкальных инструментов, применявшихся византийцами. Это </a:t>
            </a:r>
            <a:r>
              <a:rPr lang="ru-RU" sz="2400" b="1" dirty="0" smtClean="0">
                <a:solidFill>
                  <a:srgbClr val="FFFF00"/>
                </a:solidFill>
              </a:rPr>
              <a:t>кифара, лира, авлос</a:t>
            </a:r>
            <a:r>
              <a:rPr lang="ru-RU" sz="2400" b="1" dirty="0" smtClean="0">
                <a:solidFill>
                  <a:srgbClr val="FFFFFF"/>
                </a:solidFill>
              </a:rPr>
              <a:t>,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литавры</a:t>
            </a:r>
            <a:r>
              <a:rPr lang="ru-RU" sz="2400" dirty="0" smtClean="0">
                <a:solidFill>
                  <a:srgbClr val="FFFFFF"/>
                </a:solidFill>
              </a:rPr>
              <a:t> и др.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229600" cy="1399032"/>
          </a:xfrm>
        </p:spPr>
        <p:txBody>
          <a:bodyPr/>
          <a:lstStyle/>
          <a:p>
            <a:pPr marL="1341882" indent="-857250" eaLnBrk="1" fontAlgn="auto" hangingPunct="1">
              <a:spcAft>
                <a:spcPts val="0"/>
              </a:spcAft>
              <a:buFont typeface="+mj-lt"/>
              <a:buAutoNum type="romanUcPeriod" startAt="7"/>
              <a:defRPr/>
            </a:pP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Храмовое искусство</a:t>
            </a:r>
            <a:endParaRPr lang="ru-RU" sz="4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7239000" cy="136207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7977188" cy="43672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храмовом искусстве Византии утверждаются канонические традиции, позволившие укрепить </a:t>
            </a:r>
            <a:r>
              <a:rPr lang="ru-RU" dirty="0" err="1" smtClean="0"/>
              <a:t>бого-духновенные</a:t>
            </a:r>
            <a:r>
              <a:rPr lang="ru-RU" dirty="0" smtClean="0"/>
              <a:t> основы творчества, очистить художественную образность от намеков на материальность и </a:t>
            </a:r>
            <a:r>
              <a:rPr lang="ru-RU" dirty="0" err="1" smtClean="0"/>
              <a:t>плотскость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Классически совершенную форму обрел </a:t>
            </a:r>
            <a:r>
              <a:rPr lang="ru-RU" b="1" i="1" u="sng" dirty="0" smtClean="0"/>
              <a:t>крестово-купольный храм.</a:t>
            </a:r>
            <a:r>
              <a:rPr lang="ru-RU" b="1" i="1" dirty="0" smtClean="0"/>
              <a:t> </a:t>
            </a:r>
            <a:r>
              <a:rPr lang="ru-RU" dirty="0" smtClean="0"/>
              <a:t>Его основу составил </a:t>
            </a:r>
            <a:r>
              <a:rPr lang="ru-RU" b="1" dirty="0" smtClean="0"/>
              <a:t>купол в центре здания, укрепленный на четырех  столбах, откуда расходятся четыре сводчатых рукава.</a:t>
            </a:r>
            <a:r>
              <a:rPr lang="ru-RU" dirty="0" smtClean="0"/>
              <a:t> Важнейшая часть храма (алтарь) обозначалась полукруглой апсидой (выступом). </a:t>
            </a:r>
            <a:r>
              <a:rPr lang="ru-RU" b="1" dirty="0" smtClean="0"/>
              <a:t>Алтарь</a:t>
            </a:r>
            <a:r>
              <a:rPr lang="ru-RU" dirty="0" smtClean="0"/>
              <a:t> был обращен </a:t>
            </a:r>
            <a:r>
              <a:rPr lang="ru-RU" b="1" dirty="0" smtClean="0"/>
              <a:t>на Восток</a:t>
            </a:r>
            <a:r>
              <a:rPr lang="ru-RU" dirty="0" smtClean="0"/>
              <a:t>: именно там взошла </a:t>
            </a:r>
            <a:r>
              <a:rPr lang="ru-RU" b="1" dirty="0" smtClean="0"/>
              <a:t>Вифлеемская звезда </a:t>
            </a:r>
            <a:r>
              <a:rPr lang="ru-RU" dirty="0" smtClean="0"/>
              <a:t>и произошло вознесение Спасителя.</a:t>
            </a:r>
            <a:endParaRPr lang="ru-RU" dirty="0"/>
          </a:p>
        </p:txBody>
      </p:sp>
      <p:pic>
        <p:nvPicPr>
          <p:cNvPr id="67589" name="Picture 5" descr="http://sobory.ru/lib/pervye_russkie_hramy/vizantiyskiy_hra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700" y="214313"/>
            <a:ext cx="5440363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Монастыри </a:t>
            </a:r>
            <a:endParaRPr lang="ru-RU" dirty="0"/>
          </a:p>
        </p:txBody>
      </p:sp>
      <p:pic>
        <p:nvPicPr>
          <p:cNvPr id="69635" name="Picture 2" descr="http://www.grekomania.ru/images/photogallery/athos/105_athos-monasteries/3139_Greek-Monastery-Athos-Halkid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928688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Афонский мужской монастырь, п-о. Халкидика. Эгейское море</a:t>
            </a:r>
          </a:p>
        </p:txBody>
      </p:sp>
      <p:pic>
        <p:nvPicPr>
          <p:cNvPr id="111620" name="Picture 4" descr="http://www.svoiludi.ru/images/tb/351/khalkidiki-13055622937929_w514h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903538"/>
            <a:ext cx="557212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DSCN5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39592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5" descr="DSCN54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284538"/>
            <a:ext cx="453548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4429125" y="285750"/>
            <a:ext cx="2389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мавзолеи</a:t>
            </a:r>
          </a:p>
        </p:txBody>
      </p:sp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6588125" y="2587625"/>
            <a:ext cx="2168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капеллы</a:t>
            </a:r>
          </a:p>
        </p:txBody>
      </p:sp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4356100" y="1196975"/>
            <a:ext cx="452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Сооружения</a:t>
            </a:r>
          </a:p>
          <a:p>
            <a:pPr algn="ctr"/>
            <a:r>
              <a:rPr lang="ru-RU" sz="2400"/>
              <a:t> круглые или восьмиугольные </a:t>
            </a:r>
          </a:p>
          <a:p>
            <a:pPr algn="ctr"/>
            <a:r>
              <a:rPr lang="ru-RU" sz="2400"/>
              <a:t>в плане</a:t>
            </a:r>
          </a:p>
        </p:txBody>
      </p:sp>
      <p:sp>
        <p:nvSpPr>
          <p:cNvPr id="70663" name="Text Box 10"/>
          <p:cNvSpPr txBox="1">
            <a:spLocks noChangeArrowheads="1"/>
          </p:cNvSpPr>
          <p:nvPr/>
        </p:nvSpPr>
        <p:spPr bwMode="auto">
          <a:xfrm>
            <a:off x="303213" y="5608638"/>
            <a:ext cx="37544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Мавзолей Теодориха, </a:t>
            </a:r>
          </a:p>
          <a:p>
            <a:r>
              <a:rPr lang="ru-RU"/>
              <a:t>императора остготов, Равенна</a:t>
            </a:r>
          </a:p>
          <a:p>
            <a:r>
              <a:rPr lang="ru-RU"/>
              <a:t>453-526г. арх.Франк Одо из Меца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3"/>
            <a:ext cx="8262966" cy="1362075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4000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Западная и Центральная Европа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Католические традиции средневекового искусства.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8548688" cy="43672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Этапы развития: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arenR"/>
              <a:defRPr/>
            </a:pPr>
            <a:r>
              <a:rPr lang="ru-RU" dirty="0" err="1" smtClean="0"/>
              <a:t>Дороманский</a:t>
            </a:r>
            <a:r>
              <a:rPr lang="ru-RU" dirty="0" smtClean="0"/>
              <a:t> (5-10 в.в.)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arenR"/>
              <a:defRPr/>
            </a:pPr>
            <a:r>
              <a:rPr lang="ru-RU" dirty="0" smtClean="0"/>
              <a:t>Романский (11-12 в.в.)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arenR"/>
              <a:defRPr/>
            </a:pPr>
            <a:r>
              <a:rPr lang="ru-RU" dirty="0" smtClean="0"/>
              <a:t>Готический (12-14 в.в.)</a:t>
            </a:r>
          </a:p>
          <a:p>
            <a:pPr marL="512064" indent="-457200" eaLnBrk="1" fontAlgn="auto" hangingPunct="1">
              <a:spcAft>
                <a:spcPts val="0"/>
              </a:spcAft>
              <a:buFont typeface="Wingdings 2"/>
              <a:buAutoNum type="arabicParenR"/>
              <a:defRPr/>
            </a:pPr>
            <a:endParaRPr lang="ru-RU" dirty="0" smtClean="0"/>
          </a:p>
          <a:p>
            <a:pPr marL="569214" indent="-51435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КОРОЛИНГСКОЕ ВОЗРОЖДЕНИЕ </a:t>
            </a:r>
            <a:r>
              <a:rPr lang="ru-RU" sz="2800" dirty="0" smtClean="0"/>
              <a:t>(768-814 Г.Г.)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604</Words>
  <Application>Microsoft Office PowerPoint</Application>
  <PresentationFormat>Экран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Европейская художественная культура</vt:lpstr>
      <vt:lpstr>VI. Музыкальная культура Византии</vt:lpstr>
      <vt:lpstr>Слайд 3</vt:lpstr>
      <vt:lpstr>Слайд 4</vt:lpstr>
      <vt:lpstr>Храмовое искусство</vt:lpstr>
      <vt:lpstr>Слайд 6</vt:lpstr>
      <vt:lpstr>Монастыри </vt:lpstr>
      <vt:lpstr>Слайд 8</vt:lpstr>
      <vt:lpstr>Западная и Центральная Европа. Католические традиции средневекового искусства.</vt:lpstr>
      <vt:lpstr>Аахенская придворная капелла (формы античности)</vt:lpstr>
      <vt:lpstr>Слайд 11</vt:lpstr>
      <vt:lpstr>Клюнийский монастырь</vt:lpstr>
      <vt:lpstr>Храм - крепость</vt:lpstr>
      <vt:lpstr>Собор Нотр-Дам де Пари </vt:lpstr>
      <vt:lpstr>Пизанская башня в Италии</vt:lpstr>
      <vt:lpstr>Готический стиль  (родина - Франция)</vt:lpstr>
      <vt:lpstr>Характеристика </vt:lpstr>
      <vt:lpstr>Слайд 18</vt:lpstr>
      <vt:lpstr>собор Вестминстерского аббатства в Лондоне</vt:lpstr>
      <vt:lpstr>костел Святой Анны в Вильнюсе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Средние  века</dc:title>
  <dc:creator>Марго</dc:creator>
  <cp:lastModifiedBy>asu</cp:lastModifiedBy>
  <cp:revision>53</cp:revision>
  <dcterms:created xsi:type="dcterms:W3CDTF">2008-01-28T22:12:49Z</dcterms:created>
  <dcterms:modified xsi:type="dcterms:W3CDTF">2015-02-10T10:30:00Z</dcterms:modified>
</cp:coreProperties>
</file>