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0" r:id="rId2"/>
    <p:sldId id="291" r:id="rId3"/>
    <p:sldId id="292" r:id="rId4"/>
    <p:sldId id="293" r:id="rId5"/>
    <p:sldId id="294" r:id="rId6"/>
    <p:sldId id="327" r:id="rId7"/>
    <p:sldId id="32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4DB70"/>
    <a:srgbClr val="E7D07D"/>
    <a:srgbClr val="FFCC99"/>
    <a:srgbClr val="FDDD69"/>
    <a:srgbClr val="FFCC66"/>
    <a:srgbClr val="F3F062"/>
    <a:srgbClr val="E4FB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94" autoAdjust="0"/>
    <p:restoredTop sz="94660"/>
  </p:normalViewPr>
  <p:slideViewPr>
    <p:cSldViewPr>
      <p:cViewPr varScale="1">
        <p:scale>
          <a:sx n="66" d="100"/>
          <a:sy n="66" d="100"/>
        </p:scale>
        <p:origin x="-129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0591E84-659A-478D-898F-757C9138B8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E4A13A-156D-44C4-9CBD-041D489E4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9FB96-B5B7-407D-B1DA-D687FD2136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AFE70-4A91-4F0A-B5F8-E1F140909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FA5B-4B05-42F9-BF2B-A4D448F144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D8AE3-FA88-4179-B678-46C67A30FA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8093-FD07-4F66-A5E3-0CE9FEDDD9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82E6144-59A8-4F17-B47C-A31DCF7DF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3A85C-E860-4E99-8F64-5956C5FF1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16475-9C77-4C83-8BC2-1CB635AA0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E088556A-3D06-4118-9724-97D9F54A9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409FBC17-6EC5-492D-854E-F6CF7B02C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A80174E-1479-4D32-9327-8D48F73DB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83" r:id="rId4"/>
    <p:sldLayoutId id="2147483891" r:id="rId5"/>
    <p:sldLayoutId id="2147483884" r:id="rId6"/>
    <p:sldLayoutId id="2147483885" r:id="rId7"/>
    <p:sldLayoutId id="2147483892" r:id="rId8"/>
    <p:sldLayoutId id="2147483893" r:id="rId9"/>
    <p:sldLayoutId id="2147483886" r:id="rId10"/>
    <p:sldLayoutId id="2147483887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I:\&#1056;&#1040;&#1041;&#1054;&#1058;&#1040;\&#1048;&#1047;&#1054;%20&#1054;&#1041;&#1046;\&#1052;&#1061;&#1050;\10%20&#1082;&#1083;&#1072;&#1089;&#1089;\Track%20%206.mp3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CC33"/>
                </a:solidFill>
                <a:latin typeface="Bookman Old Style" pitchFamily="18" charset="0"/>
              </a:rPr>
              <a:t>Европейская художественная культура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Мир  византийской  культуры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</a:rPr>
              <a:t>ЧАСТЬ </a:t>
            </a:r>
            <a:r>
              <a:rPr lang="en-US" sz="3200" b="1" dirty="0" smtClean="0">
                <a:solidFill>
                  <a:srgbClr val="FF0000"/>
                </a:solidFill>
              </a:rPr>
              <a:t>IV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4490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Амурская область,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Бурейский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р-он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4214818"/>
            <a:ext cx="7643866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ПОДГОТОВИЛА УЧИТЕЛЬ МХК </a:t>
            </a:r>
          </a:p>
          <a:p>
            <a:pPr algn="ctr">
              <a:defRPr/>
            </a:pPr>
            <a:r>
              <a:rPr lang="ru-RU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МОБУ </a:t>
            </a:r>
            <a:r>
              <a:rPr lang="ru-RU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Новобурейской</a:t>
            </a:r>
            <a:r>
              <a:rPr lang="ru-RU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 № 3,  </a:t>
            </a:r>
          </a:p>
          <a:p>
            <a:pPr algn="ctr">
              <a:defRPr/>
            </a:pPr>
            <a:r>
              <a:rPr lang="ru-RU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Рогудеева</a:t>
            </a:r>
            <a:r>
              <a:rPr lang="ru-RU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Лилия </a:t>
            </a:r>
            <a:r>
              <a:rPr lang="ru-RU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Анатольена</a:t>
            </a:r>
            <a:endParaRPr lang="ru-RU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составлена на основании программы </a:t>
            </a:r>
            <a:r>
              <a:rPr lang="ru-RU" b="1" cap="all" dirty="0" err="1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Рапацкой</a:t>
            </a: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Л.А. «Мировая художественная культура: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 программы курса. 10-11 </a:t>
            </a:r>
            <a:r>
              <a:rPr lang="ru-RU" b="1" cap="all" dirty="0" err="1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кл</a:t>
            </a: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. – М.: </a:t>
            </a:r>
            <a:r>
              <a:rPr lang="ru-RU" b="1" cap="all" dirty="0" err="1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Владос</a:t>
            </a: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, 2010г.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2015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700213"/>
            <a:ext cx="8229600" cy="2736850"/>
          </a:xfrm>
        </p:spPr>
        <p:txBody>
          <a:bodyPr/>
          <a:lstStyle/>
          <a:p>
            <a:pPr marL="1513332" indent="-1028700" eaLnBrk="1" fontAlgn="auto" hangingPunct="1">
              <a:spcAft>
                <a:spcPts val="0"/>
              </a:spcAft>
              <a:buFont typeface="+mj-lt"/>
              <a:buAutoNum type="romanUcPeriod" startAt="8"/>
              <a:defRPr/>
            </a:pPr>
            <a:r>
              <a:rPr lang="ru-RU" sz="4800" dirty="0" smtClean="0">
                <a:solidFill>
                  <a:srgbClr val="00FF00"/>
                </a:solidFill>
              </a:rPr>
              <a:t>Вывод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00FF00"/>
                </a:solidFill>
              </a:rPr>
              <a:t>Связь с античным искусством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FFFFFF"/>
                </a:solidFill>
              </a:rPr>
              <a:t>Классичность (правильная передача пропорций человеческого тела, его объема, движений).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FFFFFF"/>
                </a:solidFill>
              </a:rPr>
              <a:t>В центре внимания художника стоит человек.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FFFFFF"/>
                </a:solidFill>
              </a:rPr>
              <a:t>Искусство выполняло эстетическую функцию.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r>
              <a:rPr lang="ru-RU" sz="4000" smtClean="0">
                <a:solidFill>
                  <a:srgbClr val="00FF00"/>
                </a:solidFill>
              </a:rPr>
              <a:t>Достижения художественной культуры Византии.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FFFFFF"/>
                </a:solidFill>
              </a:rPr>
              <a:t>Воплощение в жизнь крестово-купольного храма.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2. Синтез различных видов искусств.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3. Ориентированность художественного языка на условность, символику (зарождение иконографии и нотного письма, ).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4. Эмоциональное начало, преобладание духовного содержания над физическим совершенством.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rgbClr val="00FF00"/>
                </a:solidFill>
              </a:rPr>
              <a:t>Византия и Русь</a:t>
            </a:r>
            <a:r>
              <a:rPr lang="ru-RU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.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ru-RU" smtClean="0">
                <a:solidFill>
                  <a:srgbClr val="FFFFFF"/>
                </a:solidFill>
              </a:rPr>
              <a:t>Принятие христианства на Руси явилось мощным стимулом в развитии культуры.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ru-RU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2. Православная культура развивается по канонам византийского искусства.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mtClean="0">
              <a:solidFill>
                <a:srgbClr val="FFFFFF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>
                <a:solidFill>
                  <a:srgbClr val="FFFFFF"/>
                </a:solidFill>
              </a:rPr>
              <a:t>3. В средние века Россия становится духовным центром православия.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FFFFFF"/>
              </a:solidFill>
            </a:endParaRPr>
          </a:p>
          <a:p>
            <a:pPr marL="609600" indent="-609600" algn="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solidFill>
                  <a:srgbClr val="FFFFFF"/>
                </a:solidFill>
              </a:rPr>
              <a:t>Звучит  гимн «Тебе, Господи, славим!»</a:t>
            </a:r>
          </a:p>
        </p:txBody>
      </p:sp>
      <p:pic>
        <p:nvPicPr>
          <p:cNvPr id="50180" name="Track  6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4213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Track  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285875" y="62150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0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5834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 showWhenStopped="0"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0180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ЗАДАНИЯ</a:t>
            </a:r>
            <a:endParaRPr lang="ru-RU" dirty="0"/>
          </a:p>
        </p:txBody>
      </p:sp>
      <p:sp>
        <p:nvSpPr>
          <p:cNvPr id="93187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marL="520700" indent="-457200">
              <a:buFont typeface="Century Gothic" pitchFamily="34" charset="0"/>
              <a:buAutoNum type="arabicPeriod"/>
            </a:pPr>
            <a:r>
              <a:rPr lang="ru-RU" sz="2400" b="1" smtClean="0"/>
              <a:t>Назовите, какие темы и сюжеты стали приоритетными для средневекового искусства? В чем отличие православной (восточной) и католической (западной) художественных традиций?</a:t>
            </a:r>
          </a:p>
          <a:p>
            <a:pPr marL="520700" indent="-457200">
              <a:buFont typeface="Century Gothic" pitchFamily="34" charset="0"/>
              <a:buAutoNum type="arabicPeriod"/>
            </a:pPr>
            <a:r>
              <a:rPr lang="ru-RU" sz="2400" b="1" smtClean="0"/>
              <a:t>Расскажите о двух основных типах христианского храма (крестово-купольный и базилика).</a:t>
            </a:r>
          </a:p>
          <a:p>
            <a:pPr marL="520700" indent="-457200">
              <a:buFont typeface="Century Gothic" pitchFamily="34" charset="0"/>
              <a:buAutoNum type="arabicPeriod"/>
            </a:pPr>
            <a:r>
              <a:rPr lang="ru-RU" sz="2400" b="1" smtClean="0"/>
              <a:t>Расскажите о художественном наследии Византии. Какова судьба Софийского собора в Константинополе?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Содержимое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8118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4. </a:t>
            </a:r>
            <a:r>
              <a:rPr lang="ru-RU" sz="2800" smtClean="0"/>
              <a:t>Когда сложился канон в византийской иконографии? Что такое икона и как она создавалась? Какие идеи воплощает иконопись?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5. Что такое романский стиль в искусстве? Когда он возник? Какие памятники романского стиля вы можете назвать?</a:t>
            </a:r>
          </a:p>
          <a:p>
            <a:pPr>
              <a:buFont typeface="Wingdings 2" pitchFamily="18" charset="2"/>
              <a:buNone/>
            </a:pPr>
            <a:r>
              <a:rPr lang="ru-RU" sz="2800" smtClean="0"/>
              <a:t>6. Какой художественный стиль избавил европейское зодчество от массивной тяжеловесности? Составьте рассказ о готических храмах Европы.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</TotalTime>
  <Words>292</Words>
  <Application>Microsoft Office PowerPoint</Application>
  <PresentationFormat>Экран (4:3)</PresentationFormat>
  <Paragraphs>37</Paragraphs>
  <Slides>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Европейская художественная культура</vt:lpstr>
      <vt:lpstr>Вывод</vt:lpstr>
      <vt:lpstr>Связь с античным искусством</vt:lpstr>
      <vt:lpstr> Достижения художественной культуры Византии.</vt:lpstr>
      <vt:lpstr>Византия и Русь.</vt:lpstr>
      <vt:lpstr>ЗАДАНИЯ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Средние  века</dc:title>
  <dc:creator>Марго</dc:creator>
  <cp:lastModifiedBy>asu</cp:lastModifiedBy>
  <cp:revision>51</cp:revision>
  <dcterms:created xsi:type="dcterms:W3CDTF">2008-01-28T22:12:49Z</dcterms:created>
  <dcterms:modified xsi:type="dcterms:W3CDTF">2015-02-10T10:30:16Z</dcterms:modified>
</cp:coreProperties>
</file>