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0"/>
  </p:notesMasterIdLst>
  <p:sldIdLst>
    <p:sldId id="256" r:id="rId2"/>
    <p:sldId id="314" r:id="rId3"/>
    <p:sldId id="266" r:id="rId4"/>
    <p:sldId id="296" r:id="rId5"/>
    <p:sldId id="297" r:id="rId6"/>
    <p:sldId id="298" r:id="rId7"/>
    <p:sldId id="299" r:id="rId8"/>
    <p:sldId id="300" r:id="rId9"/>
    <p:sldId id="301" r:id="rId10"/>
    <p:sldId id="274" r:id="rId11"/>
    <p:sldId id="295" r:id="rId12"/>
    <p:sldId id="275" r:id="rId13"/>
    <p:sldId id="276" r:id="rId14"/>
    <p:sldId id="269" r:id="rId15"/>
    <p:sldId id="302" r:id="rId16"/>
    <p:sldId id="316" r:id="rId17"/>
    <p:sldId id="292" r:id="rId18"/>
    <p:sldId id="29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>
        <p:scale>
          <a:sx n="60" d="100"/>
          <a:sy n="60" d="100"/>
        </p:scale>
        <p:origin x="-1450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7275D8-4BCC-4CA0-94B7-596DABCF0BCD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7635D3-654A-4F4A-90B0-2E1643763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CE9C-12DB-47EA-9B72-88DD95E14531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B759A-4DFC-4598-9B89-113778896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AD6EA-BEBB-4416-8762-71FFD5EC6772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8D5B-AC52-4CB7-9B9F-5F52461FB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A543-97CD-4D3F-8249-55780453E7A7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D06E-E373-4468-AD56-E5DC3CB9A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7DCD-7E3C-42D8-9FB5-ED76C8FEC261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6E4B-6EAB-4C93-9DC4-BC3D9BBCD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7F3A-C50C-4428-B664-9DBD34BD503C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69F3-DBBA-4BE0-8759-E1044964E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3DDA-4EBD-4D81-9F15-A215E484D047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CF957-F4FE-42EC-A1ED-22BA97D7E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4027-740E-478D-AD72-3E6B60E77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C55D-22B0-4E9E-9614-1818D52D4853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95D1-31E2-4384-B2BB-0B43AFBA43E3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E382-7BA8-4AED-AA81-D507D3FF8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DD4AA-3A9C-4850-BDF3-B438EC63BBC5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F24A-08F7-4D95-9229-001256216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74970-10E0-4170-B56B-B99620AFCA2F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DA40-353D-44FC-951B-E75720129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3B4E4-97B6-43E9-AED3-78B94BC35528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B639-2195-4CB3-A5DA-98954A4A7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1E7E63-4900-4B8D-88D4-2E482C22D472}" type="datetimeFigureOut">
              <a:rPr lang="ru-RU"/>
              <a:pPr>
                <a:defRPr/>
              </a:pPr>
              <a:t>14.02.2015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7F1B2A-FB75-4E78-920B-76F5A86E6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55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500" dirty="0" smtClean="0"/>
              <a:t>Античная культура</a:t>
            </a:r>
            <a:endParaRPr lang="ru-RU" sz="7500" dirty="0"/>
          </a:p>
        </p:txBody>
      </p:sp>
      <p:pic>
        <p:nvPicPr>
          <p:cNvPr id="13314" name="Picture 2" descr="http://godsbay.ru/antique/images/antiq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643182"/>
            <a:ext cx="5000660" cy="2357430"/>
          </a:xfrm>
          <a:prstGeom prst="roundRect">
            <a:avLst>
              <a:gd name="adj" fmla="val 75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214290"/>
            <a:ext cx="449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Амурская область,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Бурейский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р-он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143512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 УЧИТЕЛЬ МХК </a:t>
            </a:r>
          </a:p>
          <a:p>
            <a:pPr algn="ctr">
              <a:defRPr/>
            </a:pP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МОБУ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Новобурейской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 № 3,  </a:t>
            </a:r>
          </a:p>
          <a:p>
            <a:pPr algn="ctr">
              <a:defRPr/>
            </a:pP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Рогудеева</a:t>
            </a:r>
            <a:r>
              <a:rPr lang="ru-RU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Лилия </a:t>
            </a:r>
            <a:r>
              <a:rPr lang="ru-RU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Анатольена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составлена на основании программы </a:t>
            </a:r>
            <a:r>
              <a:rPr lang="ru-RU" sz="12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Рапацкой</a:t>
            </a: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Л.А. «Мировая художественная культура: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программы курса. 10-11 </a:t>
            </a:r>
            <a:r>
              <a:rPr lang="ru-RU" sz="12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кл</a:t>
            </a: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. – М.: </a:t>
            </a:r>
            <a:r>
              <a:rPr lang="ru-RU" sz="1200" b="1" cap="all" dirty="0" err="1">
                <a:ln w="0"/>
                <a:effectLst>
                  <a:reflection blurRad="12700" stA="50000" endPos="50000" dist="5000" dir="5400000" sy="-100000" rotWithShape="0"/>
                </a:effectLst>
              </a:rPr>
              <a:t>Владос</a:t>
            </a: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, 2010г.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12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2015 год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721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Парадоксально, но </a:t>
            </a:r>
            <a:r>
              <a:rPr lang="ru-RU" b="1" i="1" smtClean="0"/>
              <a:t>трагедия (само слово означает «песнь козла»), </a:t>
            </a:r>
            <a:r>
              <a:rPr lang="ru-RU" smtClean="0"/>
              <a:t>генетически связанная с оргиями Диониса, прежде всего отринула дионисийское начало. Она обратилась к темам и сюжетам, раскрывавшим сложные духовные проблемы, рассказывавшим о скорбях и несчастьях человека. Наивысшего расцвета античная трагедия достигла в V в. до н. э. в творчестве трех афинских драматургов — Эсхила, Софокла и Еврипида. Созданный ими театр стал для жителей Эллады и трибуной, и книгой, «читая» которую люди испытывали катарсис — очищение через страдание.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15364" name="Picture 2" descr="http://library.ime.ru/jirbis/images/stories/calendar/march/theat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388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Старший из великих поэтов, драматургов, «отец трагедии»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u="sng" smtClean="0"/>
              <a:t>Эсхил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(524—456 гг. до н.э.), по данным различных древних источников, создал 72 или 90 пьес. Он пользовался заслуженной славой и еще при жизни удостоился памятника в Афинах. До нас дошли семь его сочинений, сюжеты которых взяты, как правило, из мифологии. В центре творчества Эсхила трилогия о титане Прометее, дерзнувшем похитить у Зевса огонь и принести его людям. Первая из пьес не сохранилась. Вторая — «Прикованный Прометей» — рассказывает о том, как Зевс, не властный убить титана, приговорил его к вечной пытке. Сила духа Прометея столь велика, что он дерзнул бросить гордый вызов властителю Олимпа: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Младший современник Эсхила, трагик </a:t>
            </a:r>
            <a:r>
              <a:rPr lang="ru-RU" sz="2800" b="1" smtClean="0"/>
              <a:t>Софокл (497—406 гг. до н. э.) </a:t>
            </a:r>
            <a:r>
              <a:rPr lang="ru-RU" sz="2800" smtClean="0"/>
              <a:t>посвятил свою музу страстной проповеди нравственных норм жизни, предрекая неминуемую кару каждому за нарушение «божеских законов» и воли богов.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500063" y="1143000"/>
            <a:ext cx="83581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Constantia" pitchFamily="18" charset="0"/>
              </a:rPr>
              <a:t>      </a:t>
            </a:r>
            <a:r>
              <a:rPr lang="ru-RU" sz="2000" b="1">
                <a:latin typeface="Constantia" pitchFamily="18" charset="0"/>
              </a:rPr>
              <a:t>Ведущими архитектурными сооружениями классической Греции  были храмы, театры, общественные здания. Но главным архитектурным сооружением является храм. Самые знаменитые образцы, сохранившиеся до  нашего времени в афинском  Акрополе - храмы Парфенон и Эрехтейон.</a:t>
            </a:r>
            <a:endParaRPr lang="ru-RU" b="1">
              <a:latin typeface="Constantia" pitchFamily="18" charset="0"/>
            </a:endParaRPr>
          </a:p>
          <a:p>
            <a:pPr algn="just"/>
            <a:r>
              <a:rPr lang="ru-RU" b="1">
                <a:latin typeface="Constantia" pitchFamily="18" charset="0"/>
              </a:rPr>
              <a:t> </a:t>
            </a:r>
          </a:p>
          <a:p>
            <a:endParaRPr lang="ru-RU">
              <a:latin typeface="Constantia" pitchFamily="18" charset="0"/>
            </a:endParaRPr>
          </a:p>
          <a:p>
            <a:r>
              <a:rPr lang="ru-RU">
                <a:latin typeface="Constantia" pitchFamily="18" charset="0"/>
              </a:rPr>
              <a:t>   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429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Древнегреческая архитектура</a:t>
            </a:r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2714625"/>
            <a:ext cx="4786313" cy="477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</a:t>
            </a:r>
            <a:r>
              <a:rPr lang="ru-RU" sz="2000" b="1" dirty="0">
                <a:latin typeface="+mn-lt"/>
              </a:rPr>
              <a:t>Стили в древнегреческой архитектуре  сменялись последовательно: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+mn-lt"/>
              </a:rPr>
              <a:t> дорический,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+mn-lt"/>
              </a:rPr>
              <a:t> ионический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b="1" dirty="0">
                <a:latin typeface="+mn-lt"/>
              </a:rPr>
              <a:t> коринфский. </a:t>
            </a:r>
          </a:p>
          <a:p>
            <a:pPr>
              <a:defRPr/>
            </a:pPr>
            <a:r>
              <a:rPr lang="ru-RU" sz="2000" b="1" dirty="0">
                <a:latin typeface="+mn-lt"/>
              </a:rPr>
              <a:t>     </a:t>
            </a:r>
            <a:r>
              <a:rPr lang="ru-RU" b="1" dirty="0">
                <a:latin typeface="+mj-lt"/>
              </a:rPr>
              <a:t>Отличительной особенностью этих стилей является форма колонн - непременного атрибута древнегреческих сооружений. </a:t>
            </a:r>
          </a:p>
          <a:p>
            <a:pPr>
              <a:defRPr/>
            </a:pPr>
            <a:r>
              <a:rPr lang="ru-RU" sz="2000" b="1" dirty="0">
                <a:latin typeface="+mj-lt"/>
              </a:rPr>
              <a:t>«</a:t>
            </a:r>
            <a:r>
              <a:rPr lang="ru-RU" sz="2000" b="1" i="1" dirty="0">
                <a:latin typeface="+mj-lt"/>
              </a:rPr>
              <a:t>Ордер» (порядок, строй) </a:t>
            </a:r>
            <a:r>
              <a:rPr lang="ru-RU" b="1" i="1" dirty="0">
                <a:latin typeface="+mj-lt"/>
              </a:rPr>
              <a:t>— так назвали римляне ту систему, что ро</a:t>
            </a:r>
            <a:r>
              <a:rPr lang="ru-RU" dirty="0">
                <a:latin typeface="+mj-lt"/>
              </a:rPr>
              <a:t>дилась в архаических архитектурных сооружениях.</a:t>
            </a:r>
            <a:endParaRPr lang="ru-RU" b="1" dirty="0"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5214938" y="6000750"/>
            <a:ext cx="37861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i="1">
                <a:latin typeface="Times New Roman" pitchFamily="18" charset="0"/>
                <a:cs typeface="Times New Roman" pitchFamily="18" charset="0"/>
              </a:rPr>
              <a:t>Главный храм Древних Афин - Парфенон</a:t>
            </a:r>
          </a:p>
        </p:txBody>
      </p:sp>
      <p:pic>
        <p:nvPicPr>
          <p:cNvPr id="18438" name="Picture 3" descr="C:\Users\Knight Researsh\Desktop\parthen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214688"/>
            <a:ext cx="357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2400" b="1">
                <a:latin typeface="Bookman Old Style" pitchFamily="18" charset="0"/>
              </a:rPr>
              <a:t>Три основных древнегреческих архитектурных ордера: </a:t>
            </a:r>
            <a:r>
              <a:rPr lang="ru-RU" sz="1800" b="1">
                <a:latin typeface="Bookman Old Style" pitchFamily="18" charset="0"/>
              </a:rPr>
              <a:t>1  Дорический</a:t>
            </a:r>
            <a:br>
              <a:rPr lang="ru-RU" sz="1800" b="1">
                <a:latin typeface="Bookman Old Style" pitchFamily="18" charset="0"/>
              </a:rPr>
            </a:br>
            <a:r>
              <a:rPr lang="ru-RU" sz="1800" b="1">
                <a:latin typeface="Bookman Old Style" pitchFamily="18" charset="0"/>
              </a:rPr>
              <a:t>2 Ионический</a:t>
            </a:r>
            <a:br>
              <a:rPr lang="ru-RU" sz="1800" b="1">
                <a:latin typeface="Bookman Old Style" pitchFamily="18" charset="0"/>
              </a:rPr>
            </a:br>
            <a:r>
              <a:rPr lang="ru-RU" sz="1800" b="1">
                <a:latin typeface="Bookman Old Style" pitchFamily="18" charset="0"/>
              </a:rPr>
              <a:t>3 Коринфский 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85813"/>
            <a:ext cx="2857500" cy="5786437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1. Акротерий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2. Сима </a:t>
            </a:r>
            <a:r>
              <a:rPr lang="ru-RU" sz="1100" b="1" smtClean="0"/>
              <a:t>(откос)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3. Водослив </a:t>
            </a:r>
            <a:r>
              <a:rPr lang="ru-RU" sz="1100" b="1" smtClean="0"/>
              <a:t>(львиная голова)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4. Корона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5. Мутул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6. Виа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7. Триглиф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8. Метопа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9. Фриз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10. Регута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11. Архитрав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12. Абака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13. Капитель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14. Ствол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15. База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16. Волюта </a:t>
            </a:r>
            <a:r>
              <a:rPr lang="ru-RU" sz="1100" b="1" smtClean="0"/>
              <a:t>(завиток у ионической капители)</a:t>
            </a:r>
            <a:endParaRPr lang="ru-RU" sz="1600" b="1" smtClean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17. Антаблемент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18. Стилобат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1600" b="1" smtClean="0"/>
              <a:t>19. Надрез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sz="1200" smtClean="0"/>
          </a:p>
        </p:txBody>
      </p:sp>
      <p:pic>
        <p:nvPicPr>
          <p:cNvPr id="19460" name="Picture 4" descr="Ордерная сист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1643063"/>
            <a:ext cx="57419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2643188" y="1022350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b="1">
                <a:solidFill>
                  <a:srgbClr val="FFFFFF"/>
                </a:solidFill>
                <a:latin typeface="Constantia" pitchFamily="18" charset="0"/>
              </a:rPr>
              <a:t>Детали архитектурных ордеров: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9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9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9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9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98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98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198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Святилище Аполлона в Дельфах</a:t>
            </a:r>
            <a:endParaRPr lang="ru-RU"/>
          </a:p>
        </p:txBody>
      </p:sp>
      <p:sp>
        <p:nvSpPr>
          <p:cNvPr id="20484" name="AutoShape 2" descr="http://www.pan.md/__upload/data/documents/_%5B2%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5" name="Picture 3" descr="C:\Documents and Settings\asu\Рабочий стол\_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8520112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72132" y="1571612"/>
            <a:ext cx="3286148" cy="50783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Bookman Old Style" pitchFamily="18" charset="0"/>
              </a:rPr>
              <a:t>Здесь находился оракул — место, откуда провозглашались пророчества жрецов.</a:t>
            </a:r>
          </a:p>
          <a:p>
            <a:pPr>
              <a:defRPr/>
            </a:pPr>
            <a:endParaRPr lang="ru-RU" b="1" dirty="0">
              <a:latin typeface="Bookman Old Style" pitchFamily="18" charset="0"/>
            </a:endParaRPr>
          </a:p>
          <a:p>
            <a:pPr>
              <a:defRPr/>
            </a:pPr>
            <a:r>
              <a:rPr lang="ru-RU" b="1" dirty="0">
                <a:latin typeface="Bookman Old Style" pitchFamily="18" charset="0"/>
              </a:rPr>
              <a:t>Храм, возводимый на земле, строился не для людей — по верованиям древних греков в нем обитал сам бог-покровитель города. Поэтому</a:t>
            </a:r>
          </a:p>
          <a:p>
            <a:pPr>
              <a:defRPr/>
            </a:pPr>
            <a:r>
              <a:rPr lang="ru-RU" b="1" dirty="0">
                <a:latin typeface="Bookman Old Style" pitchFamily="18" charset="0"/>
              </a:rPr>
              <a:t>возводили святилища либо в центре городской застройки, либо на акрополе — возвышенной верхней части города.</a:t>
            </a:r>
          </a:p>
        </p:txBody>
      </p:sp>
      <p:pic>
        <p:nvPicPr>
          <p:cNvPr id="64516" name="Picture 4" descr="C:\Documents and Settings\asu\Рабочий стол\0005-005-Kora-arkhaicheskie-skulptury-devichikh-fig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C:\Documents and Settings\asu\Рабочий стол\0002-002-Kuros-arkhaichnaja-obnazhjonnaja-statuja-junoshi-atle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4786322"/>
            <a:ext cx="7655429" cy="227754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Изобразительное искусство </a:t>
            </a:r>
          </a:p>
          <a:p>
            <a:pPr algn="ctr"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Скульптура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8102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1. </a:t>
            </a:r>
            <a:r>
              <a:rPr lang="ru-RU" sz="3100" dirty="0" smtClean="0"/>
              <a:t>Повторите по курсу истории и расскажите, когда возникла древнегреческая цивилизация. Как развивалась общественная жизнь в городах Древней Греции? Что такое рабовладельческая демократия?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dirty="0" smtClean="0"/>
              <a:t>2 Какие мифологические сюжеты отражают основы религиозного миро понимания древних греков? Какое из великих античных творений воплотило миф о борьбе богов и титанов? Назовите имена </a:t>
            </a:r>
            <a:r>
              <a:rPr lang="ru-RU" sz="3100" dirty="0" err="1" smtClean="0"/>
              <a:t>боговолим</a:t>
            </a:r>
            <a:r>
              <a:rPr lang="ru-RU" sz="3100" dirty="0" smtClean="0"/>
              <a:t> </a:t>
            </a:r>
            <a:r>
              <a:rPr lang="ru-RU" sz="3100" dirty="0" err="1" smtClean="0"/>
              <a:t>пийцев</a:t>
            </a:r>
            <a:r>
              <a:rPr lang="ru-RU" sz="3100" dirty="0" smtClean="0"/>
              <a:t> и расскажите, какими сферами жизни они ведали? Подготовьте сообщение об Аполлоне и его музах (домашнее задание).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100" dirty="0" smtClean="0"/>
              <a:t>3. Какие мифологические сюжеты отражают основы религиозного миропонимания древних греков? Какое из великих античных творений воплотило миф о борьбе богов и титанов? Назовите имена богов-олимпийцев и расскажите, какими сферами жизни они ведали? Подготовьте сообщение об Аполлоне и его музах (домашнее задание).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1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6357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4. Почему древний этап развития античной художественной культуры Древней Греции назван гомеровским?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5. Какие виды ордера изобрели греки? Расскажите о  древнегреческой архитектуре.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6. Что скрывается под «архаической улыбкой» куроса и коры?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7. Расскажите о древнегреческой вазописи.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8. Расскажите об афинском Акрополе. Какие памятники Парфенона дошли до наших дней?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 (от греч. «</a:t>
            </a:r>
            <a:r>
              <a:rPr lang="ru-RU" b="1" i="1" dirty="0" err="1" smtClean="0"/>
              <a:t>архайос</a:t>
            </a:r>
            <a:r>
              <a:rPr lang="ru-RU" b="1" i="1" dirty="0" smtClean="0"/>
              <a:t>» — древний) — следующий чрезвычайно </a:t>
            </a:r>
            <a:r>
              <a:rPr lang="ru-RU" dirty="0" smtClean="0"/>
              <a:t>продуктивный этап развития древнегреческого искусства. В архаическом художественном творчестве пробудились многие наиболее ценные черты античной культуры. Развитие городов, государств с их рабовладельческой демократией привело к расцвету архитектуры, создатели которой устремились к поиску гармонии, соразмерности, упорядоченности.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 startAt="2"/>
              <a:defRPr/>
            </a:pPr>
            <a:r>
              <a:rPr lang="ru-RU" sz="6000" b="1" i="1" smtClean="0"/>
              <a:t>Архаика</a:t>
            </a:r>
            <a:endParaRPr lang="ru-RU" sz="600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type="subTitle" idx="1"/>
          </p:nvPr>
        </p:nvSpPr>
        <p:spPr>
          <a:xfrm>
            <a:off x="357188" y="1319213"/>
            <a:ext cx="8358187" cy="1752600"/>
          </a:xfrm>
        </p:spPr>
        <p:txBody>
          <a:bodyPr/>
          <a:lstStyle/>
          <a:p>
            <a:pPr algn="just" eaLnBrk="1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      Одним из  самых замечательных явлений древнегреческой культуры является театр.  Он возник на основе народных песен и плясок во  время праздников в честь бога Диониса. </a:t>
            </a:r>
          </a:p>
          <a:p>
            <a:pPr algn="just" eaLnBrk="1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     Из обрядовых песен, которые пели, облачаясь в козлиные шкуры,  родилась трагедия (трагос -  козёл,  ода  - песня); из озорных и весёлых песен родилась комедия.</a:t>
            </a:r>
            <a:endParaRPr lang="en-US" sz="17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>
              <a:spcAft>
                <a:spcPts val="0"/>
              </a:spcAft>
              <a:buFont typeface="Wingdings 2"/>
              <a:buNone/>
              <a:defRPr/>
            </a:pPr>
            <a:endParaRPr lang="ru-RU" sz="17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70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71452"/>
            <a:ext cx="7851648" cy="9144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0" y="5916613"/>
            <a:ext cx="485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Театр  Древней Греции</a:t>
            </a: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4857750" y="2786063"/>
            <a:ext cx="3929063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Театральные представления считались школой воспитания, и государство уделяло им большое внимание. Представления шли несколько раз в год по большим праздникам и продолжались несколько дней подряд.</a:t>
            </a:r>
            <a:r>
              <a:rPr lang="en-US" sz="1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 Ставились 3  трагедии и 2 комедии.         </a:t>
            </a:r>
            <a:endParaRPr lang="en-US" sz="17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7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 В период расцвета греческой культуры (VI - V вв.  до  н.э.)  в Афинах жили  и  творили  самые выдающиеся греческие трагические поэты, классики не только греческой, но и мировой литературы. </a:t>
            </a:r>
          </a:p>
        </p:txBody>
      </p:sp>
      <p:pic>
        <p:nvPicPr>
          <p:cNvPr id="7174" name="Picture 4" descr="http://klintsy.narod.ru/file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86125"/>
            <a:ext cx="44291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/>
              <a:t>Театр возник в Древней Греции более 2500 лет назад в честь Великих Дионисий</a:t>
            </a:r>
          </a:p>
        </p:txBody>
      </p:sp>
      <p:pic>
        <p:nvPicPr>
          <p:cNvPr id="8195" name="Picture 2" descr="C:\Documents and Settings\user\Рабочий стол\бинарка\Картинки театра\Дионис\Dion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33700" y="1935163"/>
            <a:ext cx="3276600" cy="4389437"/>
          </a:xfrm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714625" y="6273800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  <a:latin typeface="Constantia" pitchFamily="18" charset="0"/>
              </a:rPr>
              <a:t>Бог    Дионис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smtClean="0"/>
              <a:t>Сатир – спутник Диониса</a:t>
            </a:r>
          </a:p>
        </p:txBody>
      </p:sp>
      <p:pic>
        <p:nvPicPr>
          <p:cNvPr id="9219" name="Picture 2" descr="C:\Documents and Settings\user\Рабочий стол\бинарка\Картинки театра\Дионис\sat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3550" y="2143125"/>
            <a:ext cx="6226175" cy="435768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8301037" cy="16430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00000"/>
                </a:solidFill>
              </a:rPr>
              <a:t>Каждый полис имел свой театр.</a:t>
            </a:r>
            <a:br>
              <a:rPr lang="ru-RU" sz="4000" b="1" smtClean="0">
                <a:solidFill>
                  <a:srgbClr val="C00000"/>
                </a:solidFill>
              </a:rPr>
            </a:br>
            <a:r>
              <a:rPr lang="ru-RU" sz="4000" b="1" smtClean="0">
                <a:solidFill>
                  <a:srgbClr val="C00000"/>
                </a:solidFill>
              </a:rPr>
              <a:t>Он строился у подножия холма  под открытым   небом.</a:t>
            </a:r>
            <a:endParaRPr lang="ru-RU" sz="4000" b="1">
              <a:solidFill>
                <a:srgbClr val="C00000"/>
              </a:solidFill>
            </a:endParaRPr>
          </a:p>
        </p:txBody>
      </p:sp>
      <p:pic>
        <p:nvPicPr>
          <p:cNvPr id="10243" name="Picture 2" descr="C:\Documents and Settings\user\Рабочий стол\бинарка\Картинки театра\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4138" y="1935163"/>
            <a:ext cx="6435725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5621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smtClean="0"/>
              <a:t>В первом ряду сидели почётные гости: жрецы Диониса, стратеги, олимпионики.</a:t>
            </a:r>
          </a:p>
        </p:txBody>
      </p:sp>
      <p:pic>
        <p:nvPicPr>
          <p:cNvPr id="11267" name="Picture 2" descr="C:\Documents and Settings\user\Рабочий стол\электронный конспект\sfile_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9850" y="1935163"/>
            <a:ext cx="6464300" cy="438943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6524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b="1" smtClean="0"/>
              <a:t>Актёрами были только мужчины</a:t>
            </a:r>
          </a:p>
        </p:txBody>
      </p:sp>
      <p:pic>
        <p:nvPicPr>
          <p:cNvPr id="12291" name="Picture 3" descr="C:\Documents and Settings\user\Рабочий стол\бинарка\Картинки театра\актёры\133r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1928813"/>
            <a:ext cx="1666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Documents and Settings\user\Рабочий стол\электронный конспект\sfile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286000"/>
            <a:ext cx="166687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9" descr="2a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2857500"/>
            <a:ext cx="3643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1" smtClean="0"/>
              <a:t>Очень часто древнегреческие авторы брали сюжеты для своих  пьес  из  мифов .</a:t>
            </a:r>
          </a:p>
        </p:txBody>
      </p:sp>
      <p:pic>
        <p:nvPicPr>
          <p:cNvPr id="13315" name="Picture 3" descr="C:\Documents and Settings\user\Рабочий стол\электронный конспект\sfile_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000250"/>
            <a:ext cx="2714625" cy="4371975"/>
          </a:xfrm>
        </p:spPr>
      </p:pic>
      <p:pic>
        <p:nvPicPr>
          <p:cNvPr id="13316" name="Picture 4" descr="C:\Documents and Settings\user\Рабочий стол\электронный конспект\sfile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071688"/>
            <a:ext cx="317976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642938" y="6357938"/>
            <a:ext cx="3286125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Мельпомена – муза трагедии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5" y="6286500"/>
            <a:ext cx="34290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dirty="0"/>
              <a:t>Талия – муза комедии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535</TotalTime>
  <Words>989</Words>
  <Application>Microsoft Office PowerPoint</Application>
  <PresentationFormat>Экран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Constantia</vt:lpstr>
      <vt:lpstr>Wingdings 2</vt:lpstr>
      <vt:lpstr>Calibri</vt:lpstr>
      <vt:lpstr>Times New Roman</vt:lpstr>
      <vt:lpstr>Wingdings</vt:lpstr>
      <vt:lpstr>Bookman Old Style</vt:lpstr>
      <vt:lpstr>Snap ITC</vt:lpstr>
      <vt:lpstr>Бумажная</vt:lpstr>
      <vt:lpstr>Античная культура</vt:lpstr>
      <vt:lpstr>Архаика</vt:lpstr>
      <vt:lpstr>Театр</vt:lpstr>
      <vt:lpstr>Театр возник в Древней Греции более 2500 лет назад в честь Великих Дионисий</vt:lpstr>
      <vt:lpstr>Сатир – спутник Диониса</vt:lpstr>
      <vt:lpstr>Каждый полис имел свой театр. Он строился у подножия холма  под открытым   небом.</vt:lpstr>
      <vt:lpstr>В первом ряду сидели почётные гости: жрецы Диониса, стратеги, олимпионики.</vt:lpstr>
      <vt:lpstr>Актёрами были только мужчины</vt:lpstr>
      <vt:lpstr>Очень часто древнегреческие авторы брали сюжеты для своих  пьес  из  мифов .</vt:lpstr>
      <vt:lpstr>Слайд 10</vt:lpstr>
      <vt:lpstr>Слайд 11</vt:lpstr>
      <vt:lpstr>Слайд 12</vt:lpstr>
      <vt:lpstr>Слайд 13</vt:lpstr>
      <vt:lpstr>Древнегреческая архитектура</vt:lpstr>
      <vt:lpstr>Три основных древнегреческих архитектурных ордера: 1  Дорический 2 Ионический 3 Коринфский  </vt:lpstr>
      <vt:lpstr>Святилище Аполлона в Дельфах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Античная культура</dc:title>
  <dc:creator>никита</dc:creator>
  <cp:lastModifiedBy>asu</cp:lastModifiedBy>
  <cp:revision>71</cp:revision>
  <dcterms:created xsi:type="dcterms:W3CDTF">2010-01-16T12:28:08Z</dcterms:created>
  <dcterms:modified xsi:type="dcterms:W3CDTF">2015-02-14T08:02:53Z</dcterms:modified>
</cp:coreProperties>
</file>