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7"/>
  </p:notesMasterIdLst>
  <p:sldIdLst>
    <p:sldId id="256" r:id="rId2"/>
    <p:sldId id="272" r:id="rId3"/>
    <p:sldId id="317" r:id="rId4"/>
    <p:sldId id="318" r:id="rId5"/>
    <p:sldId id="315" r:id="rId6"/>
    <p:sldId id="319" r:id="rId7"/>
    <p:sldId id="277" r:id="rId8"/>
    <p:sldId id="311" r:id="rId9"/>
    <p:sldId id="279" r:id="rId10"/>
    <p:sldId id="310" r:id="rId11"/>
    <p:sldId id="278" r:id="rId12"/>
    <p:sldId id="303" r:id="rId13"/>
    <p:sldId id="280" r:id="rId14"/>
    <p:sldId id="304" r:id="rId15"/>
    <p:sldId id="281" r:id="rId16"/>
    <p:sldId id="305" r:id="rId17"/>
    <p:sldId id="306" r:id="rId18"/>
    <p:sldId id="282" r:id="rId19"/>
    <p:sldId id="307" r:id="rId20"/>
    <p:sldId id="308" r:id="rId21"/>
    <p:sldId id="283" r:id="rId22"/>
    <p:sldId id="312" r:id="rId23"/>
    <p:sldId id="309" r:id="rId24"/>
    <p:sldId id="292" r:id="rId25"/>
    <p:sldId id="293"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43" autoAdjust="0"/>
  </p:normalViewPr>
  <p:slideViewPr>
    <p:cSldViewPr>
      <p:cViewPr>
        <p:scale>
          <a:sx n="60" d="100"/>
          <a:sy n="60" d="100"/>
        </p:scale>
        <p:origin x="-1450" y="-202"/>
      </p:cViewPr>
      <p:guideLst>
        <p:guide orient="horz" pos="2160"/>
        <p:guide pos="2880"/>
      </p:guideLst>
    </p:cSldViewPr>
  </p:slideViewPr>
  <p:outlineViewPr>
    <p:cViewPr>
      <p:scale>
        <a:sx n="33" d="100"/>
        <a:sy n="33" d="100"/>
      </p:scale>
      <p:origin x="0" y="43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C7EF87-7ECB-47F0-B3BF-6571F8900213}" type="datetimeFigureOut">
              <a:rPr lang="ru-RU"/>
              <a:pPr>
                <a:defRPr/>
              </a:pPr>
              <a:t>14.02.2015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F3976EA-9EF5-4ADB-9CB7-1242BC3D4C7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FAD7C143-FCF1-4347-9009-49E68B7D4073}" type="datetimeFigureOut">
              <a:rPr lang="ru-RU"/>
              <a:pPr>
                <a:defRPr/>
              </a:pPr>
              <a:t>14.02.2015</a:t>
            </a:fld>
            <a:endParaRPr lang="ru-RU"/>
          </a:p>
        </p:txBody>
      </p:sp>
      <p:sp>
        <p:nvSpPr>
          <p:cNvPr id="8" name="Номер слайда 15"/>
          <p:cNvSpPr>
            <a:spLocks noGrp="1"/>
          </p:cNvSpPr>
          <p:nvPr>
            <p:ph type="sldNum" sz="quarter" idx="11"/>
          </p:nvPr>
        </p:nvSpPr>
        <p:spPr/>
        <p:txBody>
          <a:bodyPr/>
          <a:lstStyle>
            <a:lvl1pPr>
              <a:defRPr/>
            </a:lvl1pPr>
          </a:lstStyle>
          <a:p>
            <a:pPr>
              <a:defRPr/>
            </a:pPr>
            <a:fld id="{022EF4DE-2F72-4453-8A84-FAAD15399D64}"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A45D8EF-CFFC-453D-9A3D-7688D87B07BA}" type="datetimeFigureOut">
              <a:rPr lang="ru-RU"/>
              <a:pPr>
                <a:defRPr/>
              </a:pPr>
              <a:t>14.02.2015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DF2C756-CF49-4DE1-8049-CC7D5B0224DB}"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78506D37-AEDD-421F-A4D0-065ACD1E91BB}" type="datetimeFigureOut">
              <a:rPr lang="ru-RU"/>
              <a:pPr>
                <a:defRPr/>
              </a:pPr>
              <a:t>14.02.2015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F318D65-5122-431D-B4E7-D1E2E86BFC1F}"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042ADF38-C70B-4B1C-BA43-6FAE03D270A9}" type="datetimeFigureOut">
              <a:rPr lang="ru-RU"/>
              <a:pPr>
                <a:defRPr/>
              </a:pPr>
              <a:t>14.02.2015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4AA3559D-2F00-4721-9A1A-08FBC0B9AEA8}"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84CD96-80EC-4155-8106-5FE59AE0AA6F}" type="datetimeFigureOut">
              <a:rPr lang="ru-RU"/>
              <a:pPr>
                <a:defRPr/>
              </a:pPr>
              <a:t>14.02.2015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6713AC-8D64-45C5-8C11-468846CDED54}"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4A553D02-ED44-4FE8-8408-5306FF0BE8A3}" type="datetimeFigureOut">
              <a:rPr lang="ru-RU"/>
              <a:pPr>
                <a:defRPr/>
              </a:pPr>
              <a:t>14.02.2015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B617EF6-3780-4629-BA0D-691F3D661861}"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46EEFB94-89FD-4EA3-9439-72B724911156}"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855077F0-9C67-45C2-A9C0-BC4F3CB27505}" type="datetimeFigureOut">
              <a:rPr lang="ru-RU"/>
              <a:pPr>
                <a:defRPr/>
              </a:pPr>
              <a:t>14.02.2015</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AEFB87FD-BC1D-4C60-939D-63C4FAE66BD3}" type="datetimeFigureOut">
              <a:rPr lang="ru-RU"/>
              <a:pPr>
                <a:defRPr/>
              </a:pPr>
              <a:t>14.02.2015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9C1F0723-A6FD-4D6C-9FBE-0F1D8B3E506E}"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F7C7C82C-43B1-4C44-8C80-7943ED5816FF}" type="datetimeFigureOut">
              <a:rPr lang="ru-RU"/>
              <a:pPr>
                <a:defRPr/>
              </a:pPr>
              <a:t>14.02.2015</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C28E2F7A-2A1E-4D93-93F5-C62CFDA25C39}"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F0C568EC-947E-4865-8284-8137B1A6AC66}" type="datetimeFigureOut">
              <a:rPr lang="ru-RU"/>
              <a:pPr>
                <a:defRPr/>
              </a:pPr>
              <a:t>14.02.2015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C534FFD0-77C4-443C-A726-9265D08A2AF9}"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AFBB539F-A800-485C-BE0D-06D68CA2DA15}" type="datetimeFigureOut">
              <a:rPr lang="ru-RU"/>
              <a:pPr>
                <a:defRPr/>
              </a:pPr>
              <a:t>14.02.2015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B97CEBD1-6854-4489-AFE0-75967C9842FF}"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fld id="{6F6FB983-8F63-4EF3-98ED-667DD548826F}" type="datetimeFigureOut">
              <a:rPr lang="ru-RU"/>
              <a:pPr>
                <a:defRPr/>
              </a:pPr>
              <a:t>14.02.2015</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BCA0E377-C63F-44E7-AA08-4F8B79BF5BE3}"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53" r:id="rId1"/>
    <p:sldLayoutId id="2147483745" r:id="rId2"/>
    <p:sldLayoutId id="2147483754" r:id="rId3"/>
    <p:sldLayoutId id="2147483746" r:id="rId4"/>
    <p:sldLayoutId id="2147483755" r:id="rId5"/>
    <p:sldLayoutId id="2147483747" r:id="rId6"/>
    <p:sldLayoutId id="2147483748" r:id="rId7"/>
    <p:sldLayoutId id="2147483749" r:id="rId8"/>
    <p:sldLayoutId id="2147483750" r:id="rId9"/>
    <p:sldLayoutId id="2147483751" r:id="rId10"/>
    <p:sldLayoutId id="2147483752" r:id="rId11"/>
  </p:sldLayoutIdLst>
  <p:transition>
    <p:dissolve/>
  </p:transition>
  <p:timing>
    <p:tnLst>
      <p:par>
        <p:cTn id="1" dur="indefinite" restart="never" nodeType="tmRoot"/>
      </p:par>
    </p:tnLst>
  </p:timing>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857232"/>
            <a:ext cx="7851648" cy="1828800"/>
          </a:xfrm>
        </p:spPr>
        <p:txBody>
          <a:bodyPr/>
          <a:lstStyle/>
          <a:p>
            <a:pPr eaLnBrk="1" fontAlgn="auto" hangingPunct="1">
              <a:spcAft>
                <a:spcPts val="0"/>
              </a:spcAft>
              <a:defRPr/>
            </a:pPr>
            <a:r>
              <a:rPr lang="ru-RU" sz="6000" dirty="0" smtClean="0"/>
              <a:t>Античная </a:t>
            </a:r>
            <a:r>
              <a:rPr lang="ru-RU" sz="6000" dirty="0" smtClean="0"/>
              <a:t>культура</a:t>
            </a:r>
            <a:br>
              <a:rPr lang="ru-RU" sz="6000" dirty="0" smtClean="0"/>
            </a:br>
            <a:r>
              <a:rPr lang="ru-RU" sz="6000" dirty="0" smtClean="0"/>
              <a:t>ЧАСТЬ 2</a:t>
            </a:r>
            <a:endParaRPr lang="ru-RU" sz="6000" dirty="0"/>
          </a:p>
        </p:txBody>
      </p:sp>
      <p:pic>
        <p:nvPicPr>
          <p:cNvPr id="13314" name="Picture 2" descr="http://godsbay.ru/antique/images/antiq03.jpg"/>
          <p:cNvPicPr>
            <a:picLocks noChangeAspect="1" noChangeArrowheads="1"/>
          </p:cNvPicPr>
          <p:nvPr/>
        </p:nvPicPr>
        <p:blipFill>
          <a:blip r:embed="rId2" cstate="print"/>
          <a:srcRect/>
          <a:stretch>
            <a:fillRect/>
          </a:stretch>
        </p:blipFill>
        <p:spPr bwMode="auto">
          <a:xfrm>
            <a:off x="2214546" y="2643182"/>
            <a:ext cx="5000660" cy="2357430"/>
          </a:xfrm>
          <a:prstGeom prst="roundRect">
            <a:avLst>
              <a:gd name="adj" fmla="val 7517"/>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2357422" y="214290"/>
            <a:ext cx="4490140" cy="369332"/>
          </a:xfrm>
          <a:prstGeom prst="rect">
            <a:avLst/>
          </a:prstGeom>
        </p:spPr>
        <p:txBody>
          <a:bodyPr wrap="none">
            <a:spAutoFit/>
          </a:bodyPr>
          <a:lstStyle/>
          <a:p>
            <a:pPr algn="ctr">
              <a:defRPr/>
            </a:pP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Амурская область,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Бурейский</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р-он</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214282" y="5072074"/>
            <a:ext cx="8929718" cy="1754326"/>
          </a:xfrm>
          <a:prstGeom prst="rect">
            <a:avLst/>
          </a:prstGeom>
        </p:spPr>
        <p:txBody>
          <a:bodyPr wrap="square">
            <a:spAutoFit/>
          </a:bodyPr>
          <a:lstStyle/>
          <a:p>
            <a:pPr algn="ctr">
              <a:defRPr/>
            </a:pPr>
            <a:r>
              <a:rPr lang="ru-RU" b="1" spc="50" dirty="0">
                <a:ln w="11430"/>
                <a:effectLst>
                  <a:outerShdw blurRad="76200" dist="50800" dir="5400000" algn="tl" rotWithShape="0">
                    <a:srgbClr val="000000">
                      <a:alpha val="65000"/>
                    </a:srgbClr>
                  </a:outerShdw>
                </a:effectLst>
              </a:rPr>
              <a:t>ПОДГОТОВИЛА УЧИТЕЛЬ МХК </a:t>
            </a:r>
          </a:p>
          <a:p>
            <a:pPr algn="ctr">
              <a:defRPr/>
            </a:pPr>
            <a:r>
              <a:rPr lang="ru-RU" b="1" spc="50" dirty="0">
                <a:ln w="11430"/>
                <a:effectLst>
                  <a:outerShdw blurRad="76200" dist="50800" dir="5400000" algn="tl" rotWithShape="0">
                    <a:srgbClr val="000000">
                      <a:alpha val="65000"/>
                    </a:srgbClr>
                  </a:outerShdw>
                </a:effectLst>
              </a:rPr>
              <a:t>МОБУ </a:t>
            </a:r>
            <a:r>
              <a:rPr lang="ru-RU" b="1" spc="50" dirty="0" err="1">
                <a:ln w="11430"/>
                <a:effectLst>
                  <a:outerShdw blurRad="76200" dist="50800" dir="5400000" algn="tl" rotWithShape="0">
                    <a:srgbClr val="000000">
                      <a:alpha val="65000"/>
                    </a:srgbClr>
                  </a:outerShdw>
                </a:effectLst>
              </a:rPr>
              <a:t>Новобурейской</a:t>
            </a:r>
            <a:r>
              <a:rPr lang="ru-RU" b="1" spc="50" dirty="0">
                <a:ln w="11430"/>
                <a:effectLst>
                  <a:outerShdw blurRad="76200" dist="50800" dir="5400000" algn="tl" rotWithShape="0">
                    <a:srgbClr val="000000">
                      <a:alpha val="65000"/>
                    </a:srgbClr>
                  </a:outerShdw>
                </a:effectLst>
              </a:rPr>
              <a:t> СОШ № 3,  </a:t>
            </a:r>
          </a:p>
          <a:p>
            <a:pPr algn="ctr">
              <a:defRPr/>
            </a:pPr>
            <a:r>
              <a:rPr lang="ru-RU" b="1" spc="50" dirty="0" err="1">
                <a:ln w="11430"/>
                <a:effectLst>
                  <a:outerShdw blurRad="76200" dist="50800" dir="5400000" algn="tl" rotWithShape="0">
                    <a:srgbClr val="000000">
                      <a:alpha val="65000"/>
                    </a:srgbClr>
                  </a:outerShdw>
                </a:effectLst>
              </a:rPr>
              <a:t>Рогудеева</a:t>
            </a:r>
            <a:r>
              <a:rPr lang="ru-RU" b="1" spc="50" dirty="0">
                <a:ln w="11430"/>
                <a:effectLst>
                  <a:outerShdw blurRad="76200" dist="50800" dir="5400000" algn="tl" rotWithShape="0">
                    <a:srgbClr val="000000">
                      <a:alpha val="65000"/>
                    </a:srgbClr>
                  </a:outerShdw>
                </a:effectLst>
              </a:rPr>
              <a:t> Лилия </a:t>
            </a:r>
            <a:r>
              <a:rPr lang="ru-RU" b="1" spc="50" dirty="0" err="1">
                <a:ln w="11430"/>
                <a:effectLst>
                  <a:outerShdw blurRad="76200" dist="50800" dir="5400000" algn="tl" rotWithShape="0">
                    <a:srgbClr val="000000">
                      <a:alpha val="65000"/>
                    </a:srgbClr>
                  </a:outerShdw>
                </a:effectLst>
              </a:rPr>
              <a:t>Анатольена</a:t>
            </a:r>
            <a:endParaRPr lang="ru-RU" b="1" spc="50" dirty="0">
              <a:ln w="11430"/>
              <a:effectLst>
                <a:outerShdw blurRad="76200" dist="50800" dir="5400000" algn="tl" rotWithShape="0">
                  <a:srgbClr val="000000">
                    <a:alpha val="65000"/>
                  </a:srgbClr>
                </a:outerShdw>
              </a:effectLst>
            </a:endParaRPr>
          </a:p>
          <a:p>
            <a:pPr eaLnBrk="1" hangingPunct="1">
              <a:spcBef>
                <a:spcPct val="50000"/>
              </a:spcBef>
              <a:defRPr/>
            </a:pPr>
            <a:r>
              <a:rPr lang="ru-RU" sz="1200" b="1" cap="all" dirty="0">
                <a:ln w="0"/>
                <a:effectLst>
                  <a:reflection blurRad="12700" stA="50000" endPos="50000" dist="5000" dir="5400000" sy="-100000" rotWithShape="0"/>
                </a:effectLst>
              </a:rPr>
              <a:t>составлена на основании программы </a:t>
            </a:r>
            <a:r>
              <a:rPr lang="ru-RU" sz="1200" b="1" cap="all" dirty="0" err="1">
                <a:ln w="0"/>
                <a:effectLst>
                  <a:reflection blurRad="12700" stA="50000" endPos="50000" dist="5000" dir="5400000" sy="-100000" rotWithShape="0"/>
                </a:effectLst>
              </a:rPr>
              <a:t>Рапацкой</a:t>
            </a:r>
            <a:r>
              <a:rPr lang="ru-RU" sz="1200" b="1" cap="all" dirty="0">
                <a:ln w="0"/>
                <a:effectLst>
                  <a:reflection blurRad="12700" stA="50000" endPos="50000" dist="5000" dir="5400000" sy="-100000" rotWithShape="0"/>
                </a:effectLst>
              </a:rPr>
              <a:t> Л.А. «Мировая художественная культура:</a:t>
            </a:r>
          </a:p>
          <a:p>
            <a:pPr eaLnBrk="1" hangingPunct="1">
              <a:spcBef>
                <a:spcPct val="50000"/>
              </a:spcBef>
              <a:defRPr/>
            </a:pPr>
            <a:r>
              <a:rPr lang="ru-RU" sz="1200" b="1" cap="all" dirty="0">
                <a:ln w="0"/>
                <a:effectLst>
                  <a:reflection blurRad="12700" stA="50000" endPos="50000" dist="5000" dir="5400000" sy="-100000" rotWithShape="0"/>
                </a:effectLst>
              </a:rPr>
              <a:t> программы курса. 10-11 </a:t>
            </a:r>
            <a:r>
              <a:rPr lang="ru-RU" sz="1200" b="1" cap="all" dirty="0" err="1">
                <a:ln w="0"/>
                <a:effectLst>
                  <a:reflection blurRad="12700" stA="50000" endPos="50000" dist="5000" dir="5400000" sy="-100000" rotWithShape="0"/>
                </a:effectLst>
              </a:rPr>
              <a:t>кл</a:t>
            </a:r>
            <a:r>
              <a:rPr lang="ru-RU" sz="1200" b="1" cap="all" dirty="0">
                <a:ln w="0"/>
                <a:effectLst>
                  <a:reflection blurRad="12700" stA="50000" endPos="50000" dist="5000" dir="5400000" sy="-100000" rotWithShape="0"/>
                </a:effectLst>
              </a:rPr>
              <a:t>. – М.: </a:t>
            </a:r>
            <a:r>
              <a:rPr lang="ru-RU" sz="1200" b="1" cap="all" dirty="0" err="1">
                <a:ln w="0"/>
                <a:effectLst>
                  <a:reflection blurRad="12700" stA="50000" endPos="50000" dist="5000" dir="5400000" sy="-100000" rotWithShape="0"/>
                </a:effectLst>
              </a:rPr>
              <a:t>Владос</a:t>
            </a:r>
            <a:r>
              <a:rPr lang="ru-RU" sz="1200" b="1" cap="all" dirty="0">
                <a:ln w="0"/>
                <a:effectLst>
                  <a:reflection blurRad="12700" stA="50000" endPos="50000" dist="5000" dir="5400000" sy="-100000" rotWithShape="0"/>
                </a:effectLst>
              </a:rPr>
              <a:t>, 2010г.</a:t>
            </a:r>
          </a:p>
          <a:p>
            <a:pPr algn="ctr" eaLnBrk="1" hangingPunct="1">
              <a:spcBef>
                <a:spcPct val="50000"/>
              </a:spcBef>
              <a:defRPr/>
            </a:pPr>
            <a:r>
              <a:rPr lang="ru-RU" sz="1200" b="1" cap="all" dirty="0">
                <a:ln w="0"/>
                <a:effectLst>
                  <a:reflection blurRad="12700" stA="50000" endPos="50000" dist="5000" dir="5400000" sy="-100000" rotWithShape="0"/>
                </a:effectLst>
              </a:rPr>
              <a:t>2015 год</a:t>
            </a:r>
            <a:endParaRPr lang="ru-RU" sz="1200" b="1" cap="all" dirty="0">
              <a:ln w="0"/>
              <a:effectLst>
                <a:reflection blurRad="12700" stA="50000" endPos="50000" dist="5000" dir="5400000" sy="-100000" rotWithShape="0"/>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1"/>
          <p:cNvSpPr>
            <a:spLocks noGrp="1"/>
          </p:cNvSpPr>
          <p:nvPr>
            <p:ph idx="1"/>
          </p:nvPr>
        </p:nvSpPr>
        <p:spPr/>
        <p:txBody>
          <a:bodyPr/>
          <a:lstStyle/>
          <a:p>
            <a:pPr eaLnBrk="1" hangingPunct="1"/>
            <a:r>
              <a:rPr lang="ru-RU" smtClean="0"/>
              <a:t>Статуя </a:t>
            </a:r>
            <a:r>
              <a:rPr lang="ru-RU" b="1" smtClean="0"/>
              <a:t>Зевса</a:t>
            </a:r>
            <a:r>
              <a:rPr lang="ru-RU" smtClean="0"/>
              <a:t> </a:t>
            </a:r>
            <a:endParaRPr lang="en-US" smtClean="0"/>
          </a:p>
          <a:p>
            <a:pPr eaLnBrk="1" hangingPunct="1"/>
            <a:r>
              <a:rPr lang="ru-RU" b="1" smtClean="0"/>
              <a:t>в</a:t>
            </a:r>
            <a:r>
              <a:rPr lang="ru-RU" smtClean="0"/>
              <a:t> </a:t>
            </a:r>
            <a:r>
              <a:rPr lang="ru-RU" b="1" smtClean="0"/>
              <a:t>Олимпии</a:t>
            </a:r>
            <a:endParaRPr lang="ru-RU" smtClean="0"/>
          </a:p>
        </p:txBody>
      </p:sp>
      <p:sp>
        <p:nvSpPr>
          <p:cNvPr id="3" name="Заголовок 2"/>
          <p:cNvSpPr>
            <a:spLocks noGrp="1"/>
          </p:cNvSpPr>
          <p:nvPr>
            <p:ph type="title"/>
          </p:nvPr>
        </p:nvSpPr>
        <p:spPr/>
        <p:txBody>
          <a:bodyPr/>
          <a:lstStyle/>
          <a:p>
            <a:pPr eaLnBrk="1" hangingPunct="1">
              <a:defRPr/>
            </a:pPr>
            <a:endParaRPr lang="ru-RU"/>
          </a:p>
        </p:txBody>
      </p:sp>
      <p:pic>
        <p:nvPicPr>
          <p:cNvPr id="29700" name="Picture 2" descr="http://dreamworlds.ru/uploads/posts/2009-05/1243626298_zeus1.jpg"/>
          <p:cNvPicPr>
            <a:picLocks noChangeAspect="1" noChangeArrowheads="1"/>
          </p:cNvPicPr>
          <p:nvPr/>
        </p:nvPicPr>
        <p:blipFill>
          <a:blip r:embed="rId2"/>
          <a:srcRect/>
          <a:stretch>
            <a:fillRect/>
          </a:stretch>
        </p:blipFill>
        <p:spPr bwMode="auto">
          <a:xfrm>
            <a:off x="4357688" y="214313"/>
            <a:ext cx="4462462" cy="63817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1"/>
          <p:cNvSpPr>
            <a:spLocks noGrp="1"/>
          </p:cNvSpPr>
          <p:nvPr>
            <p:ph idx="1"/>
          </p:nvPr>
        </p:nvSpPr>
        <p:spPr>
          <a:xfrm>
            <a:off x="457200" y="285750"/>
            <a:ext cx="8229600" cy="5810250"/>
          </a:xfrm>
        </p:spPr>
        <p:txBody>
          <a:bodyPr/>
          <a:lstStyle/>
          <a:p>
            <a:pPr eaLnBrk="1" hangingPunct="1"/>
            <a:r>
              <a:rPr lang="ru-RU" smtClean="0"/>
              <a:t>В древности греки вели летоисчисление на основании регулярных спортивных состязаний — олимпийских игр, получивших свое название от города Олимпии на Пелопоннесе.</a:t>
            </a:r>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pic>
        <p:nvPicPr>
          <p:cNvPr id="30724" name="Picture 5" descr="http://img0.liveinternet.ru/images/attach/c/5/87/524/87524510_3925073_OlympicGamesLondon3.jpg"/>
          <p:cNvPicPr>
            <a:picLocks noChangeAspect="1" noChangeArrowheads="1"/>
          </p:cNvPicPr>
          <p:nvPr/>
        </p:nvPicPr>
        <p:blipFill>
          <a:blip r:embed="rId2"/>
          <a:srcRect/>
          <a:stretch>
            <a:fillRect/>
          </a:stretch>
        </p:blipFill>
        <p:spPr bwMode="auto">
          <a:xfrm>
            <a:off x="714375" y="2071688"/>
            <a:ext cx="7518400" cy="441483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52400"/>
            <a:ext cx="8229600" cy="1704964"/>
          </a:xfrm>
        </p:spPr>
        <p:txBody>
          <a:bodyPr>
            <a:normAutofit fontScale="90000"/>
          </a:bodyPr>
          <a:lstStyle/>
          <a:p>
            <a:pPr eaLnBrk="1" hangingPunct="1">
              <a:defRPr/>
            </a:pPr>
            <a:r>
              <a:rPr lang="ru-RU" sz="3100" b="1" u="sng" smtClean="0">
                <a:latin typeface="Bookman Old Style" pitchFamily="18" charset="0"/>
              </a:rPr>
              <a:t>2. Афинский Акрополь</a:t>
            </a:r>
            <a:r>
              <a:rPr lang="ru-RU" sz="2400" b="1" u="sng" smtClean="0">
                <a:latin typeface="Bookman Old Style" pitchFamily="18" charset="0"/>
              </a:rPr>
              <a:t/>
            </a:r>
            <a:br>
              <a:rPr lang="ru-RU" sz="2400" b="1" u="sng" smtClean="0">
                <a:latin typeface="Bookman Old Style" pitchFamily="18" charset="0"/>
              </a:rPr>
            </a:br>
            <a:r>
              <a:rPr lang="ru-RU" sz="2400" b="1" u="sng" smtClean="0">
                <a:latin typeface="Bookman Old Style" pitchFamily="18" charset="0"/>
              </a:rPr>
              <a:t> </a:t>
            </a:r>
            <a:r>
              <a:rPr lang="ru-RU" sz="2400" b="1">
                <a:latin typeface="Bookman Old Style" pitchFamily="18" charset="0"/>
              </a:rPr>
              <a:t>состоял из нескольких великолепных строений. Он был поставлен на возвышении, как будто специально созданном природой – крутом холме с плоской вершиной.</a:t>
            </a:r>
          </a:p>
        </p:txBody>
      </p:sp>
      <p:pic>
        <p:nvPicPr>
          <p:cNvPr id="31747" name="Picture 5" descr="Акрополь"/>
          <p:cNvPicPr>
            <a:picLocks noChangeAspect="1" noChangeArrowheads="1"/>
          </p:cNvPicPr>
          <p:nvPr/>
        </p:nvPicPr>
        <p:blipFill>
          <a:blip r:embed="rId2"/>
          <a:srcRect/>
          <a:stretch>
            <a:fillRect/>
          </a:stretch>
        </p:blipFill>
        <p:spPr bwMode="auto">
          <a:xfrm>
            <a:off x="1071563" y="2100263"/>
            <a:ext cx="7196137" cy="4757737"/>
          </a:xfrm>
          <a:prstGeom prst="rect">
            <a:avLst/>
          </a:prstGeom>
          <a:noFill/>
          <a:ln w="9525">
            <a:noFill/>
            <a:miter lim="800000"/>
            <a:headEnd/>
            <a:tailEnd/>
          </a:ln>
        </p:spPr>
      </p:pic>
      <p:sp>
        <p:nvSpPr>
          <p:cNvPr id="31748" name="Rectangle 6"/>
          <p:cNvSpPr>
            <a:spLocks noChangeArrowheads="1"/>
          </p:cNvSpPr>
          <p:nvPr/>
        </p:nvSpPr>
        <p:spPr bwMode="auto">
          <a:xfrm>
            <a:off x="2743200" y="6324600"/>
            <a:ext cx="4021138" cy="366713"/>
          </a:xfrm>
          <a:prstGeom prst="rect">
            <a:avLst/>
          </a:prstGeom>
          <a:noFill/>
          <a:ln w="9525">
            <a:noFill/>
            <a:miter lim="800000"/>
            <a:headEnd/>
            <a:tailEnd/>
          </a:ln>
        </p:spPr>
        <p:txBody>
          <a:bodyPr wrap="none">
            <a:spAutoFit/>
          </a:bodyPr>
          <a:lstStyle/>
          <a:p>
            <a:r>
              <a:rPr lang="ru-RU">
                <a:solidFill>
                  <a:schemeClr val="tx2"/>
                </a:solidFill>
              </a:rPr>
              <a:t>Реконструкция афинского Акрополя</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iterate type="lt">
                                    <p:tmPct val="10000"/>
                                  </p:iterate>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800" fill="hold">
                                          <p:stCondLst>
                                            <p:cond delay="0"/>
                                          </p:stCondLst>
                                        </p:cTn>
                                        <p:tgtEl>
                                          <p:spTgt spid="12390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239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1"/>
          <p:cNvSpPr>
            <a:spLocks noGrp="1"/>
          </p:cNvSpPr>
          <p:nvPr>
            <p:ph idx="1"/>
          </p:nvPr>
        </p:nvSpPr>
        <p:spPr>
          <a:xfrm>
            <a:off x="428625" y="1643063"/>
            <a:ext cx="8229600" cy="4572000"/>
          </a:xfrm>
        </p:spPr>
        <p:txBody>
          <a:bodyPr/>
          <a:lstStyle/>
          <a:p>
            <a:pPr eaLnBrk="1" hangingPunct="1"/>
            <a:r>
              <a:rPr lang="ru-RU" smtClean="0"/>
              <a:t>В облике Акрополя воссоздан художественный идеал, отражающий дух высокого и благородного эллинизма. Гордо вознесшись над окружающим миром, этот архитектурно - скульптурный ансамбль поражает свободной живописной планировкой зданий при сохранении единства композиции всего комплекса. Он прославляет волю и интеллект человека, его способность творить стройный порядок и красоту в хаосе природы.</a:t>
            </a:r>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план 1"/>
          <p:cNvPicPr>
            <a:picLocks noChangeAspect="1" noChangeArrowheads="1"/>
          </p:cNvPicPr>
          <p:nvPr/>
        </p:nvPicPr>
        <p:blipFill>
          <a:blip r:embed="rId2"/>
          <a:srcRect/>
          <a:stretch>
            <a:fillRect/>
          </a:stretch>
        </p:blipFill>
        <p:spPr bwMode="auto">
          <a:xfrm>
            <a:off x="609600" y="-4763"/>
            <a:ext cx="8534400" cy="68627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Содержимое 1"/>
          <p:cNvSpPr>
            <a:spLocks noGrp="1"/>
          </p:cNvSpPr>
          <p:nvPr>
            <p:ph idx="1"/>
          </p:nvPr>
        </p:nvSpPr>
        <p:spPr/>
        <p:txBody>
          <a:bodyPr/>
          <a:lstStyle/>
          <a:p>
            <a:pPr eaLnBrk="1" hangingPunct="1"/>
            <a:r>
              <a:rPr lang="ru-RU" smtClean="0"/>
              <a:t>В ансамбль афинского Акрополя входит несколько мраморных сооружений. Над крутым склоном холма воздвигнуты знаменитые Пропилеи, торжественно предваряющие вход на Акрополь. На выходе из Пропилей возвышался 17,метровый колосс Афины Промахос (Афины воительницы), изваянной Фидием. Главный храм Акрополя — Парфенон — совершеннейшее творение архитекторов Иктина и Калликрата при руководстве Фидия. Образ Парфенона поражает безупречной ясностью и простотой.</a:t>
            </a:r>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57158" y="0"/>
            <a:ext cx="8558242" cy="1714488"/>
          </a:xfrm>
        </p:spPr>
        <p:txBody>
          <a:bodyPr>
            <a:noAutofit/>
          </a:bodyPr>
          <a:lstStyle/>
          <a:p>
            <a:pPr algn="just" eaLnBrk="1" hangingPunct="1">
              <a:defRPr/>
            </a:pPr>
            <a:r>
              <a:rPr lang="ru-RU" sz="1800" b="1">
                <a:latin typeface="Bookman Old Style" pitchFamily="18" charset="0"/>
              </a:rPr>
              <a:t>Горожане, поднимающиеся сюда в дни больших праздников, сначала проходили через Пропилеи. Это здание с колоннами служило парадными воротами. В боковых пристройках находились духовные сокровища Афин: старинная библиотека и картинная галерея. Тут же был устроен маленький но очень красивый храм богини Победы – Ники.</a:t>
            </a:r>
          </a:p>
        </p:txBody>
      </p:sp>
      <p:pic>
        <p:nvPicPr>
          <p:cNvPr id="124933" name="Picture 5" descr="А2"/>
          <p:cNvPicPr>
            <a:picLocks noChangeAspect="1" noChangeArrowheads="1"/>
          </p:cNvPicPr>
          <p:nvPr/>
        </p:nvPicPr>
        <p:blipFill>
          <a:blip r:embed="rId2"/>
          <a:srcRect/>
          <a:stretch>
            <a:fillRect/>
          </a:stretch>
        </p:blipFill>
        <p:spPr bwMode="auto">
          <a:xfrm>
            <a:off x="1600200" y="1676400"/>
            <a:ext cx="6400800" cy="47799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barn(inHorizontal)">
                                      <p:cBhvr>
                                        <p:cTn id="7" dur="500"/>
                                        <p:tgtEl>
                                          <p:spTgt spid="124930"/>
                                        </p:tgtEl>
                                      </p:cBhvr>
                                    </p:animEffect>
                                  </p:childTnLst>
                                </p:cTn>
                              </p:par>
                              <p:par>
                                <p:cTn id="8" presetID="10" presetClass="entr" presetSubtype="0" fill="hold" nodeType="withEffect">
                                  <p:stCondLst>
                                    <p:cond delay="0"/>
                                  </p:stCondLst>
                                  <p:childTnLst>
                                    <p:set>
                                      <p:cBhvr>
                                        <p:cTn id="9" dur="1" fill="hold">
                                          <p:stCondLst>
                                            <p:cond delay="0"/>
                                          </p:stCondLst>
                                        </p:cTn>
                                        <p:tgtEl>
                                          <p:spTgt spid="124933"/>
                                        </p:tgtEl>
                                        <p:attrNameLst>
                                          <p:attrName>style.visibility</p:attrName>
                                        </p:attrNameLst>
                                      </p:cBhvr>
                                      <p:to>
                                        <p:strVal val="visible"/>
                                      </p:to>
                                    </p:set>
                                    <p:animEffect transition="in" filter="fade">
                                      <p:cBhvr>
                                        <p:cTn id="10" dur="20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ru-RU" sz="2000" b="1">
                <a:latin typeface="Bookman Old Style" pitchFamily="18" charset="0"/>
              </a:rPr>
              <a:t>Пройдя через ворота, афиняне выходили на большую площадь, посреди которой стояла бронзовая статуя почетной горожанки, богини Справедливости – Афины.</a:t>
            </a:r>
          </a:p>
        </p:txBody>
      </p:sp>
      <p:pic>
        <p:nvPicPr>
          <p:cNvPr id="125956" name="Picture 4" descr="Ст Аф"/>
          <p:cNvPicPr>
            <a:picLocks noChangeAspect="1" noChangeArrowheads="1"/>
          </p:cNvPicPr>
          <p:nvPr/>
        </p:nvPicPr>
        <p:blipFill>
          <a:blip r:embed="rId2"/>
          <a:srcRect/>
          <a:stretch>
            <a:fillRect/>
          </a:stretch>
        </p:blipFill>
        <p:spPr bwMode="auto">
          <a:xfrm>
            <a:off x="500063" y="1676400"/>
            <a:ext cx="3714750" cy="4829175"/>
          </a:xfrm>
          <a:prstGeom prst="rect">
            <a:avLst/>
          </a:prstGeom>
          <a:noFill/>
          <a:ln w="9525">
            <a:noFill/>
            <a:miter lim="800000"/>
            <a:headEnd/>
            <a:tailEnd/>
          </a:ln>
        </p:spPr>
      </p:pic>
      <p:pic>
        <p:nvPicPr>
          <p:cNvPr id="125957" name="Picture 5" descr="Ст Афины"/>
          <p:cNvPicPr>
            <a:picLocks noChangeAspect="1" noChangeArrowheads="1"/>
          </p:cNvPicPr>
          <p:nvPr/>
        </p:nvPicPr>
        <p:blipFill>
          <a:blip r:embed="rId3"/>
          <a:srcRect/>
          <a:stretch>
            <a:fillRect/>
          </a:stretch>
        </p:blipFill>
        <p:spPr bwMode="auto">
          <a:xfrm>
            <a:off x="5072063" y="1371600"/>
            <a:ext cx="3660775" cy="5486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p:cTn id="7" dur="1000" fill="hold"/>
                                        <p:tgtEl>
                                          <p:spTgt spid="125956"/>
                                        </p:tgtEl>
                                        <p:attrNameLst>
                                          <p:attrName>ppt_x</p:attrName>
                                        </p:attrNameLst>
                                      </p:cBhvr>
                                      <p:tavLst>
                                        <p:tav tm="0">
                                          <p:val>
                                            <p:strVal val="#ppt_x-.2"/>
                                          </p:val>
                                        </p:tav>
                                        <p:tav tm="100000">
                                          <p:val>
                                            <p:strVal val="#ppt_x"/>
                                          </p:val>
                                        </p:tav>
                                      </p:tavLst>
                                    </p:anim>
                                    <p:anim calcmode="lin" valueType="num">
                                      <p:cBhvr>
                                        <p:cTn id="8" dur="1000" fill="hold"/>
                                        <p:tgtEl>
                                          <p:spTgt spid="125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595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25957"/>
                                        </p:tgtEl>
                                        <p:attrNameLst>
                                          <p:attrName>style.visibility</p:attrName>
                                        </p:attrNameLst>
                                      </p:cBhvr>
                                      <p:to>
                                        <p:strVal val="visible"/>
                                      </p:to>
                                    </p:set>
                                    <p:anim calcmode="lin" valueType="num">
                                      <p:cBhvr>
                                        <p:cTn id="14" dur="1000" fill="hold"/>
                                        <p:tgtEl>
                                          <p:spTgt spid="125957"/>
                                        </p:tgtEl>
                                        <p:attrNameLst>
                                          <p:attrName>ppt_x</p:attrName>
                                        </p:attrNameLst>
                                      </p:cBhvr>
                                      <p:tavLst>
                                        <p:tav tm="0">
                                          <p:val>
                                            <p:strVal val="#ppt_x-.2"/>
                                          </p:val>
                                        </p:tav>
                                        <p:tav tm="100000">
                                          <p:val>
                                            <p:strVal val="#ppt_x"/>
                                          </p:val>
                                        </p:tav>
                                      </p:tavLst>
                                    </p:anim>
                                    <p:anim calcmode="lin" valueType="num">
                                      <p:cBhvr>
                                        <p:cTn id="15" dur="1000" fill="hold"/>
                                        <p:tgtEl>
                                          <p:spTgt spid="12595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Содержимое 1"/>
          <p:cNvSpPr>
            <a:spLocks noGrp="1"/>
          </p:cNvSpPr>
          <p:nvPr>
            <p:ph idx="1"/>
          </p:nvPr>
        </p:nvSpPr>
        <p:spPr/>
        <p:txBody>
          <a:bodyPr/>
          <a:lstStyle/>
          <a:p>
            <a:pPr eaLnBrk="1" hangingPunct="1"/>
            <a:r>
              <a:rPr lang="ru-RU" smtClean="0"/>
              <a:t>Созданный в дорическом стиле, храм окружен легкими колоннами (восемь по фасадам и семнадцать по боковым сторонам); стройность и соразмерность частей и целого в этом огромном  сооружении кажутся идеальными. Следует добавить, что в древности для афинян Парфенон не только олицетворял религиозную идею, но и был символом торжествующей демократии: по преданию, небожительницу  Афину греки почитали первой гражданкой города и сами избрали ее своей покровительницей.</a:t>
            </a:r>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152400"/>
            <a:ext cx="8229600" cy="1490650"/>
          </a:xfrm>
        </p:spPr>
        <p:txBody>
          <a:bodyPr>
            <a:noAutofit/>
          </a:bodyPr>
          <a:lstStyle/>
          <a:p>
            <a:pPr eaLnBrk="1" hangingPunct="1">
              <a:defRPr/>
            </a:pPr>
            <a:r>
              <a:rPr lang="ru-RU" sz="2400" b="1">
                <a:latin typeface="Bookman Old Style" pitchFamily="18" charset="0"/>
              </a:rPr>
              <a:t>Ей же был посвящен и главный храм Акрополя – Парфенон, жемчужина мировой архитектуры.. Он как бы парил в воздухе над Акрополем так же, как Акрополь возвышался над столицей Греции.</a:t>
            </a:r>
          </a:p>
        </p:txBody>
      </p:sp>
      <p:pic>
        <p:nvPicPr>
          <p:cNvPr id="38915" name="Picture 4" descr="Парфенон"/>
          <p:cNvPicPr>
            <a:picLocks noGrp="1" noChangeAspect="1" noChangeArrowheads="1"/>
          </p:cNvPicPr>
          <p:nvPr>
            <p:ph type="body" idx="1"/>
          </p:nvPr>
        </p:nvPicPr>
        <p:blipFill>
          <a:blip r:embed="rId2"/>
          <a:srcRect/>
          <a:stretch>
            <a:fillRect/>
          </a:stretch>
        </p:blipFill>
        <p:spPr>
          <a:xfrm>
            <a:off x="1428750" y="1785938"/>
            <a:ext cx="6843713" cy="445770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20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571500" y="5000625"/>
            <a:ext cx="8039100" cy="2143125"/>
          </a:xfrm>
        </p:spPr>
        <p:txBody>
          <a:bodyPr>
            <a:normAutofit fontScale="92500"/>
          </a:bodyPr>
          <a:lstStyle/>
          <a:p>
            <a:pPr algn="just" eaLnBrk="1" fontAlgn="auto">
              <a:lnSpc>
                <a:spcPct val="80000"/>
              </a:lnSpc>
              <a:spcAft>
                <a:spcPts val="0"/>
              </a:spcAft>
              <a:buFont typeface="Wingdings 2"/>
              <a:buNone/>
              <a:defRPr/>
            </a:pPr>
            <a:r>
              <a:rPr lang="ru-RU" smtClean="0">
                <a:latin typeface="Times New Roman" pitchFamily="18" charset="0"/>
                <a:cs typeface="Times New Roman" pitchFamily="18" charset="0"/>
              </a:rPr>
              <a:t>        Живопись была  широко  распространена  в древней Греции в виде фресок и мозаик,  которыми украшают храмы и здания,  но они  почти  не сохранились до нашего времени. </a:t>
            </a:r>
          </a:p>
          <a:p>
            <a:pPr algn="just" eaLnBrk="1" fontAlgn="auto">
              <a:lnSpc>
                <a:spcPct val="80000"/>
              </a:lnSpc>
              <a:spcAft>
                <a:spcPts val="0"/>
              </a:spcAft>
              <a:buFont typeface="Wingdings 2"/>
              <a:buNone/>
              <a:defRPr/>
            </a:pPr>
            <a:r>
              <a:rPr lang="ru-RU" smtClean="0">
                <a:latin typeface="Times New Roman" pitchFamily="18" charset="0"/>
                <a:cs typeface="Times New Roman" pitchFamily="18" charset="0"/>
              </a:rPr>
              <a:t>        К образцам сохранившейся живописи относятся знаменитые греческие чернофигурные и краснофигурные вазы.</a:t>
            </a:r>
          </a:p>
          <a:p>
            <a:pPr algn="just" eaLnBrk="1" fontAlgn="auto">
              <a:lnSpc>
                <a:spcPct val="80000"/>
              </a:lnSpc>
              <a:spcAft>
                <a:spcPts val="0"/>
              </a:spcAft>
              <a:buFont typeface="Wingdings 2"/>
              <a:buNone/>
              <a:defRPr/>
            </a:pPr>
            <a:r>
              <a:rPr lang="ru-RU" sz="1800" smtClean="0"/>
              <a:t>      </a:t>
            </a:r>
          </a:p>
          <a:p>
            <a:pPr algn="l" eaLnBrk="1" fontAlgn="auto">
              <a:lnSpc>
                <a:spcPct val="80000"/>
              </a:lnSpc>
              <a:spcAft>
                <a:spcPts val="0"/>
              </a:spcAft>
              <a:buFont typeface="Wingdings 2"/>
              <a:buNone/>
              <a:defRPr/>
            </a:pPr>
            <a:r>
              <a:rPr lang="ru-RU" sz="1800" smtClean="0"/>
              <a:t>   </a:t>
            </a:r>
          </a:p>
          <a:p>
            <a:pPr algn="l" eaLnBrk="1" fontAlgn="auto" hangingPunct="1">
              <a:lnSpc>
                <a:spcPct val="80000"/>
              </a:lnSpc>
              <a:spcAft>
                <a:spcPts val="0"/>
              </a:spcAft>
              <a:buFont typeface="Wingdings 2"/>
              <a:buNone/>
              <a:defRPr/>
            </a:pPr>
            <a:endParaRPr lang="ru-RU" sz="1800" smtClean="0"/>
          </a:p>
        </p:txBody>
      </p:sp>
      <p:sp>
        <p:nvSpPr>
          <p:cNvPr id="4" name="Заголовок 3"/>
          <p:cNvSpPr>
            <a:spLocks noGrp="1"/>
          </p:cNvSpPr>
          <p:nvPr>
            <p:ph type="ctrTitle"/>
          </p:nvPr>
        </p:nvSpPr>
        <p:spPr>
          <a:xfrm>
            <a:off x="500034" y="385754"/>
            <a:ext cx="8143932" cy="971544"/>
          </a:xfrm>
        </p:spPr>
        <p:txBody>
          <a:bodyPr>
            <a:normAutofit/>
          </a:bodyPr>
          <a:lstStyle/>
          <a:p>
            <a:pPr eaLnBrk="1" fontAlgn="auto" hangingPunct="1">
              <a:spcAft>
                <a:spcPts val="0"/>
              </a:spcAft>
              <a:defRPr/>
            </a:pPr>
            <a:r>
              <a:rPr lang="ru-RU" i="1" smtClean="0">
                <a:latin typeface="Times New Roman" pitchFamily="18" charset="0"/>
                <a:cs typeface="Times New Roman" pitchFamily="18" charset="0"/>
              </a:rPr>
              <a:t>Живопись Древней Греции</a:t>
            </a:r>
            <a:endParaRPr lang="ru-RU" i="1">
              <a:latin typeface="Times New Roman" pitchFamily="18" charset="0"/>
              <a:cs typeface="Times New Roman" pitchFamily="18" charset="0"/>
            </a:endParaRPr>
          </a:p>
        </p:txBody>
      </p:sp>
      <p:pic>
        <p:nvPicPr>
          <p:cNvPr id="21508" name="Picture 2" descr="C:\Users\Knight Researsh\Desktop\a_001f_preview.jpg"/>
          <p:cNvPicPr>
            <a:picLocks noChangeAspect="1" noChangeArrowheads="1"/>
          </p:cNvPicPr>
          <p:nvPr/>
        </p:nvPicPr>
        <p:blipFill>
          <a:blip r:embed="rId2"/>
          <a:srcRect/>
          <a:stretch>
            <a:fillRect/>
          </a:stretch>
        </p:blipFill>
        <p:spPr bwMode="auto">
          <a:xfrm>
            <a:off x="642938" y="1571625"/>
            <a:ext cx="3810000" cy="2362200"/>
          </a:xfrm>
          <a:prstGeom prst="rect">
            <a:avLst/>
          </a:prstGeom>
          <a:noFill/>
          <a:ln w="9525">
            <a:noFill/>
            <a:miter lim="800000"/>
            <a:headEnd/>
            <a:tailEnd/>
          </a:ln>
        </p:spPr>
      </p:pic>
      <p:pic>
        <p:nvPicPr>
          <p:cNvPr id="21509" name="Picture 3" descr="C:\Users\Knight Researsh\Desktop\df5cf5cd0dd1.jpg"/>
          <p:cNvPicPr>
            <a:picLocks noChangeAspect="1" noChangeArrowheads="1"/>
          </p:cNvPicPr>
          <p:nvPr/>
        </p:nvPicPr>
        <p:blipFill>
          <a:blip r:embed="rId3"/>
          <a:srcRect/>
          <a:stretch>
            <a:fillRect/>
          </a:stretch>
        </p:blipFill>
        <p:spPr bwMode="auto">
          <a:xfrm>
            <a:off x="5334000" y="1428750"/>
            <a:ext cx="3167063" cy="3071813"/>
          </a:xfrm>
          <a:prstGeom prst="rect">
            <a:avLst/>
          </a:prstGeom>
          <a:noFill/>
          <a:ln w="9525">
            <a:noFill/>
            <a:miter lim="800000"/>
            <a:headEnd/>
            <a:tailEnd/>
          </a:ln>
        </p:spPr>
      </p:pic>
      <p:sp>
        <p:nvSpPr>
          <p:cNvPr id="21510" name="TextBox 6"/>
          <p:cNvSpPr txBox="1">
            <a:spLocks noChangeArrowheads="1"/>
          </p:cNvSpPr>
          <p:nvPr/>
        </p:nvSpPr>
        <p:spPr bwMode="auto">
          <a:xfrm>
            <a:off x="571500" y="4071938"/>
            <a:ext cx="4071938" cy="646112"/>
          </a:xfrm>
          <a:prstGeom prst="rect">
            <a:avLst/>
          </a:prstGeom>
          <a:noFill/>
          <a:ln w="9525">
            <a:noFill/>
            <a:miter lim="800000"/>
            <a:headEnd/>
            <a:tailEnd/>
          </a:ln>
        </p:spPr>
        <p:txBody>
          <a:bodyPr>
            <a:spAutoFit/>
          </a:bodyPr>
          <a:lstStyle/>
          <a:p>
            <a:pPr algn="ctr"/>
            <a:r>
              <a:rPr lang="ru-RU" b="1" i="1">
                <a:latin typeface="Times New Roman" pitchFamily="18" charset="0"/>
                <a:cs typeface="Times New Roman" pitchFamily="18" charset="0"/>
              </a:rPr>
              <a:t>Древнегреческая живопись .</a:t>
            </a:r>
          </a:p>
          <a:p>
            <a:pPr algn="ctr"/>
            <a:r>
              <a:rPr lang="ru-RU" b="1" i="1">
                <a:latin typeface="Times New Roman" pitchFamily="18" charset="0"/>
                <a:cs typeface="Times New Roman" pitchFamily="18" charset="0"/>
              </a:rPr>
              <a:t>Чернофигурные вазы</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838200" y="6172200"/>
            <a:ext cx="7848600" cy="366713"/>
          </a:xfrm>
          <a:prstGeom prst="rect">
            <a:avLst/>
          </a:prstGeom>
          <a:noFill/>
          <a:ln w="9525">
            <a:noFill/>
            <a:miter lim="800000"/>
            <a:headEnd/>
            <a:tailEnd/>
          </a:ln>
        </p:spPr>
        <p:txBody>
          <a:bodyPr>
            <a:spAutoFit/>
          </a:bodyPr>
          <a:lstStyle/>
          <a:p>
            <a:pPr algn="r">
              <a:spcBef>
                <a:spcPct val="50000"/>
              </a:spcBef>
            </a:pPr>
            <a:r>
              <a:rPr lang="ru-RU" b="1" i="1">
                <a:latin typeface="Snap ITC" pitchFamily="82" charset="0"/>
              </a:rPr>
              <a:t>В. Поленов. «Парфенон. Храм Афины Парфенос»</a:t>
            </a:r>
          </a:p>
        </p:txBody>
      </p:sp>
      <p:pic>
        <p:nvPicPr>
          <p:cNvPr id="116744" name="Picture 8" descr="Поленов"/>
          <p:cNvPicPr>
            <a:picLocks noChangeAspect="1" noChangeArrowheads="1"/>
          </p:cNvPicPr>
          <p:nvPr/>
        </p:nvPicPr>
        <p:blipFill>
          <a:blip r:embed="rId2"/>
          <a:srcRect/>
          <a:stretch>
            <a:fillRect/>
          </a:stretch>
        </p:blipFill>
        <p:spPr bwMode="auto">
          <a:xfrm>
            <a:off x="762000" y="304800"/>
            <a:ext cx="8229600" cy="5421313"/>
          </a:xfrm>
          <a:prstGeom prst="rect">
            <a:avLst/>
          </a:prstGeom>
          <a:noFill/>
          <a:ln w="57150" cmpd="thinThick">
            <a:solidFill>
              <a:srgbClr val="00000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6744"/>
                                        </p:tgtEl>
                                        <p:attrNameLst>
                                          <p:attrName>style.visibility</p:attrName>
                                        </p:attrNameLst>
                                      </p:cBhvr>
                                      <p:to>
                                        <p:strVal val="visible"/>
                                      </p:to>
                                    </p:set>
                                    <p:animEffect transition="in" filter="fade">
                                      <p:cBhvr>
                                        <p:cTn id="7" dur="1000"/>
                                        <p:tgtEl>
                                          <p:spTgt spid="116744"/>
                                        </p:tgtEl>
                                      </p:cBhvr>
                                    </p:animEffect>
                                    <p:anim calcmode="lin" valueType="num">
                                      <p:cBhvr>
                                        <p:cTn id="8" dur="1000" fill="hold"/>
                                        <p:tgtEl>
                                          <p:spTgt spid="116744"/>
                                        </p:tgtEl>
                                        <p:attrNameLst>
                                          <p:attrName>ppt_x</p:attrName>
                                        </p:attrNameLst>
                                      </p:cBhvr>
                                      <p:tavLst>
                                        <p:tav tm="0">
                                          <p:val>
                                            <p:strVal val="#ppt_x"/>
                                          </p:val>
                                        </p:tav>
                                        <p:tav tm="100000">
                                          <p:val>
                                            <p:strVal val="#ppt_x"/>
                                          </p:val>
                                        </p:tav>
                                      </p:tavLst>
                                    </p:anim>
                                    <p:anim calcmode="lin" valueType="num">
                                      <p:cBhvr>
                                        <p:cTn id="9" dur="900" decel="100000" fill="hold"/>
                                        <p:tgtEl>
                                          <p:spTgt spid="11674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67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Содержимое 1"/>
          <p:cNvSpPr>
            <a:spLocks noGrp="1"/>
          </p:cNvSpPr>
          <p:nvPr>
            <p:ph idx="1"/>
          </p:nvPr>
        </p:nvSpPr>
        <p:spPr/>
        <p:txBody>
          <a:bodyPr/>
          <a:lstStyle/>
          <a:p>
            <a:pPr eaLnBrk="1" hangingPunct="1"/>
            <a:r>
              <a:rPr lang="ru-RU" smtClean="0"/>
              <a:t>На первом выступе скалы к Пропилеям прилегает </a:t>
            </a:r>
            <a:r>
              <a:rPr lang="ru-RU" b="1" u="sng" smtClean="0"/>
              <a:t>храм Ники Аптерос </a:t>
            </a:r>
            <a:r>
              <a:rPr lang="ru-RU" smtClean="0"/>
              <a:t>(Бескрылой Победы). Афиняне решили навечно сохранить победу в городе и поэтому лишили богиню крыльев. Небольшой храм со стройными ионическими колоннами отличается легкостью и изяществом.</a:t>
            </a:r>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r>
              <a:rPr lang="ru-RU" b="1" u="sng" smtClean="0"/>
              <a:t>3. Храм Ники </a:t>
            </a:r>
            <a:r>
              <a:rPr lang="ru-RU" b="1" u="sng" err="1" smtClean="0"/>
              <a:t>Аптерос</a:t>
            </a:r>
            <a:endParaRPr lang="ru-RU"/>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1"/>
          <p:cNvSpPr>
            <a:spLocks noGrp="1"/>
          </p:cNvSpPr>
          <p:nvPr>
            <p:ph idx="1"/>
          </p:nvPr>
        </p:nvSpPr>
        <p:spPr/>
        <p:txBody>
          <a:bodyPr/>
          <a:lstStyle/>
          <a:p>
            <a:pPr eaLnBrk="1" hangingPunct="1"/>
            <a:endParaRPr lang="ru-RU" smtClean="0"/>
          </a:p>
        </p:txBody>
      </p:sp>
      <p:sp>
        <p:nvSpPr>
          <p:cNvPr id="3" name="Заголовок 2"/>
          <p:cNvSpPr>
            <a:spLocks noGrp="1"/>
          </p:cNvSpPr>
          <p:nvPr>
            <p:ph type="title"/>
          </p:nvPr>
        </p:nvSpPr>
        <p:spPr/>
        <p:txBody>
          <a:bodyPr>
            <a:normAutofit fontScale="90000"/>
          </a:bodyPr>
          <a:lstStyle/>
          <a:p>
            <a:pPr eaLnBrk="1" hangingPunct="1">
              <a:defRPr/>
            </a:pPr>
            <a:r>
              <a:rPr lang="ru-RU" b="1" smtClean="0"/>
              <a:t>Храм</a:t>
            </a:r>
            <a:r>
              <a:rPr lang="ru-RU" smtClean="0"/>
              <a:t> </a:t>
            </a:r>
            <a:r>
              <a:rPr lang="ru-RU" b="1" smtClean="0"/>
              <a:t>Ники</a:t>
            </a:r>
            <a:r>
              <a:rPr lang="ru-RU" smtClean="0"/>
              <a:t> </a:t>
            </a:r>
            <a:r>
              <a:rPr lang="ru-RU" b="1" err="1" smtClean="0"/>
              <a:t>Аптерос</a:t>
            </a:r>
            <a:r>
              <a:rPr lang="ru-RU" smtClean="0"/>
              <a:t>, зодчий </a:t>
            </a:r>
            <a:r>
              <a:rPr lang="ru-RU" err="1" smtClean="0"/>
              <a:t>Калликрат</a:t>
            </a:r>
            <a:r>
              <a:rPr lang="ru-RU" smtClean="0"/>
              <a:t>, 449-421 до н.э. Афины.</a:t>
            </a:r>
            <a:endParaRPr lang="ru-RU"/>
          </a:p>
        </p:txBody>
      </p:sp>
      <p:pic>
        <p:nvPicPr>
          <p:cNvPr id="41988" name="Picture 2" descr="http://img1.liveinternet.ru/images/attach/c/1/62/100/62100030_Hram_Niki_Apteros.jpg"/>
          <p:cNvPicPr>
            <a:picLocks noChangeAspect="1" noChangeArrowheads="1"/>
          </p:cNvPicPr>
          <p:nvPr/>
        </p:nvPicPr>
        <p:blipFill>
          <a:blip r:embed="rId2"/>
          <a:srcRect/>
          <a:stretch>
            <a:fillRect/>
          </a:stretch>
        </p:blipFill>
        <p:spPr bwMode="auto">
          <a:xfrm>
            <a:off x="1285875" y="1643063"/>
            <a:ext cx="6572250" cy="4762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ctr" eaLnBrk="1" hangingPunct="1">
              <a:defRPr/>
            </a:pPr>
            <a:r>
              <a:rPr lang="ru-RU" sz="2400" b="1">
                <a:latin typeface="Bookman Old Style" pitchFamily="18" charset="0"/>
              </a:rPr>
              <a:t>Последним шедевром Акрополя был храм Посейдона и Афины -  </a:t>
            </a:r>
            <a:r>
              <a:rPr lang="ru-RU" sz="2400" b="1" err="1">
                <a:latin typeface="Bookman Old Style" pitchFamily="18" charset="0"/>
              </a:rPr>
              <a:t>Эрехтейон</a:t>
            </a:r>
            <a:r>
              <a:rPr lang="ru-RU" sz="2400" b="1">
                <a:latin typeface="Bookman Old Style" pitchFamily="18" charset="0"/>
              </a:rPr>
              <a:t>.</a:t>
            </a:r>
          </a:p>
        </p:txBody>
      </p:sp>
      <p:pic>
        <p:nvPicPr>
          <p:cNvPr id="43011" name="Picture 4" descr="Эрехтейон"/>
          <p:cNvPicPr>
            <a:picLocks noChangeAspect="1" noChangeArrowheads="1"/>
          </p:cNvPicPr>
          <p:nvPr/>
        </p:nvPicPr>
        <p:blipFill>
          <a:blip r:embed="rId2"/>
          <a:srcRect/>
          <a:stretch>
            <a:fillRect/>
          </a:stretch>
        </p:blipFill>
        <p:spPr bwMode="auto">
          <a:xfrm>
            <a:off x="1600200" y="1524000"/>
            <a:ext cx="6784975" cy="50641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29026"/>
                                        </p:tgtEl>
                                        <p:attrNameLst>
                                          <p:attrName>style.visibility</p:attrName>
                                        </p:attrNameLst>
                                      </p:cBhvr>
                                      <p:to>
                                        <p:strVal val="visible"/>
                                      </p:to>
                                    </p:set>
                                    <p:anim calcmode="discrete" valueType="clr">
                                      <p:cBhvr override="childStyle">
                                        <p:cTn id="7" dur="80"/>
                                        <p:tgtEl>
                                          <p:spTgt spid="1290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9026"/>
                                        </p:tgtEl>
                                        <p:attrNameLst>
                                          <p:attrName>fillcolor</p:attrName>
                                        </p:attrNameLst>
                                      </p:cBhvr>
                                      <p:tavLst>
                                        <p:tav tm="0">
                                          <p:val>
                                            <p:clrVal>
                                              <a:schemeClr val="accent2"/>
                                            </p:clrVal>
                                          </p:val>
                                        </p:tav>
                                        <p:tav tm="50000">
                                          <p:val>
                                            <p:clrVal>
                                              <a:schemeClr val="hlink"/>
                                            </p:clrVal>
                                          </p:val>
                                        </p:tav>
                                      </p:tavLst>
                                    </p:anim>
                                    <p:set>
                                      <p:cBhvr>
                                        <p:cTn id="9" dur="80"/>
                                        <p:tgtEl>
                                          <p:spTgt spid="1290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85750"/>
            <a:ext cx="8229600" cy="5810250"/>
          </a:xfrm>
        </p:spPr>
        <p:txBody>
          <a:bodyPr>
            <a:normAutofit fontScale="77500" lnSpcReduction="20000"/>
          </a:bodyPr>
          <a:lstStyle/>
          <a:p>
            <a:pPr marL="274320" indent="-274320" eaLnBrk="1" fontAlgn="auto" hangingPunct="1">
              <a:spcAft>
                <a:spcPts val="0"/>
              </a:spcAft>
              <a:buFont typeface="Wingdings 2"/>
              <a:buNone/>
              <a:defRPr/>
            </a:pPr>
            <a:r>
              <a:rPr lang="ru-RU" dirty="0" smtClean="0"/>
              <a:t>1. </a:t>
            </a:r>
            <a:r>
              <a:rPr lang="ru-RU" sz="3100" dirty="0" smtClean="0"/>
              <a:t>Повторите по курсу истории и расскажите, когда возникла древнегреческая цивилизация. Как развивалась общественная жизнь в городах Древней Греции? Что такое рабовладельческая демократия?</a:t>
            </a:r>
          </a:p>
          <a:p>
            <a:pPr marL="274320" indent="-274320" eaLnBrk="1" fontAlgn="auto" hangingPunct="1">
              <a:spcAft>
                <a:spcPts val="0"/>
              </a:spcAft>
              <a:buFont typeface="Wingdings 2"/>
              <a:buNone/>
              <a:defRPr/>
            </a:pPr>
            <a:r>
              <a:rPr lang="ru-RU" sz="3100" dirty="0" smtClean="0"/>
              <a:t>2 Какие мифологические сюжеты отражают основы религиозного миро понимания древних греков? Какое из великих античных творений воплотило миф о борьбе богов и титанов? Назовите имена </a:t>
            </a:r>
            <a:r>
              <a:rPr lang="ru-RU" sz="3100" dirty="0" err="1" smtClean="0"/>
              <a:t>боговолим</a:t>
            </a:r>
            <a:r>
              <a:rPr lang="ru-RU" sz="3100" dirty="0" smtClean="0"/>
              <a:t> </a:t>
            </a:r>
            <a:r>
              <a:rPr lang="ru-RU" sz="3100" dirty="0" err="1" smtClean="0"/>
              <a:t>пийцев</a:t>
            </a:r>
            <a:r>
              <a:rPr lang="ru-RU" sz="3100" dirty="0" smtClean="0"/>
              <a:t> и расскажите, какими сферами жизни они ведали? Подготовьте сообщение об Аполлоне и его музах (домашнее задание).</a:t>
            </a:r>
          </a:p>
          <a:p>
            <a:pPr marL="274320" indent="-274320" eaLnBrk="1" fontAlgn="auto" hangingPunct="1">
              <a:spcAft>
                <a:spcPts val="0"/>
              </a:spcAft>
              <a:buFont typeface="Wingdings 2"/>
              <a:buNone/>
              <a:defRPr/>
            </a:pPr>
            <a:r>
              <a:rPr lang="ru-RU" sz="3100" dirty="0" smtClean="0"/>
              <a:t>3. Какие мифологические сюжеты отражают основы религиозного миропонимания древних греков? Какое из великих античных творений воплотило миф о борьбе богов и титанов? Назовите имена богов-олимпийцев и расскажите, какими сферами жизни они ведали? Подготовьте сообщение об Аполлоне и его музах (домашнее задание).</a:t>
            </a:r>
          </a:p>
          <a:p>
            <a:pPr marL="274320" indent="-274320" eaLnBrk="1" fontAlgn="auto" hangingPunct="1">
              <a:spcAft>
                <a:spcPts val="0"/>
              </a:spcAft>
              <a:buFont typeface="Wingdings 2"/>
              <a:buNone/>
              <a:defRPr/>
            </a:pPr>
            <a:endParaRPr lang="ru-RU" dirty="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Содержимое 1"/>
          <p:cNvSpPr>
            <a:spLocks noGrp="1"/>
          </p:cNvSpPr>
          <p:nvPr>
            <p:ph idx="1"/>
          </p:nvPr>
        </p:nvSpPr>
        <p:spPr>
          <a:xfrm>
            <a:off x="457200" y="500063"/>
            <a:ext cx="8229600" cy="6357937"/>
          </a:xfrm>
        </p:spPr>
        <p:txBody>
          <a:bodyPr/>
          <a:lstStyle/>
          <a:p>
            <a:pPr eaLnBrk="1" hangingPunct="1">
              <a:buFont typeface="Wingdings 2" pitchFamily="18" charset="2"/>
              <a:buNone/>
            </a:pPr>
            <a:r>
              <a:rPr lang="ru-RU" smtClean="0"/>
              <a:t>4. Почему древний этап развития античной художественной культуры Древней Греции назван гомеровским? </a:t>
            </a:r>
          </a:p>
          <a:p>
            <a:pPr eaLnBrk="1" hangingPunct="1">
              <a:buFont typeface="Wingdings 2" pitchFamily="18" charset="2"/>
              <a:buNone/>
            </a:pPr>
            <a:r>
              <a:rPr lang="ru-RU" smtClean="0"/>
              <a:t>5. Какие виды ордера изобрели греки? Расскажите о  древнегреческой архитектуре.</a:t>
            </a:r>
          </a:p>
          <a:p>
            <a:pPr eaLnBrk="1" hangingPunct="1">
              <a:buFont typeface="Wingdings 2" pitchFamily="18" charset="2"/>
              <a:buNone/>
            </a:pPr>
            <a:r>
              <a:rPr lang="ru-RU" smtClean="0"/>
              <a:t>6. Что скрывается под «архаической улыбкой» куроса и коры?</a:t>
            </a:r>
          </a:p>
          <a:p>
            <a:pPr eaLnBrk="1" hangingPunct="1">
              <a:buFont typeface="Wingdings 2" pitchFamily="18" charset="2"/>
              <a:buNone/>
            </a:pPr>
            <a:r>
              <a:rPr lang="ru-RU" smtClean="0"/>
              <a:t>7. Расскажите о древнегреческой вазописи.</a:t>
            </a:r>
          </a:p>
          <a:p>
            <a:pPr eaLnBrk="1" hangingPunct="1">
              <a:buFont typeface="Wingdings 2" pitchFamily="18" charset="2"/>
              <a:buNone/>
            </a:pPr>
            <a:r>
              <a:rPr lang="ru-RU" smtClean="0"/>
              <a:t>8. Расскажите об афинском Акрополе. Какие памятники Парфенона дошли до наших дней?</a:t>
            </a:r>
          </a:p>
          <a:p>
            <a:pPr eaLnBrk="1" hangingPunct="1">
              <a:buFont typeface="Wingdings 2" pitchFamily="18" charset="2"/>
              <a:buNone/>
            </a:pPr>
            <a:endParaRPr lang="ru-RU" smtClean="0"/>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1"/>
          <p:cNvSpPr>
            <a:spLocks noGrp="1"/>
          </p:cNvSpPr>
          <p:nvPr>
            <p:ph idx="1"/>
          </p:nvPr>
        </p:nvSpPr>
        <p:spPr/>
        <p:txBody>
          <a:bodyPr/>
          <a:lstStyle/>
          <a:p>
            <a:endParaRPr lang="ru-RU" smtClean="0"/>
          </a:p>
        </p:txBody>
      </p:sp>
      <p:sp>
        <p:nvSpPr>
          <p:cNvPr id="3" name="Заголовок 2"/>
          <p:cNvSpPr>
            <a:spLocks noGrp="1"/>
          </p:cNvSpPr>
          <p:nvPr>
            <p:ph type="title"/>
          </p:nvPr>
        </p:nvSpPr>
        <p:spPr/>
        <p:txBody>
          <a:bodyPr>
            <a:normAutofit fontScale="90000"/>
          </a:bodyPr>
          <a:lstStyle/>
          <a:p>
            <a:pPr>
              <a:defRPr/>
            </a:pPr>
            <a:r>
              <a:rPr lang="ru-RU" b="1" smtClean="0"/>
              <a:t>Вазы</a:t>
            </a:r>
            <a:r>
              <a:rPr lang="ru-RU" smtClean="0"/>
              <a:t> </a:t>
            </a:r>
            <a:r>
              <a:rPr lang="ru-RU" b="1" smtClean="0"/>
              <a:t>чёрнофигурного</a:t>
            </a:r>
            <a:r>
              <a:rPr lang="ru-RU" smtClean="0"/>
              <a:t> стиля. </a:t>
            </a:r>
            <a:br>
              <a:rPr lang="ru-RU" smtClean="0"/>
            </a:br>
            <a:r>
              <a:rPr lang="ru-RU" b="1" smtClean="0"/>
              <a:t>Архаика</a:t>
            </a:r>
            <a:r>
              <a:rPr lang="ru-RU" smtClean="0"/>
              <a:t>.</a:t>
            </a:r>
            <a:endParaRPr lang="ru-RU"/>
          </a:p>
        </p:txBody>
      </p:sp>
      <p:pic>
        <p:nvPicPr>
          <p:cNvPr id="22532" name="Picture 2" descr="C:\Documents and Settings\asu\Рабочий стол\3371_html_m6dca4517.jpg"/>
          <p:cNvPicPr>
            <a:picLocks noChangeAspect="1" noChangeArrowheads="1"/>
          </p:cNvPicPr>
          <p:nvPr/>
        </p:nvPicPr>
        <p:blipFill>
          <a:blip r:embed="rId2"/>
          <a:srcRect/>
          <a:stretch>
            <a:fillRect/>
          </a:stretch>
        </p:blipFill>
        <p:spPr bwMode="auto">
          <a:xfrm>
            <a:off x="4833938" y="1000125"/>
            <a:ext cx="3897312" cy="5429250"/>
          </a:xfrm>
          <a:prstGeom prst="rect">
            <a:avLst/>
          </a:prstGeom>
          <a:noFill/>
          <a:ln w="9525">
            <a:noFill/>
            <a:miter lim="800000"/>
            <a:headEnd/>
            <a:tailEnd/>
          </a:ln>
        </p:spPr>
      </p:pic>
      <p:pic>
        <p:nvPicPr>
          <p:cNvPr id="22533" name="Picture 3" descr="C:\Documents and Settings\asu\Рабочий стол\3371_html_m5c2d4dee.jpg"/>
          <p:cNvPicPr>
            <a:picLocks noChangeAspect="1" noChangeArrowheads="1"/>
          </p:cNvPicPr>
          <p:nvPr/>
        </p:nvPicPr>
        <p:blipFill>
          <a:blip r:embed="rId3"/>
          <a:srcRect/>
          <a:stretch>
            <a:fillRect/>
          </a:stretch>
        </p:blipFill>
        <p:spPr bwMode="auto">
          <a:xfrm>
            <a:off x="214313" y="1571625"/>
            <a:ext cx="4519612" cy="4572000"/>
          </a:xfrm>
          <a:prstGeom prst="rect">
            <a:avLst/>
          </a:prstGeom>
          <a:noFill/>
          <a:ln w="9525">
            <a:noFill/>
            <a:miter lim="800000"/>
            <a:headEnd/>
            <a:tailEnd/>
          </a:ln>
        </p:spPr>
      </p:pic>
      <p:sp>
        <p:nvSpPr>
          <p:cNvPr id="6" name="Прямоугольник 5"/>
          <p:cNvSpPr/>
          <p:nvPr/>
        </p:nvSpPr>
        <p:spPr>
          <a:xfrm>
            <a:off x="2857488" y="5715016"/>
            <a:ext cx="37345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5400" b="1" spc="50" dirty="0">
                <a:ln w="11430"/>
                <a:solidFill>
                  <a:srgbClr val="FF0000"/>
                </a:solidFill>
                <a:effectLst>
                  <a:outerShdw blurRad="76200" dist="50800" dir="5400000" algn="tl" rotWithShape="0">
                    <a:srgbClr val="000000">
                      <a:alpha val="65000"/>
                    </a:srgbClr>
                  </a:outerShdw>
                </a:effectLst>
              </a:rPr>
              <a:t>Вазопись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6">
                                            <p:txEl>
                                              <p:pRg st="0" end="0"/>
                                            </p:txEl>
                                          </p:spTgt>
                                        </p:tgtEl>
                                      </p:cBhvr>
                                    </p:animEffect>
                                    <p:set>
                                      <p:cBhvr>
                                        <p:cTn id="12"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1"/>
          <p:cNvSpPr>
            <a:spLocks noGrp="1"/>
          </p:cNvSpPr>
          <p:nvPr>
            <p:ph idx="1"/>
          </p:nvPr>
        </p:nvSpPr>
        <p:spPr/>
        <p:txBody>
          <a:bodyPr/>
          <a:lstStyle/>
          <a:p>
            <a:endParaRPr lang="ru-RU" smtClean="0"/>
          </a:p>
        </p:txBody>
      </p:sp>
      <p:sp>
        <p:nvSpPr>
          <p:cNvPr id="3" name="Заголовок 2"/>
          <p:cNvSpPr>
            <a:spLocks noGrp="1"/>
          </p:cNvSpPr>
          <p:nvPr>
            <p:ph type="title"/>
          </p:nvPr>
        </p:nvSpPr>
        <p:spPr/>
        <p:txBody>
          <a:bodyPr/>
          <a:lstStyle/>
          <a:p>
            <a:pPr>
              <a:defRPr/>
            </a:pPr>
            <a:r>
              <a:rPr lang="ru-RU" b="1" i="1" smtClean="0"/>
              <a:t>Краснофигурная амфора</a:t>
            </a:r>
            <a:endParaRPr lang="ru-RU"/>
          </a:p>
        </p:txBody>
      </p:sp>
      <p:pic>
        <p:nvPicPr>
          <p:cNvPr id="23556" name="Picture 2" descr="C:\Documents and Settings\asu\Рабочий стол\307931_html_1202e0af.jpg"/>
          <p:cNvPicPr>
            <a:picLocks noChangeAspect="1" noChangeArrowheads="1"/>
          </p:cNvPicPr>
          <p:nvPr/>
        </p:nvPicPr>
        <p:blipFill>
          <a:blip r:embed="rId2"/>
          <a:srcRect/>
          <a:stretch>
            <a:fillRect/>
          </a:stretch>
        </p:blipFill>
        <p:spPr bwMode="auto">
          <a:xfrm>
            <a:off x="4929188" y="1571625"/>
            <a:ext cx="3686175" cy="4572000"/>
          </a:xfrm>
          <a:prstGeom prst="rect">
            <a:avLst/>
          </a:prstGeom>
          <a:noFill/>
          <a:ln w="9525">
            <a:noFill/>
            <a:miter lim="800000"/>
            <a:headEnd/>
            <a:tailEnd/>
          </a:ln>
        </p:spPr>
      </p:pic>
      <p:pic>
        <p:nvPicPr>
          <p:cNvPr id="23557" name="Picture 4" descr="C:\Documents and Settings\asu\Рабочий стол\3371_html_m606d1a54.jpg"/>
          <p:cNvPicPr>
            <a:picLocks noChangeAspect="1" noChangeArrowheads="1"/>
          </p:cNvPicPr>
          <p:nvPr/>
        </p:nvPicPr>
        <p:blipFill>
          <a:blip r:embed="rId3"/>
          <a:srcRect/>
          <a:stretch>
            <a:fillRect/>
          </a:stretch>
        </p:blipFill>
        <p:spPr bwMode="auto">
          <a:xfrm>
            <a:off x="785813" y="1357313"/>
            <a:ext cx="3600450" cy="51133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3700463"/>
            <a:ext cx="8305800" cy="1143000"/>
          </a:xfrm>
        </p:spPr>
        <p:txBody>
          <a:bodyPr/>
          <a:lstStyle/>
          <a:p>
            <a:pPr>
              <a:defRPr/>
            </a:pPr>
            <a:r>
              <a:rPr lang="ru-RU" sz="3600" b="1" dirty="0" smtClean="0"/>
              <a:t>5 век до н.э.</a:t>
            </a:r>
          </a:p>
          <a:p>
            <a:pPr marL="742950" indent="-742950">
              <a:buFont typeface="+mj-lt"/>
              <a:buAutoNum type="arabicPeriod"/>
              <a:defRPr/>
            </a:pPr>
            <a:r>
              <a:rPr lang="ru-RU" sz="3600" b="1" dirty="0" smtClean="0"/>
              <a:t>Ранняя</a:t>
            </a:r>
          </a:p>
          <a:p>
            <a:pPr marL="742950" indent="-742950">
              <a:buFont typeface="+mj-lt"/>
              <a:buAutoNum type="arabicPeriod"/>
              <a:defRPr/>
            </a:pPr>
            <a:r>
              <a:rPr lang="ru-RU" sz="3600" b="1" dirty="0" smtClean="0"/>
              <a:t>Высокая</a:t>
            </a:r>
          </a:p>
          <a:p>
            <a:pPr marL="742950" indent="-742950">
              <a:buFont typeface="+mj-lt"/>
              <a:buAutoNum type="arabicPeriod"/>
              <a:defRPr/>
            </a:pPr>
            <a:r>
              <a:rPr lang="ru-RU" sz="3600" b="1" dirty="0" smtClean="0"/>
              <a:t>Поздняя</a:t>
            </a:r>
          </a:p>
          <a:p>
            <a:pPr>
              <a:defRPr/>
            </a:pPr>
            <a:endParaRPr lang="ru-RU" sz="3600" b="1" dirty="0"/>
          </a:p>
        </p:txBody>
      </p:sp>
      <p:sp>
        <p:nvSpPr>
          <p:cNvPr id="3" name="Заголовок 2"/>
          <p:cNvSpPr>
            <a:spLocks noGrp="1"/>
          </p:cNvSpPr>
          <p:nvPr>
            <p:ph type="ctrTitle"/>
          </p:nvPr>
        </p:nvSpPr>
        <p:spPr/>
        <p:txBody>
          <a:bodyPr/>
          <a:lstStyle/>
          <a:p>
            <a:pPr>
              <a:defRPr/>
            </a:pPr>
            <a:r>
              <a:rPr lang="ru-RU" sz="8000" b="1" smtClean="0"/>
              <a:t>Классика </a:t>
            </a:r>
            <a:endParaRPr lang="ru-RU" sz="8000" b="1"/>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defRPr/>
            </a:pPr>
            <a:r>
              <a:rPr lang="ru-RU" b="1" smtClean="0"/>
              <a:t>Храмы дорического ордера</a:t>
            </a:r>
            <a:endParaRPr lang="ru-RU" b="1"/>
          </a:p>
        </p:txBody>
      </p:sp>
      <p:sp>
        <p:nvSpPr>
          <p:cNvPr id="3" name="Текст 2"/>
          <p:cNvSpPr>
            <a:spLocks noGrp="1"/>
          </p:cNvSpPr>
          <p:nvPr>
            <p:ph type="body" idx="1"/>
          </p:nvPr>
        </p:nvSpPr>
        <p:spPr>
          <a:xfrm>
            <a:off x="685800" y="4959350"/>
            <a:ext cx="7924800" cy="984250"/>
          </a:xfrm>
        </p:spPr>
        <p:txBody>
          <a:bodyPr/>
          <a:lstStyle/>
          <a:p>
            <a:pPr>
              <a:defRPr/>
            </a:pPr>
            <a:endParaRPr lang="ru-RU"/>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1"/>
          <p:cNvSpPr>
            <a:spLocks noGrp="1"/>
          </p:cNvSpPr>
          <p:nvPr>
            <p:ph idx="1"/>
          </p:nvPr>
        </p:nvSpPr>
        <p:spPr/>
        <p:txBody>
          <a:bodyPr/>
          <a:lstStyle/>
          <a:p>
            <a:pPr eaLnBrk="1" hangingPunct="1"/>
            <a:endParaRPr lang="ru-RU" smtClean="0"/>
          </a:p>
        </p:txBody>
      </p:sp>
      <p:sp>
        <p:nvSpPr>
          <p:cNvPr id="3" name="Заголовок 2"/>
          <p:cNvSpPr>
            <a:spLocks noGrp="1"/>
          </p:cNvSpPr>
          <p:nvPr>
            <p:ph type="title"/>
          </p:nvPr>
        </p:nvSpPr>
        <p:spPr>
          <a:xfrm>
            <a:off x="500034" y="142852"/>
            <a:ext cx="8229600" cy="1928826"/>
          </a:xfrm>
        </p:spPr>
        <p:txBody>
          <a:bodyPr>
            <a:normAutofit fontScale="90000"/>
          </a:bodyPr>
          <a:lstStyle/>
          <a:p>
            <a:pPr eaLnBrk="1" fontAlgn="auto" hangingPunct="1">
              <a:spcAft>
                <a:spcPts val="0"/>
              </a:spcAft>
              <a:defRPr/>
            </a:pPr>
            <a:r>
              <a:rPr lang="ru-RU" b="1" smtClean="0"/>
              <a:t>1. Храм Зевса в Олимпии </a:t>
            </a:r>
            <a:r>
              <a:rPr b="1" smtClean="0"/>
              <a:t/>
            </a:r>
            <a:br>
              <a:rPr b="1" smtClean="0"/>
            </a:br>
            <a:r>
              <a:rPr lang="ru-RU" b="1" smtClean="0"/>
              <a:t>(468—456 гг. до н. э.).</a:t>
            </a:r>
            <a:r>
              <a:rPr lang="ru-RU" smtClean="0"/>
              <a:t/>
            </a:r>
            <a:br>
              <a:rPr lang="ru-RU" smtClean="0"/>
            </a:br>
            <a:endParaRPr lang="ru-RU"/>
          </a:p>
        </p:txBody>
      </p:sp>
      <p:pic>
        <p:nvPicPr>
          <p:cNvPr id="26628" name="Picture 5" descr="http://pirates-life.ru/_fr/18/6847868.jpg"/>
          <p:cNvPicPr>
            <a:picLocks noChangeAspect="1" noChangeArrowheads="1"/>
          </p:cNvPicPr>
          <p:nvPr/>
        </p:nvPicPr>
        <p:blipFill>
          <a:blip r:embed="rId2"/>
          <a:srcRect/>
          <a:stretch>
            <a:fillRect/>
          </a:stretch>
        </p:blipFill>
        <p:spPr bwMode="auto">
          <a:xfrm>
            <a:off x="1143000" y="1489075"/>
            <a:ext cx="7015163" cy="5083175"/>
          </a:xfrm>
          <a:prstGeom prst="rect">
            <a:avLst/>
          </a:prstGeom>
          <a:noFill/>
          <a:ln w="9525">
            <a:noFill/>
            <a:miter lim="800000"/>
            <a:headEnd/>
            <a:tailEnd/>
          </a:ln>
        </p:spPr>
      </p:pic>
      <p:pic>
        <p:nvPicPr>
          <p:cNvPr id="15367" name="Picture 7" descr="http://savepic.net/1773282.jpg"/>
          <p:cNvPicPr>
            <a:picLocks noChangeAspect="1" noChangeArrowheads="1"/>
          </p:cNvPicPr>
          <p:nvPr/>
        </p:nvPicPr>
        <p:blipFill>
          <a:blip r:embed="rId3"/>
          <a:srcRect/>
          <a:stretch>
            <a:fillRect/>
          </a:stretch>
        </p:blipFill>
        <p:spPr bwMode="auto">
          <a:xfrm>
            <a:off x="1357313" y="1857375"/>
            <a:ext cx="6610350" cy="44005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ox(in)">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Содержимое 1"/>
          <p:cNvSpPr>
            <a:spLocks noGrp="1"/>
          </p:cNvSpPr>
          <p:nvPr>
            <p:ph idx="1"/>
          </p:nvPr>
        </p:nvSpPr>
        <p:spPr/>
        <p:txBody>
          <a:bodyPr/>
          <a:lstStyle/>
          <a:p>
            <a:pPr eaLnBrk="1" hangingPunct="1"/>
            <a:endParaRPr lang="ru-RU" smtClean="0"/>
          </a:p>
        </p:txBody>
      </p:sp>
      <p:sp>
        <p:nvSpPr>
          <p:cNvPr id="3" name="Заголовок 2"/>
          <p:cNvSpPr>
            <a:spLocks noGrp="1"/>
          </p:cNvSpPr>
          <p:nvPr>
            <p:ph type="title"/>
          </p:nvPr>
        </p:nvSpPr>
        <p:spPr>
          <a:xfrm>
            <a:off x="457200" y="152400"/>
            <a:ext cx="8229600" cy="1062022"/>
          </a:xfrm>
        </p:spPr>
        <p:txBody>
          <a:bodyPr>
            <a:noAutofit/>
          </a:bodyPr>
          <a:lstStyle/>
          <a:p>
            <a:pPr eaLnBrk="1" hangingPunct="1">
              <a:defRPr/>
            </a:pPr>
            <a:r>
              <a:rPr lang="ru-RU" sz="3200" b="1" smtClean="0"/>
              <a:t>Массивный и величественный Храм Зевса</a:t>
            </a:r>
            <a:endParaRPr lang="ru-RU" sz="3200" b="1"/>
          </a:p>
        </p:txBody>
      </p:sp>
      <p:pic>
        <p:nvPicPr>
          <p:cNvPr id="27652" name="Picture 2" descr="http://avialine.com/img/repphotos/repphoto_574_5872.jpg"/>
          <p:cNvPicPr>
            <a:picLocks noChangeAspect="1" noChangeArrowheads="1"/>
          </p:cNvPicPr>
          <p:nvPr/>
        </p:nvPicPr>
        <p:blipFill>
          <a:blip r:embed="rId2"/>
          <a:srcRect/>
          <a:stretch>
            <a:fillRect/>
          </a:stretch>
        </p:blipFill>
        <p:spPr bwMode="auto">
          <a:xfrm>
            <a:off x="1143000" y="1357313"/>
            <a:ext cx="6819900" cy="5114925"/>
          </a:xfrm>
          <a:prstGeom prst="rect">
            <a:avLst/>
          </a:prstGeom>
          <a:noFill/>
          <a:ln w="9525">
            <a:noFill/>
            <a:miter lim="800000"/>
            <a:headEnd/>
            <a:tailEnd/>
          </a:ln>
        </p:spPr>
      </p:pic>
      <p:pic>
        <p:nvPicPr>
          <p:cNvPr id="74756" name="Picture 4" descr="http://www.wise-travel.ru/image/big/16061.jpg"/>
          <p:cNvPicPr>
            <a:picLocks noChangeAspect="1" noChangeArrowheads="1"/>
          </p:cNvPicPr>
          <p:nvPr/>
        </p:nvPicPr>
        <p:blipFill>
          <a:blip r:embed="rId3"/>
          <a:srcRect/>
          <a:stretch>
            <a:fillRect/>
          </a:stretch>
        </p:blipFill>
        <p:spPr bwMode="auto">
          <a:xfrm>
            <a:off x="428625" y="785813"/>
            <a:ext cx="8167688" cy="5449887"/>
          </a:xfrm>
          <a:prstGeom prst="rect">
            <a:avLst/>
          </a:prstGeom>
          <a:noFill/>
          <a:ln w="9525">
            <a:noFill/>
            <a:miter lim="800000"/>
            <a:headEnd/>
            <a:tailEnd/>
          </a:ln>
        </p:spPr>
      </p:pic>
      <p:sp>
        <p:nvSpPr>
          <p:cNvPr id="6" name="Прямоугольник 5"/>
          <p:cNvSpPr>
            <a:spLocks noChangeArrowheads="1"/>
          </p:cNvSpPr>
          <p:nvPr/>
        </p:nvSpPr>
        <p:spPr bwMode="auto">
          <a:xfrm>
            <a:off x="1357313" y="285750"/>
            <a:ext cx="6542087" cy="584200"/>
          </a:xfrm>
          <a:prstGeom prst="rect">
            <a:avLst/>
          </a:prstGeom>
          <a:noFill/>
          <a:ln w="9525">
            <a:noFill/>
            <a:miter lim="800000"/>
            <a:headEnd/>
            <a:tailEnd/>
          </a:ln>
        </p:spPr>
        <p:txBody>
          <a:bodyPr wrap="none">
            <a:spAutoFit/>
          </a:bodyPr>
          <a:lstStyle/>
          <a:p>
            <a:r>
              <a:rPr lang="ru-RU" sz="3200" b="1"/>
              <a:t>Руины храма Зевса в Олимпии</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amond(in)">
                                      <p:cBhvr>
                                        <p:cTn id="7" dur="2000"/>
                                        <p:tgtEl>
                                          <p:spTgt spid="7475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1"/>
          <p:cNvSpPr>
            <a:spLocks noGrp="1"/>
          </p:cNvSpPr>
          <p:nvPr>
            <p:ph idx="1"/>
          </p:nvPr>
        </p:nvSpPr>
        <p:spPr/>
        <p:txBody>
          <a:bodyPr/>
          <a:lstStyle/>
          <a:p>
            <a:pPr eaLnBrk="1" hangingPunct="1"/>
            <a:r>
              <a:rPr lang="ru-RU" smtClean="0"/>
              <a:t>В святилище Зевса находилась и его знаменитая статуя работы Фидия, выполненная из золота, слоновой кости и дерева. Некогда она считалась одним из семи чудес света. Сегодня же среди шедевров высокой античной классики таким чудом света предстает </a:t>
            </a:r>
            <a:r>
              <a:rPr lang="ru-RU" b="1" smtClean="0"/>
              <a:t>афинский Акрополь </a:t>
            </a:r>
            <a:r>
              <a:rPr lang="ru-RU" smtClean="0"/>
              <a:t>(V в. до н.э.).</a:t>
            </a:r>
          </a:p>
          <a:p>
            <a:pPr eaLnBrk="1" hangingPunct="1"/>
            <a:endParaRPr lang="ru-RU" smtClean="0"/>
          </a:p>
        </p:txBody>
      </p:sp>
      <p:sp>
        <p:nvSpPr>
          <p:cNvPr id="3" name="Заголовок 2"/>
          <p:cNvSpPr>
            <a:spLocks noGrp="1"/>
          </p:cNvSpPr>
          <p:nvPr>
            <p:ph type="title"/>
          </p:nvPr>
        </p:nvSpPr>
        <p:spPr/>
        <p:txBody>
          <a:bodyPr/>
          <a:lstStyle/>
          <a:p>
            <a:pPr eaLnBrk="1" fontAlgn="auto" hangingPunct="1">
              <a:spcAft>
                <a:spcPts val="0"/>
              </a:spcAft>
              <a:defRPr/>
            </a:pPr>
            <a:endParaRPr lang="ru-RU"/>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534</TotalTime>
  <Words>754</Words>
  <Application>Microsoft Office PowerPoint</Application>
  <PresentationFormat>Экран (4:3)</PresentationFormat>
  <Paragraphs>52</Paragraphs>
  <Slides>25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25</vt:i4>
      </vt:variant>
    </vt:vector>
  </HeadingPairs>
  <TitlesOfParts>
    <vt:vector size="34" baseType="lpstr">
      <vt:lpstr>Arial</vt:lpstr>
      <vt:lpstr>Constantia</vt:lpstr>
      <vt:lpstr>Wingdings 2</vt:lpstr>
      <vt:lpstr>Calibri</vt:lpstr>
      <vt:lpstr>Times New Roman</vt:lpstr>
      <vt:lpstr>Wingdings</vt:lpstr>
      <vt:lpstr>Bookman Old Style</vt:lpstr>
      <vt:lpstr>Snap ITC</vt:lpstr>
      <vt:lpstr>Бумажная</vt:lpstr>
      <vt:lpstr>Античная культура ЧАСТЬ 2</vt:lpstr>
      <vt:lpstr>Живопись Древней Греции</vt:lpstr>
      <vt:lpstr>Вазы чёрнофигурного стиля.  Архаика.</vt:lpstr>
      <vt:lpstr>Краснофигурная амфора</vt:lpstr>
      <vt:lpstr>Классика </vt:lpstr>
      <vt:lpstr>Храмы дорического ордера</vt:lpstr>
      <vt:lpstr>1. Храм Зевса в Олимпии  (468—456 гг. до н. э.). </vt:lpstr>
      <vt:lpstr>Массивный и величественный Храм Зевса</vt:lpstr>
      <vt:lpstr>Слайд 9</vt:lpstr>
      <vt:lpstr>Слайд 10</vt:lpstr>
      <vt:lpstr>Слайд 11</vt:lpstr>
      <vt:lpstr>2. Афинский Акрополь  состоял из нескольких великолепных строений. Он был поставлен на возвышении, как будто специально созданном природой – крутом холме с плоской вершиной.</vt:lpstr>
      <vt:lpstr>Слайд 13</vt:lpstr>
      <vt:lpstr>Слайд 14</vt:lpstr>
      <vt:lpstr>Слайд 15</vt:lpstr>
      <vt:lpstr>Горожане, поднимающиеся сюда в дни больших праздников, сначала проходили через Пропилеи. Это здание с колоннами служило парадными воротами. В боковых пристройках находились духовные сокровища Афин: старинная библиотека и картинная галерея. Тут же был устроен маленький но очень красивый храм богини Победы – Ники.</vt:lpstr>
      <vt:lpstr>Пройдя через ворота, афиняне выходили на большую площадь, посреди которой стояла бронзовая статуя почетной горожанки, богини Справедливости – Афины.</vt:lpstr>
      <vt:lpstr>Слайд 18</vt:lpstr>
      <vt:lpstr>Ей же был посвящен и главный храм Акрополя – Парфенон, жемчужина мировой архитектуры.. Он как бы парил в воздухе над Акрополем так же, как Акрополь возвышался над столицей Греции.</vt:lpstr>
      <vt:lpstr>Слайд 20</vt:lpstr>
      <vt:lpstr>3. Храм Ники Аптерос</vt:lpstr>
      <vt:lpstr>Храм Ники Аптерос, зодчий Калликрат, 449-421 до н.э. Афины.</vt:lpstr>
      <vt:lpstr>Последним шедевром Акрополя был храм Посейдона и Афины -  Эрехтейон.</vt:lpstr>
      <vt:lpstr>Слайд 24</vt:lpstr>
      <vt:lpstr>Слайд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Античная культура</dc:title>
  <dc:creator>никита</dc:creator>
  <cp:lastModifiedBy>asu</cp:lastModifiedBy>
  <cp:revision>71</cp:revision>
  <dcterms:created xsi:type="dcterms:W3CDTF">2010-01-16T12:28:08Z</dcterms:created>
  <dcterms:modified xsi:type="dcterms:W3CDTF">2015-02-14T08:08:45Z</dcterms:modified>
</cp:coreProperties>
</file>