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6" r:id="rId2"/>
    <p:sldId id="271" r:id="rId3"/>
    <p:sldId id="284" r:id="rId4"/>
    <p:sldId id="285" r:id="rId5"/>
    <p:sldId id="286" r:id="rId6"/>
    <p:sldId id="287" r:id="rId7"/>
    <p:sldId id="320" r:id="rId8"/>
    <p:sldId id="288" r:id="rId9"/>
    <p:sldId id="313" r:id="rId10"/>
    <p:sldId id="289" r:id="rId11"/>
    <p:sldId id="290" r:id="rId12"/>
    <p:sldId id="291" r:id="rId13"/>
    <p:sldId id="294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>
        <p:scale>
          <a:sx n="60" d="100"/>
          <a:sy n="60" d="100"/>
        </p:scale>
        <p:origin x="-145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DC2E29-C5F7-4E06-A2C9-5FC8CE737120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312933-0DB4-48EB-BAB4-478DB7470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0442-DEEA-4E76-9F8C-1A7CECAA7B6E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7D5B-E770-49DE-8DD0-97993293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3779-F6A9-46F4-B550-1578C6AC7092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7C80-FBB9-49B0-AD14-26E0FDFB1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B497-8873-48C0-ADC5-D5E47B3EDB0D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F7D5-5DE7-4631-8520-89DD39B26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3D25-AE64-48B6-A1F9-90BBD1822F5C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374E-60F8-4D34-AC21-406F7F771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644A-C72E-4546-8E11-74FA89AA788D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283D-60D9-4DFF-AA7E-3ADE29DE7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A41F-D96F-4AFC-A9CC-047AB663A63E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DC33-255E-4B98-B95D-3596331FC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59E2-7E08-4ED3-8042-B37B08C22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4977-388E-45B1-B450-CF2F00763103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C9B4-510E-4CDC-B287-71257BFEF90E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651A-9C7F-4214-9450-7A2D5264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B6EE-7148-4417-8CA6-990B1B8F89EE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3985-814C-457C-BB3B-EB9EBC105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CECC-1533-43DC-9FD1-DB6704F959F5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ED23D-4796-4EDE-8311-7981DDF7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3C03-712A-4271-98C6-0CAE20DA4180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D5004-8609-4A13-99FB-5B05E65F2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E27D92-0DF5-430E-9CEF-E6540F2AF095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35AF4D-3A62-497E-9B53-42A0C5BC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55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500" smtClean="0"/>
              <a:t>Античная культура</a:t>
            </a:r>
            <a:endParaRPr lang="ru-RU" sz="7500"/>
          </a:p>
        </p:txBody>
      </p:sp>
      <p:pic>
        <p:nvPicPr>
          <p:cNvPr id="13314" name="Picture 2" descr="http://godsbay.ru/antique/images/antiq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5000660" cy="2357430"/>
          </a:xfrm>
          <a:prstGeom prst="roundRect">
            <a:avLst>
              <a:gd name="adj" fmla="val 75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0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 algn="ctr"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  <a:endParaRPr lang="ru-RU" sz="1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857875" y="571500"/>
            <a:ext cx="3071813" cy="55245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Образный мир искусства эллинизма запечатлел новые для античности эмоциональные состояния человека — страстный порыв, экспрессивное стремление к движению и полету.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«Лаокоон»</a:t>
            </a:r>
            <a:endParaRPr lang="ru-RU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 t="5705" r="7317" b="11005"/>
          <a:stretch>
            <a:fillRect/>
          </a:stretch>
        </p:blipFill>
        <p:spPr bwMode="auto">
          <a:xfrm>
            <a:off x="357188" y="571500"/>
            <a:ext cx="5429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5221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Эгейское море – о.Родос 2-1 в.в. до н.э.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934670"/>
            <a:ext cx="51714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ваяния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3500" y="285750"/>
            <a:ext cx="3714750" cy="62865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Возможно, на Родосе было создано не менее знаменитое, хотя и совершенно иное по духу творение —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u="sng" dirty="0" smtClean="0"/>
              <a:t>статуя Ники </a:t>
            </a:r>
            <a:r>
              <a:rPr lang="ru-RU" sz="3100" b="1" u="sng" dirty="0" err="1" smtClean="0"/>
              <a:t>Самофракийской</a:t>
            </a:r>
            <a:r>
              <a:rPr lang="ru-RU" sz="3100" b="1" dirty="0" smtClean="0"/>
              <a:t>, </a:t>
            </a:r>
            <a:r>
              <a:rPr lang="ru-RU" dirty="0" smtClean="0"/>
              <a:t>ныне украшающей Лувр. Голова богини не сохранилась, но живая выразительность камня позволяет домыслить образ в его целостности. Высеченная из мрамора в развевающихся на ветру одеждах богиня некогда стояла на скале над морем. Ее пьедестал изображал нос морского корабля. Взмахнув могучими крыльями, Ника устремлена ввысь, к небу, к победному стремительному полету.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 l="1492" t="3369" r="7463"/>
          <a:stretch>
            <a:fillRect/>
          </a:stretch>
        </p:blipFill>
        <p:spPr bwMode="auto">
          <a:xfrm>
            <a:off x="642938" y="357188"/>
            <a:ext cx="4357687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714375"/>
            <a:ext cx="5900737" cy="585787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dirty="0" smtClean="0"/>
              <a:t>Афродита с острова Мелос — одна из немногих античных скульптур, найденная неповрежденной, но при споре </a:t>
            </a:r>
            <a:r>
              <a:rPr lang="ru-RU" sz="3100" b="1" dirty="0" err="1" smtClean="0"/>
              <a:t>франузов</a:t>
            </a:r>
            <a:r>
              <a:rPr lang="ru-RU" sz="3100" b="1" dirty="0" smtClean="0"/>
              <a:t> с англичанами за обладание статуей руки ее были утеряны. Сегодня ее знает весь мир как Венеру </a:t>
            </a:r>
            <a:r>
              <a:rPr lang="ru-RU" sz="3100" b="1" dirty="0" err="1" smtClean="0"/>
              <a:t>Милосскую</a:t>
            </a:r>
            <a:r>
              <a:rPr lang="ru-RU" sz="3100" b="1" dirty="0" smtClean="0"/>
              <a:t>; имя ваятеля известно лишь приблизительно — Александр или </a:t>
            </a:r>
            <a:r>
              <a:rPr lang="ru-RU" sz="3100" b="1" dirty="0" err="1" smtClean="0"/>
              <a:t>Агесандр</a:t>
            </a:r>
            <a:r>
              <a:rPr lang="ru-RU" sz="3100" b="1" dirty="0" smtClean="0"/>
              <a:t>, работавший в Малой Азии в конце II в. до н. э. Полуобнаженная богиня — отзвук великих  традиций классики, отдаленный отклик на образ Афродиты Праксителя.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целомудренно и смело,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 чресл сияя наготой,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Цветет божественное тело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Неувядающей красой.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 этой сенью прихотливой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Слегка приподнятых волос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Как много неги горделивой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небесном лике разлилось!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smtClean="0"/>
              <a:t>Венера </a:t>
            </a:r>
            <a:r>
              <a:rPr lang="ru-RU" b="1" u="sng" err="1" smtClean="0"/>
              <a:t>Милосская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 l="3049" t="1657" r="11601" b="3242"/>
          <a:stretch>
            <a:fillRect/>
          </a:stretch>
        </p:blipFill>
        <p:spPr bwMode="auto">
          <a:xfrm>
            <a:off x="6572250" y="357188"/>
            <a:ext cx="20002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конце I в. до н. э. ведущую роль в античном мире приобретает </a:t>
            </a:r>
            <a:r>
              <a:rPr lang="ru-RU" sz="2800" b="1" i="1" smtClean="0"/>
              <a:t>римская художественная культура.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</a:t>
            </a:r>
            <a:r>
              <a:rPr lang="ru-RU" sz="3100" dirty="0" smtClean="0"/>
              <a:t>Повторите по курсу истории и расскажите, когда возникла древнегреческая цивилизация. Как развивалась общественная жизнь в городах Древней Греции? Что такое рабовладельческая демократия?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2 Какие мифологические сюжеты отражают основы религиозного миро понимания древних греков? Какое из великих античных творений воплотило миф о борьбе богов и титанов? Назовите имена </a:t>
            </a:r>
            <a:r>
              <a:rPr lang="ru-RU" sz="3100" dirty="0" err="1" smtClean="0"/>
              <a:t>боговолим</a:t>
            </a:r>
            <a:r>
              <a:rPr lang="ru-RU" sz="3100" dirty="0" smtClean="0"/>
              <a:t> </a:t>
            </a:r>
            <a:r>
              <a:rPr lang="ru-RU" sz="3100" dirty="0" err="1" smtClean="0"/>
              <a:t>пийцев</a:t>
            </a:r>
            <a:r>
              <a:rPr lang="ru-RU" sz="3100" dirty="0" smtClean="0"/>
              <a:t> и расскажите, какими сферами жизни они ведали? Подготовьте сообщение об Аполлоне и его музах (домашнее задание).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3. Какие мифологические сюжеты отражают основы религиозного миропонимания древних греков? Какое из великих античных творений воплотило миф о борьбе богов и титанов? Назовите имена богов-олимпийцев и расскажите, какими сферами жизни они ведали? Подготовьте сообщение об Аполлоне и его музах (домашнее задание).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357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4. Почему древний этап развития античной художественной культуры Древней Греции назван гомеровским?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5. Какие виды ордера изобрели греки? Расскажите о  древнегреческой архитектуре.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6. Что скрывается под «архаической улыбкой» куроса и коры?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7. Расскажите о древнегреческой вазописи.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8. Расскажите об афинском Акрополе. Какие памятники Парфенона дошли до наших дней?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14316"/>
            <a:ext cx="8572560" cy="10429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Древнегреческая скульптура 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3929063" y="1841500"/>
            <a:ext cx="47148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Греческая скульптура первоначально уступала скульптуре древнего Востока. Но с V в. до н.э. достигла небывалого расцвета. В ней передаётся не только фигура и лицо, но и движение и даже чувства изображаемых людей. </a:t>
            </a:r>
          </a:p>
          <a:p>
            <a:pPr algn="just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Особой известностью и славой пользовались скульпторы:  Мирон, Поликлет, Фидий, Пракситель, Скопас, Лисипп.</a:t>
            </a:r>
          </a:p>
          <a:p>
            <a:pPr algn="just" hangingPunct="0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4036" name="Picture 2" descr="C:\Users\Knight Researsh\Desktop\ist-isk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785938"/>
            <a:ext cx="1987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4313" y="5429250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Мирон.  «Дискобол»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Скульптура ранней классики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500"/>
            <a:ext cx="6215063" cy="5857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Подлинники греческой скульптуры — большая редкость. Большинство памятников, первоначально выполненных в бронзе, сохранилось в мраморных римских копиях. Начало классической эпохе было положено в работах </a:t>
            </a:r>
            <a:r>
              <a:rPr lang="ru-RU" b="1" u="sng" dirty="0" smtClean="0"/>
              <a:t>скульптора Мирона</a:t>
            </a:r>
            <a:r>
              <a:rPr lang="ru-RU" b="1" dirty="0" smtClean="0"/>
              <a:t>, работавшего в середине V в. в Афинах. Его </a:t>
            </a:r>
            <a:r>
              <a:rPr lang="ru-RU" dirty="0" smtClean="0"/>
              <a:t>бронзовый Дискобол, в котором мастер сумел передать стремительность </a:t>
            </a:r>
            <a:r>
              <a:rPr lang="ru-RU" b="1" dirty="0" smtClean="0"/>
              <a:t>Художественная культура Античного мира </a:t>
            </a:r>
            <a:r>
              <a:rPr lang="ru-RU" dirty="0" smtClean="0"/>
              <a:t>движения прекрасного юноши в момент броска диска, оказал большое влияние на развитие античного изобразительного искусства.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5059" name="Picture 2" descr="C:\Users\Knight Researsh\Desktop\ist-isk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000375"/>
            <a:ext cx="1987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93090" y="1071546"/>
            <a:ext cx="243207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ctr">
              <a:buFontTx/>
              <a:buAutoNum type="arabicPeriod"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Мирон –</a:t>
            </a:r>
          </a:p>
          <a:p>
            <a:pPr marL="514350" indent="-514350"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Дискобол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1"/>
          <p:cNvSpPr>
            <a:spLocks noGrp="1"/>
          </p:cNvSpPr>
          <p:nvPr>
            <p:ph idx="1"/>
          </p:nvPr>
        </p:nvSpPr>
        <p:spPr>
          <a:xfrm>
            <a:off x="3214688" y="285750"/>
            <a:ext cx="5472112" cy="5810250"/>
          </a:xfrm>
        </p:spPr>
        <p:txBody>
          <a:bodyPr/>
          <a:lstStyle/>
          <a:p>
            <a:pPr eaLnBrk="1" hangingPunct="1"/>
            <a:r>
              <a:rPr lang="ru-RU" smtClean="0"/>
              <a:t>Современник Фидия </a:t>
            </a:r>
            <a:r>
              <a:rPr lang="ru-RU" b="1" smtClean="0"/>
              <a:t>Поликлет, творив</a:t>
            </a:r>
            <a:r>
              <a:rPr lang="ru-RU" smtClean="0"/>
              <a:t>ший в Аргосе (Пелопоннес) работал над воплощением образа человека в состоянии покоя или идущего. Мастер задался целью точно определить пропорции человеческой фигуры.</a:t>
            </a:r>
          </a:p>
          <a:p>
            <a:pPr eaLnBrk="1" hangingPunct="1"/>
            <a:r>
              <a:rPr lang="ru-RU" smtClean="0"/>
              <a:t>Путем вычислений он пришел к выводу, что, в частности, соотношение головы и тела выражается в формуле 1 : 7.</a:t>
            </a:r>
          </a:p>
          <a:p>
            <a:pPr eaLnBrk="1" hangingPunct="1"/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6955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285750" y="6215063"/>
            <a:ext cx="478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j-lt"/>
              </a:rPr>
              <a:t>2. </a:t>
            </a:r>
            <a:r>
              <a:rPr lang="ru-RU" sz="3200" b="1" dirty="0" err="1">
                <a:latin typeface="+mj-lt"/>
              </a:rPr>
              <a:t>Поликлет</a:t>
            </a:r>
            <a:r>
              <a:rPr lang="ru-RU" sz="3200" b="1" dirty="0">
                <a:latin typeface="+mj-lt"/>
              </a:rPr>
              <a:t>. </a:t>
            </a:r>
            <a:r>
              <a:rPr lang="ru-RU" sz="3200" b="1" dirty="0" err="1">
                <a:latin typeface="+mj-lt"/>
              </a:rPr>
              <a:t>Дорифор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329113" cy="4572000"/>
          </a:xfrm>
        </p:spPr>
        <p:txBody>
          <a:bodyPr/>
          <a:lstStyle/>
          <a:p>
            <a:pPr eaLnBrk="1" hangingPunct="1"/>
            <a:r>
              <a:rPr lang="ru-RU" smtClean="0"/>
              <a:t>В правление Александра Македонского (356—323 гг. до н. э.) греческая культура начала распространяться на регионы, покоренные великим завоевателем: наступала эра </a:t>
            </a:r>
            <a:r>
              <a:rPr lang="ru-RU" sz="2800" b="1" i="1" smtClean="0"/>
              <a:t>эллинизма</a:t>
            </a:r>
            <a:r>
              <a:rPr lang="ru-RU" b="1" i="1" smtClean="0"/>
              <a:t>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4. Эра </a:t>
            </a:r>
            <a:r>
              <a:rPr lang="ru-RU" sz="4400" b="1" i="1" smtClean="0"/>
              <a:t>эллинизма</a:t>
            </a:r>
            <a:endParaRPr lang="ru-RU" b="1"/>
          </a:p>
        </p:txBody>
      </p:sp>
      <p:pic>
        <p:nvPicPr>
          <p:cNvPr id="47108" name="Picture 5" descr="http://s5.postimg.org/il5s4id2v/Arno_Breker_Alexander_the_Great_Arno_Bre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91953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Прямоугольник 3"/>
          <p:cNvSpPr>
            <a:spLocks noChangeArrowheads="1"/>
          </p:cNvSpPr>
          <p:nvPr/>
        </p:nvSpPr>
        <p:spPr bwMode="auto">
          <a:xfrm>
            <a:off x="4929188" y="5572125"/>
            <a:ext cx="392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Bookman Old Style" pitchFamily="18" charset="0"/>
              </a:rPr>
              <a:t>Александр Македонский</a:t>
            </a:r>
            <a:endParaRPr lang="en-US" b="1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b="1">
                <a:solidFill>
                  <a:schemeClr val="bg1"/>
                </a:solidFill>
                <a:latin typeface="Bookman Old Style" pitchFamily="18" charset="0"/>
              </a:rPr>
              <a:t> (Александр Великий)(356 - 324 года до н.э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4071938"/>
          </a:xfrm>
        </p:spPr>
        <p:txBody>
          <a:bodyPr/>
          <a:lstStyle/>
          <a:p>
            <a:pPr eaLnBrk="1" hangingPunct="1"/>
            <a:endParaRPr lang="ru-RU" b="1" smtClean="0"/>
          </a:p>
          <a:p>
            <a:pPr eaLnBrk="1" hangingPunct="1"/>
            <a:r>
              <a:rPr lang="ru-RU" smtClean="0"/>
              <a:t>Эпоха </a:t>
            </a:r>
            <a:r>
              <a:rPr lang="ru-RU" sz="2800" b="1" smtClean="0"/>
              <a:t>эллинизма</a:t>
            </a:r>
            <a:r>
              <a:rPr lang="ru-RU" smtClean="0"/>
              <a:t> вошла в историю как пора</a:t>
            </a:r>
          </a:p>
          <a:p>
            <a:pPr eaLnBrk="1" hangingPunct="1"/>
            <a:r>
              <a:rPr lang="ru-RU" smtClean="0"/>
              <a:t> 1. </a:t>
            </a:r>
            <a:r>
              <a:rPr lang="ru-RU" b="1" u="sng" smtClean="0"/>
              <a:t>расцвета научного знания</a:t>
            </a:r>
            <a:r>
              <a:rPr lang="ru-RU" smtClean="0"/>
              <a:t>. Появляется плеяда выдающихся ученых, среди которых гениальные </a:t>
            </a:r>
            <a:r>
              <a:rPr lang="ru-RU" b="1" u="sng" smtClean="0"/>
              <a:t>Архимед и Эвклид</a:t>
            </a:r>
            <a:r>
              <a:rPr lang="ru-RU" smtClean="0"/>
              <a:t>; развиваются философия и история, создаются библиотеки и музеи. Два грандиозных архитектурных памятника эллинистического времени отнесены к семи чудесам света.</a:t>
            </a:r>
          </a:p>
          <a:p>
            <a:pPr eaLnBrk="1" hangingPunct="1"/>
            <a:endParaRPr lang="ru-RU" smtClean="0"/>
          </a:p>
        </p:txBody>
      </p:sp>
      <p:pic>
        <p:nvPicPr>
          <p:cNvPr id="27653" name="Picture 5" descr="http://i3.beon.ru/23/25/1532523/91/59572391/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643314"/>
            <a:ext cx="2500330" cy="2814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2" name="Picture 7" descr="http://mshkatulka.vov.ru/img/pr1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571875"/>
            <a:ext cx="248126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ru-RU" sz="6000" b="1" smtClean="0"/>
              <a:t>Архитектурные памятники</a:t>
            </a:r>
            <a:endParaRPr lang="ru-RU" sz="6000" b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Из числа 7 ми чудес света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1"/>
          <p:cNvSpPr>
            <a:spLocks noGrp="1"/>
          </p:cNvSpPr>
          <p:nvPr>
            <p:ph idx="1"/>
          </p:nvPr>
        </p:nvSpPr>
        <p:spPr>
          <a:xfrm>
            <a:off x="357188" y="142875"/>
            <a:ext cx="3214687" cy="6357938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ru-RU" sz="2800" b="1" u="sng" smtClean="0"/>
              <a:t>Колосс Родосский </a:t>
            </a:r>
            <a:r>
              <a:rPr lang="ru-RU" smtClean="0"/>
              <a:t>—статуя бога солнца Гелиоса высотой 30 м (292—280 гг. до н. э.)</a:t>
            </a:r>
          </a:p>
        </p:txBody>
      </p:sp>
      <p:pic>
        <p:nvPicPr>
          <p:cNvPr id="50179" name="Picture 5" descr="http://wiki.pskovedu.ru/images/f/f7/%D0%9A%D0%BE%D0%BB%D0%BE%D1%81%D1%81_%D0%A0%D0%BE%D0%B4%D0%BE%D1%81%D1%81%D0%BA%D0%B8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0"/>
            <a:ext cx="4643438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http://planetguide.ru/eimage/2011/09/28/28134e82746d86f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357313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1643098"/>
            <a:ext cx="8229600" cy="441960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u="sng" smtClean="0"/>
              <a:t>2. </a:t>
            </a:r>
            <a:r>
              <a:rPr lang="ru-RU" sz="3600" b="1" u="sng" err="1" smtClean="0"/>
              <a:t>Фаросский</a:t>
            </a:r>
            <a:r>
              <a:rPr lang="ru-RU" sz="3600" b="1" u="sng" smtClean="0"/>
              <a:t> маяк</a:t>
            </a:r>
            <a:r>
              <a:rPr lang="ru-RU" sz="2400" b="1" smtClean="0"/>
              <a:t>, вознесшийся у входа в гавань Александрии на высоту 120 м. Огонь маяка мореплаватели видели на расстоянии более 100 миль.</a:t>
            </a:r>
            <a:br>
              <a:rPr lang="ru-RU" sz="2400" b="1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51204" name="Picture 2" descr="http://raax.ru/wp-content/uploads/2011/01/may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643063"/>
            <a:ext cx="80327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www.podkat.ru/uploads/posts/thumbs/1251198610_m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771650"/>
            <a:ext cx="7010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4572000"/>
            <a:ext cx="8358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Bookman Old Style" pitchFamily="18" charset="0"/>
              </a:rPr>
              <a:t>Почти 1000 лет Александрийский маяк стойко выдерживал все военные потрясения. Но</a:t>
            </a:r>
            <a:r>
              <a:rPr lang="en-US" b="1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Bookman Old Style" pitchFamily="18" charset="0"/>
              </a:rPr>
              <a:t>затем его постигла та же участь, что и многие другие чудеса света. В 796 г. после Р.Хр. он был разрушен землятресением. Попытки арабов восстановить его закончились неудачей. В 1480 г. мамлюкский султан Кайт-бей построил на фундаменте маяка крепость, которая стоит поныне и носит имя своего создателя.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532</TotalTime>
  <Words>886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Constantia</vt:lpstr>
      <vt:lpstr>Wingdings 2</vt:lpstr>
      <vt:lpstr>Calibri</vt:lpstr>
      <vt:lpstr>Times New Roman</vt:lpstr>
      <vt:lpstr>Wingdings</vt:lpstr>
      <vt:lpstr>Bookman Old Style</vt:lpstr>
      <vt:lpstr>Snap ITC</vt:lpstr>
      <vt:lpstr>Бумажная</vt:lpstr>
      <vt:lpstr>Античная культура</vt:lpstr>
      <vt:lpstr>Древнегреческая скульптура </vt:lpstr>
      <vt:lpstr>Слайд 3</vt:lpstr>
      <vt:lpstr>Слайд 4</vt:lpstr>
      <vt:lpstr>4. Эра эллинизма</vt:lpstr>
      <vt:lpstr>Слайд 6</vt:lpstr>
      <vt:lpstr>Архитектурные памятники</vt:lpstr>
      <vt:lpstr>Слайд 8</vt:lpstr>
      <vt:lpstr>2. Фаросский маяк, вознесшийся у входа в гавань Александрии на высоту 120 м. Огонь маяка мореплаватели видели на расстоянии более 100 миль.  </vt:lpstr>
      <vt:lpstr>«Лаокоон»</vt:lpstr>
      <vt:lpstr>Слайд 11</vt:lpstr>
      <vt:lpstr>Венера Милосская 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культура</dc:title>
  <dc:creator>никита</dc:creator>
  <cp:lastModifiedBy>asu</cp:lastModifiedBy>
  <cp:revision>71</cp:revision>
  <dcterms:created xsi:type="dcterms:W3CDTF">2010-01-16T12:28:08Z</dcterms:created>
  <dcterms:modified xsi:type="dcterms:W3CDTF">2015-02-14T08:11:50Z</dcterms:modified>
</cp:coreProperties>
</file>