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4" r:id="rId3"/>
    <p:sldId id="324" r:id="rId4"/>
    <p:sldId id="308" r:id="rId5"/>
    <p:sldId id="292" r:id="rId6"/>
    <p:sldId id="309" r:id="rId7"/>
    <p:sldId id="333" r:id="rId8"/>
    <p:sldId id="310" r:id="rId9"/>
    <p:sldId id="312" r:id="rId10"/>
    <p:sldId id="311" r:id="rId11"/>
    <p:sldId id="329" r:id="rId12"/>
    <p:sldId id="257" r:id="rId13"/>
    <p:sldId id="293" r:id="rId14"/>
    <p:sldId id="258" r:id="rId15"/>
    <p:sldId id="303" r:id="rId16"/>
    <p:sldId id="267" r:id="rId17"/>
    <p:sldId id="259" r:id="rId18"/>
    <p:sldId id="261" r:id="rId19"/>
    <p:sldId id="283" r:id="rId20"/>
    <p:sldId id="264" r:id="rId21"/>
    <p:sldId id="262" r:id="rId22"/>
    <p:sldId id="263" r:id="rId23"/>
    <p:sldId id="265" r:id="rId24"/>
    <p:sldId id="266" r:id="rId25"/>
    <p:sldId id="302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18D49291-0A83-479D-8CFE-33C1F61BA723}" type="datetimeFigureOut">
              <a:rPr lang="ru-RU"/>
              <a:pPr>
                <a:defRPr/>
              </a:pPr>
              <a:t>17.02.2015</a:t>
            </a:fld>
            <a:endParaRPr lang="ru-RU" dirty="0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3663A37-3F5D-435E-B138-4F1687DC08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B7BC7-27CE-4C5F-A577-A853C80C9BDC}" type="datetimeFigureOut">
              <a:rPr lang="ru-RU"/>
              <a:pPr>
                <a:defRPr/>
              </a:pPr>
              <a:t>17.02.2015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C0620-B9FC-4D01-81F1-1836700A33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9C503-81F1-4680-9B8D-36FFEDA7A45B}" type="datetimeFigureOut">
              <a:rPr lang="ru-RU"/>
              <a:pPr>
                <a:defRPr/>
              </a:pPr>
              <a:t>17.02.2015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84E18-631D-48AF-9F2A-8326B958B3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0556D-64FD-4D36-BBA4-5E0C12E1F98F}" type="datetimeFigureOut">
              <a:rPr lang="ru-RU"/>
              <a:pPr>
                <a:defRPr/>
              </a:pPr>
              <a:t>17.02.2015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6E883-8F05-4E76-BA30-94C89F126F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9EAAD-9DC9-452F-8B9C-6E1D2797F32D}" type="datetimeFigureOut">
              <a:rPr lang="ru-RU"/>
              <a:pPr>
                <a:defRPr/>
              </a:pPr>
              <a:t>17.02.2015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1E05E-0D58-4A92-878A-2B7F21832A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21E6-7B34-4232-BBD0-3E646F9B3E58}" type="datetimeFigureOut">
              <a:rPr lang="ru-RU"/>
              <a:pPr>
                <a:defRPr/>
              </a:pPr>
              <a:t>17.02.2015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3EC5-F1C0-4647-A3A2-F336B7FD68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9EA70-1879-4676-A734-8304A83490DF}" type="datetimeFigureOut">
              <a:rPr lang="ru-RU"/>
              <a:pPr>
                <a:defRPr/>
              </a:pPr>
              <a:t>17.02.2015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05CEECD-C8D6-473A-B368-4AA4C7960F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AF6FD-EDFB-4F04-AB60-B7D1FEB774E1}" type="datetimeFigureOut">
              <a:rPr lang="ru-RU"/>
              <a:pPr>
                <a:defRPr/>
              </a:pPr>
              <a:t>17.02.2015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D4FB3-5B4D-401B-B943-A14EC19EC4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0F86E-E111-4AEC-97BC-E7EC11DB548C}" type="datetimeFigureOut">
              <a:rPr lang="ru-RU"/>
              <a:pPr>
                <a:defRPr/>
              </a:pPr>
              <a:t>17.02.2015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FF50E-2F5F-42CA-B65F-A8F2AC8693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76025BD4-B473-411F-872A-F50BAC458B94}" type="datetimeFigureOut">
              <a:rPr lang="ru-RU"/>
              <a:pPr>
                <a:defRPr/>
              </a:pPr>
              <a:t>17.02.2015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DA0BD30-1741-433C-A6BD-5A19DC4BA2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EE9369D6-451F-4945-B016-325209A68ECE}" type="datetimeFigureOut">
              <a:rPr lang="ru-RU"/>
              <a:pPr>
                <a:defRPr/>
              </a:pPr>
              <a:t>17.02.2015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4F5EFDD7-EF83-4268-9464-6436CAE5B5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57DC07F-19FC-42F7-A46D-B942768F829A}" type="datetimeFigureOut">
              <a:rPr lang="ru-RU"/>
              <a:pPr>
                <a:defRPr/>
              </a:pPr>
              <a:t>17.02.2015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036832A-567F-40F8-9EF6-4168DF71BB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798" r:id="rId4"/>
    <p:sldLayoutId id="2147483806" r:id="rId5"/>
    <p:sldLayoutId id="2147483799" r:id="rId6"/>
    <p:sldLayoutId id="2147483800" r:id="rId7"/>
    <p:sldLayoutId id="2147483807" r:id="rId8"/>
    <p:sldLayoutId id="2147483808" r:id="rId9"/>
    <p:sldLayoutId id="2147483801" r:id="rId10"/>
    <p:sldLayoutId id="2147483802" r:id="rId11"/>
  </p:sldLayoutIdLst>
  <p:transition>
    <p:pull/>
  </p:transition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ru.wikipedia.org/wiki/%D0%A4%D0%B0%D0%B9%D0%BB:Forum_Romanum_Rom.jp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 descr="Logo_zas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2063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49847" y="357166"/>
            <a:ext cx="4394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Амурская область, </a:t>
            </a:r>
            <a:r>
              <a:rPr lang="ru-RU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Бурейский</a:t>
            </a:r>
            <a:r>
              <a:rPr lang="ru-RU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р-он</a:t>
            </a:r>
            <a:r>
              <a:rPr lang="ru-RU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ru-RU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86388"/>
            <a:ext cx="91440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Учитель ИЗО,МХК МОБУ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Новобурейской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СОШ № 3 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Рогудеева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Лилия Анатольевна.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ru-RU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составлена на основании программы </a:t>
            </a:r>
            <a:r>
              <a:rPr lang="ru-RU" sz="1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Рапацкой</a:t>
            </a:r>
            <a:r>
              <a:rPr lang="ru-RU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Л.А</a:t>
            </a: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«Мировая художественная культура: программы курса. 10-11 </a:t>
            </a:r>
            <a:r>
              <a:rPr lang="ru-RU" sz="1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кл</a:t>
            </a:r>
            <a:r>
              <a:rPr lang="ru-RU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. – М.: </a:t>
            </a:r>
            <a:r>
              <a:rPr lang="ru-RU" sz="1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Владос</a:t>
            </a:r>
            <a:r>
              <a:rPr lang="ru-RU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, 2010г.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2015 год</a:t>
            </a:r>
            <a:endParaRPr lang="ru-RU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643182"/>
            <a:ext cx="91440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Художественная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Культура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Древнего </a:t>
            </a:r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Рима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Часть 1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/>
              <a:t>Аппиева</a:t>
            </a:r>
            <a:r>
              <a:rPr lang="ru-RU" dirty="0" smtClean="0"/>
              <a:t> дорога. Самая древняя</a:t>
            </a:r>
            <a:endParaRPr lang="ru-RU" dirty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ru-RU" smtClean="0"/>
              <a:t>Соединяла Рим с городами южной Италии.</a:t>
            </a:r>
          </a:p>
        </p:txBody>
      </p:sp>
      <p:pic>
        <p:nvPicPr>
          <p:cNvPr id="16388" name="Picture 2" descr="I:\РАБОТА\ИЗО ОБЖ\МХК\10 класс\иск рима картинки\аппиева дорога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6513" y="3027363"/>
            <a:ext cx="2286000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 descr="I:\РАБОТА\ИЗО ОБЖ\МХК\10 класс\иск рима картинки\аппиева дорогаf54ed4c7c51475615f33_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2643188"/>
            <a:ext cx="60007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 descr="I:\РАБОТА\ИЗО ОБЖ\МХК\10 класс\иск рима картинки\аппиева дорогаc2d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1430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 descr="I:\РАБОТА\ИЗО ОБЖ\МХК\10 класс\иск рима картинки\аппиева дорога_samyydrevniyputnayug.jpg"/>
          <p:cNvPicPr>
            <a:picLocks noChangeAspect="1" noChangeArrowheads="1"/>
          </p:cNvPicPr>
          <p:nvPr/>
        </p:nvPicPr>
        <p:blipFill>
          <a:blip r:embed="rId5"/>
          <a:srcRect b="12999"/>
          <a:stretch>
            <a:fillRect/>
          </a:stretch>
        </p:blipFill>
        <p:spPr bwMode="auto">
          <a:xfrm>
            <a:off x="0" y="2714625"/>
            <a:ext cx="34671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Храм Богини Весты.</a:t>
            </a:r>
          </a:p>
        </p:txBody>
      </p:sp>
      <p:pic>
        <p:nvPicPr>
          <p:cNvPr id="17411" name="Picture 6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341438"/>
            <a:ext cx="7561262" cy="5183187"/>
          </a:xfr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14313" y="428625"/>
            <a:ext cx="5214937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latin typeface="Times New Roman" charset="0"/>
              </a:rPr>
              <a:t>Дух борьбы и стремление к преодолению трудностей играли немаловажную роль в политической жизни общества и в его военных успехах, позволивших Юлию Цезарю и другим римским полководцам создать громадную Римскую империю. Ее географическое единство и цельность обеспечивали многочисленные поселения, города. Город («полис», «цивитас» на латыни) был в античности формой организации общества, на основе которой произошел выход за узкие рамки племенного сознания. Греки и римляне полагали, что отсутствие полисов есть признак варварства, и, завоевывая новые земли, всюду строили города. </a:t>
            </a:r>
          </a:p>
          <a:p>
            <a:pPr algn="ctr"/>
            <a:endParaRPr lang="ru-RU">
              <a:latin typeface="Times New Roman" charset="0"/>
            </a:endParaRPr>
          </a:p>
        </p:txBody>
      </p:sp>
      <p:pic>
        <p:nvPicPr>
          <p:cNvPr id="18435" name="Picture 4" descr="http://a729.phobos.apple.com/us/r1000/062/Purple/09/50/29/mzl.xojbadmr.320x480-75.jpg"/>
          <p:cNvPicPr>
            <a:picLocks noChangeAspect="1" noChangeArrowheads="1"/>
          </p:cNvPicPr>
          <p:nvPr/>
        </p:nvPicPr>
        <p:blipFill>
          <a:blip r:embed="rId2"/>
          <a:srcRect t="12500"/>
          <a:stretch>
            <a:fillRect/>
          </a:stretch>
        </p:blipFill>
        <p:spPr bwMode="auto">
          <a:xfrm>
            <a:off x="5643563" y="1785938"/>
            <a:ext cx="3265487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3586164"/>
          </a:xfrm>
        </p:spPr>
        <p:txBody>
          <a:bodyPr/>
          <a:lstStyle/>
          <a:p>
            <a:pPr indent="0" eaLnBrk="1" fontAlgn="auto" hangingPunct="1"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Многочисленные города на обширных просторах Римской империи создавались во одному плану: две крестообразно пересекающиеся магистрали — одна с севера на юг, другая — с востока на запад. На их пересечении — площадь с базиликой, рынком, Капитолийским храмом и храмом императора, вблизи от нее — место для зрелищ (амфитеатр или цирк). Вокруг города располагалась территория, где расположены земельные участки граждан. Считалось, что иначе люда жить не могут, ибо жить по-человечески, не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</a:rPr>
              <a:t>по-варварски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, — значит жить в городе, участвовать в общественной жизни. Именно поэтому римская архитектура изобилует сооружениями общественного характера. Центром римского искусства по праву был Рим.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</a:b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8"/>
            <a:ext cx="3886200" cy="2286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pic>
        <p:nvPicPr>
          <p:cNvPr id="19460" name="Picture 2" descr="http://www.portalmebeli.ru/articles/2/i_dom1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3643313"/>
            <a:ext cx="4395788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http://www.elpais.com/recorte/20070611elpepucul_4/XLCO/Ies/20070611elpepucul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3300" y="3071813"/>
            <a:ext cx="407828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928688" y="642938"/>
            <a:ext cx="7500937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charset="0"/>
              </a:rPr>
              <a:t>Художественная культура Рима отличалась большим разнообразием и пестротой форм, в ней были отражены черты, свойственные искусству народов, покоренных Римом, иногда стоявших на более высокой степени культурного развития. Римское искусство сложилось на основе сложного взаимопроникновения самобытного искусства местных италийских племен и народов, в первую очередь могущественных </a:t>
            </a:r>
            <a:r>
              <a:rPr lang="ru-RU" sz="2000" b="1">
                <a:latin typeface="Times New Roman" charset="0"/>
              </a:rPr>
              <a:t>этрусков,</a:t>
            </a:r>
            <a:r>
              <a:rPr lang="ru-RU" sz="2000">
                <a:latin typeface="Times New Roman" charset="0"/>
              </a:rPr>
              <a:t> которые познакомим римлян с искусством градостроения (различные варианты сводов, инженерные сооружения, гробницы, жилые дома, дороги и др.), настенной монументальной живописью, скульптурным и живописным портретом, отличающимся острым восприятием натуры и характера. С этрусской традицией связан специфический италийский тип жилого дома, композиционным центром которого являлся атриум — обширное помещение типа зала с прямоугольным отверстием в центре перекрытия.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150813"/>
            <a:ext cx="914400" cy="6400800"/>
          </a:xfrm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8" y="374650"/>
            <a:ext cx="7334250" cy="5486400"/>
          </a:xfrm>
        </p:spPr>
      </p:sp>
      <p:sp>
        <p:nvSpPr>
          <p:cNvPr id="21508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2714625"/>
            <a:ext cx="7334250" cy="3838575"/>
          </a:xfrm>
          <a:solidFill>
            <a:schemeClr val="accent1">
              <a:alpha val="14902"/>
            </a:schemeClr>
          </a:solidFill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sz="2400" b="1" smtClean="0"/>
              <a:t>Общественная жизнь римлян протекала в </a:t>
            </a:r>
            <a:r>
              <a:rPr lang="ru-RU" sz="2400" b="1" u="sng" smtClean="0"/>
              <a:t>форуме</a:t>
            </a:r>
            <a:r>
              <a:rPr lang="ru-RU" sz="2400" b="1" smtClean="0"/>
              <a:t> — </a:t>
            </a:r>
            <a:r>
              <a:rPr lang="ru-RU" sz="2400" b="1" u="sng" smtClean="0"/>
              <a:t>площади, служившей центром торговли, ареной политических диспутов, народных собраний и религиозных церемоний</a:t>
            </a:r>
            <a:r>
              <a:rPr lang="ru-RU" sz="2400" b="1" smtClean="0"/>
              <a:t>. В архитектурный комплекс форума входили </a:t>
            </a:r>
            <a:r>
              <a:rPr lang="ru-RU" sz="2400" b="1" u="sng" smtClean="0"/>
              <a:t>храмы, базилики </a:t>
            </a:r>
            <a:r>
              <a:rPr lang="ru-RU" sz="2400" b="1" smtClean="0"/>
              <a:t>(судебные или торговые здания), </a:t>
            </a:r>
            <a:r>
              <a:rPr lang="ru-RU" sz="2400" b="1" u="sng" smtClean="0"/>
              <a:t>рынки.</a:t>
            </a:r>
            <a:r>
              <a:rPr lang="ru-RU" sz="2400" b="1" smtClean="0"/>
              <a:t> Форумы украшались скульптурой.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1071563" y="642938"/>
            <a:ext cx="657225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 i="1" u="sng">
                <a:latin typeface="Times New Roman" charset="0"/>
              </a:rPr>
              <a:t>7 холмов:</a:t>
            </a:r>
          </a:p>
          <a:p>
            <a:pPr algn="ctr"/>
            <a:endParaRPr lang="ru-RU" sz="4000">
              <a:latin typeface="Times New Roman" charset="0"/>
            </a:endParaRPr>
          </a:p>
          <a:p>
            <a:pPr algn="ctr"/>
            <a:r>
              <a:rPr lang="ru-RU" sz="4000">
                <a:latin typeface="Times New Roman" charset="0"/>
              </a:rPr>
              <a:t>Палатин</a:t>
            </a:r>
          </a:p>
          <a:p>
            <a:pPr algn="ctr"/>
            <a:r>
              <a:rPr lang="ru-RU" sz="4000">
                <a:latin typeface="Times New Roman" charset="0"/>
              </a:rPr>
              <a:t>Авентин</a:t>
            </a:r>
          </a:p>
          <a:p>
            <a:pPr algn="ctr"/>
            <a:r>
              <a:rPr lang="ru-RU" sz="4000">
                <a:latin typeface="Times New Roman" charset="0"/>
              </a:rPr>
              <a:t>Капитолий – центр Рима</a:t>
            </a:r>
          </a:p>
          <a:p>
            <a:pPr algn="ctr"/>
            <a:r>
              <a:rPr lang="ru-RU" sz="4000">
                <a:latin typeface="Times New Roman" charset="0"/>
              </a:rPr>
              <a:t>Целий</a:t>
            </a:r>
          </a:p>
          <a:p>
            <a:pPr algn="ctr"/>
            <a:r>
              <a:rPr lang="ru-RU" sz="4000">
                <a:latin typeface="Times New Roman" charset="0"/>
              </a:rPr>
              <a:t>Эсквилин</a:t>
            </a:r>
          </a:p>
          <a:p>
            <a:pPr algn="ctr"/>
            <a:r>
              <a:rPr lang="ru-RU" sz="4000">
                <a:latin typeface="Times New Roman" charset="0"/>
              </a:rPr>
              <a:t>Квиринал</a:t>
            </a:r>
          </a:p>
          <a:p>
            <a:pPr algn="ctr"/>
            <a:r>
              <a:rPr lang="ru-RU" sz="4000">
                <a:latin typeface="Times New Roman" charset="0"/>
              </a:rPr>
              <a:t>Виминал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428625" y="285750"/>
            <a:ext cx="83581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/>
              <a:t>Самым древним из подобных сооружений был республиканский</a:t>
            </a:r>
          </a:p>
          <a:p>
            <a:pPr>
              <a:defRPr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1. форум </a:t>
            </a:r>
            <a:r>
              <a:rPr lang="ru-RU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Романум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dirty="0"/>
              <a:t>(VI в. до н. э.), расположенный между тремя холмами — </a:t>
            </a:r>
            <a:r>
              <a:rPr lang="ru-RU" sz="2000" dirty="0" err="1"/>
              <a:t>Палатином</a:t>
            </a:r>
            <a:r>
              <a:rPr lang="ru-RU" sz="2000" dirty="0"/>
              <a:t>, Капитолием и </a:t>
            </a:r>
            <a:r>
              <a:rPr lang="ru-RU" sz="2000" dirty="0" err="1"/>
              <a:t>Эсквилином</a:t>
            </a:r>
            <a:r>
              <a:rPr lang="ru-RU" sz="2000" dirty="0"/>
              <a:t>.</a:t>
            </a:r>
            <a:endParaRPr lang="ru-RU" sz="2000" dirty="0">
              <a:latin typeface="Times New Roman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285875"/>
            <a:ext cx="642937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http://media.moddb.com/images/articles/1/73/72002/forum_romanu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1857375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ustralia\Desktop\Новая папка\rm5650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643063"/>
            <a:ext cx="7429500" cy="49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1071563" y="428625"/>
            <a:ext cx="6858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 u="sng">
                <a:latin typeface="Times New Roman" charset="0"/>
              </a:rPr>
              <a:t>Форум </a:t>
            </a:r>
            <a:r>
              <a:rPr lang="ru-RU" sz="2400">
                <a:latin typeface="Times New Roman" charset="0"/>
              </a:rPr>
              <a:t>– в Древнем Риме площадь, рынок, ставшие центром деловой и общественной жизни. </a:t>
            </a:r>
          </a:p>
          <a:p>
            <a:pPr algn="ctr"/>
            <a:endParaRPr lang="ru-RU" sz="2400">
              <a:latin typeface="Times New Roman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http://upload.wikimedia.org/wikipedia/commons/thumb/5/5a/Forum_Romanum_Rom.jpg/375px-Forum_Romanum_Rom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785813"/>
            <a:ext cx="8572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169080"/>
          </a:xfrm>
        </p:spPr>
        <p:txBody>
          <a:bodyPr/>
          <a:lstStyle/>
          <a:p>
            <a:r>
              <a:rPr lang="ru-RU" sz="2400" b="1" dirty="0" smtClean="0"/>
              <a:t>Цели.</a:t>
            </a:r>
            <a:endParaRPr lang="ru-RU" sz="2400" dirty="0" smtClean="0"/>
          </a:p>
          <a:p>
            <a:r>
              <a:rPr lang="ru-RU" sz="2400" b="1" dirty="0" smtClean="0"/>
              <a:t>Обучающая: </a:t>
            </a:r>
            <a:r>
              <a:rPr lang="ru-RU" sz="2400" dirty="0" smtClean="0"/>
              <a:t>познакомить учащихся с архитектурой Древнего Рима, разновидностями построек и их назначением, строительным материалом и нововведениями в строительстве.</a:t>
            </a:r>
          </a:p>
          <a:p>
            <a:r>
              <a:rPr lang="ru-RU" sz="2400" b="1" dirty="0" smtClean="0"/>
              <a:t>Развивающая:</a:t>
            </a:r>
            <a:r>
              <a:rPr lang="ru-RU" sz="2400" dirty="0" smtClean="0"/>
              <a:t> продолжать развивать познавательные способности учащихся, умение работать с источниками информации, выделять главное. Расширить кругозор.</a:t>
            </a:r>
          </a:p>
          <a:p>
            <a:r>
              <a:rPr lang="ru-RU" sz="2400" b="1" dirty="0" smtClean="0"/>
              <a:t>Воспитывающая:</a:t>
            </a:r>
            <a:r>
              <a:rPr lang="ru-RU" sz="2400" dirty="0" smtClean="0"/>
              <a:t> воспитывать интерес, чувство уважения и восхищения к древнеримской строительной технике и архитектуре, оказавшей большое влияние на </a:t>
            </a:r>
            <a:r>
              <a:rPr lang="ru-RU" sz="2400" dirty="0" err="1" smtClean="0"/>
              <a:t>западно-европейскую</a:t>
            </a:r>
            <a:r>
              <a:rPr lang="ru-RU" sz="2400" dirty="0" smtClean="0"/>
              <a:t> архитектуру.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ustralia\Desktop\Новая папка\p00003a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00063"/>
            <a:ext cx="873601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ustralia\Desktop\Новая папка\05nil08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85750"/>
            <a:ext cx="670560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571500" y="4572000"/>
            <a:ext cx="821531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Bookman Old Style" pitchFamily="18" charset="0"/>
              </a:rPr>
              <a:t>Каждый форум — огромная территория, достигавшая 80—90 тыс. кв. м; центральную площадь украшала конная статуя императора, а в глубине перспективу закрывала мощная громада храма.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ustralia\Desktop\Новая папка\isi79a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642938"/>
            <a:ext cx="84391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5572140"/>
            <a:ext cx="8374664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площади – конная статуя императора</a:t>
            </a:r>
          </a:p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глубине – храм.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ustralia\Desktop\Новая папка\f0301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703263"/>
            <a:ext cx="7929563" cy="615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1538" y="214290"/>
            <a:ext cx="6640857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форум – Юлия Цезаря (56-54 г.г.до н.э.)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ustralia\Desktop\Новая папка\isi71a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571500"/>
            <a:ext cx="856615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1973" y="0"/>
            <a:ext cx="8572027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Далее форумы  Августа,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Веспасеана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Нервы, Траяна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Задание: 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8"/>
            <a:ext cx="7905750" cy="4010025"/>
          </a:xfrm>
        </p:spPr>
        <p:txBody>
          <a:bodyPr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1. В чем различие древнегреческой и римской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культуры?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2. Расскажите о форумах Рима. Какую роль играли триумфальные арки в Римской империи? Для чего строились термы?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3. Дайте характеристику изобразительному искусству Древнего Рима.</a:t>
            </a:r>
          </a:p>
          <a:p>
            <a:pPr eaLnBrk="1" hangingPunct="1">
              <a:defRPr/>
            </a:pPr>
            <a:r>
              <a:rPr lang="ru-RU" dirty="0" smtClean="0"/>
              <a:t>4. Когда и где возникло христианское искусство?</a:t>
            </a:r>
          </a:p>
          <a:p>
            <a:pPr eaLnBrk="1" hangingPunct="1">
              <a:defRPr/>
            </a:pPr>
            <a:r>
              <a:rPr lang="ru-RU" dirty="0" smtClean="0"/>
              <a:t>5. Сравните Афродиту </a:t>
            </a:r>
            <a:r>
              <a:rPr lang="ru-RU" dirty="0" err="1" smtClean="0"/>
              <a:t>Книдскую</a:t>
            </a:r>
            <a:r>
              <a:rPr lang="ru-RU" dirty="0" smtClean="0"/>
              <a:t> Праксителя с Венерой </a:t>
            </a:r>
            <a:r>
              <a:rPr lang="ru-RU" dirty="0" err="1" smtClean="0"/>
              <a:t>Милосской</a:t>
            </a:r>
            <a:r>
              <a:rPr lang="ru-RU" dirty="0" smtClean="0"/>
              <a:t>. В чем загадка их обаяния?</a:t>
            </a:r>
          </a:p>
          <a:p>
            <a:pPr eaLnBrk="1" hangingPunct="1">
              <a:defRPr/>
            </a:pPr>
            <a:r>
              <a:rPr lang="ru-RU" dirty="0" smtClean="0"/>
              <a:t>6. Расскажите о Древнем Риме, этапах его развития и правителях.</a:t>
            </a:r>
          </a:p>
          <a:p>
            <a:pPr eaLnBrk="1" hangingPunct="1">
              <a:defRPr/>
            </a:pPr>
            <a:r>
              <a:rPr lang="ru-RU" dirty="0" smtClean="0"/>
              <a:t>7. Подготовьте сообщение о философах и писателях Древнего Рима Гораций, Сенека, Цицерон, Вергилий.</a:t>
            </a:r>
          </a:p>
          <a:p>
            <a:pPr eaLnBrk="1" hangingPunct="1">
              <a:defRPr/>
            </a:pPr>
            <a:r>
              <a:rPr lang="ru-RU" dirty="0" smtClean="0"/>
              <a:t>8. О чем говорит римский портрет? В чем его отличие </a:t>
            </a:r>
            <a:r>
              <a:rPr lang="ru-RU" smtClean="0"/>
              <a:t>от греческого?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223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dirty="0" smtClean="0"/>
              <a:t>Начиная работу</a:t>
            </a:r>
            <a:br>
              <a:rPr lang="ru-RU" sz="3200" dirty="0" smtClean="0"/>
            </a:br>
            <a:r>
              <a:rPr lang="ru-RU" sz="3200" dirty="0" smtClean="0"/>
              <a:t>История </a:t>
            </a:r>
            <a:r>
              <a:rPr lang="ru-RU" sz="3200" dirty="0"/>
              <a:t>развития Римской </a:t>
            </a:r>
            <a:br>
              <a:rPr lang="ru-RU" sz="3200" dirty="0"/>
            </a:br>
            <a:r>
              <a:rPr lang="ru-RU" sz="3200" dirty="0"/>
              <a:t>архитектуры</a:t>
            </a:r>
            <a:r>
              <a:rPr lang="ru-RU" sz="3600" dirty="0"/>
              <a:t>.</a:t>
            </a:r>
          </a:p>
        </p:txBody>
      </p:sp>
      <p:graphicFrame>
        <p:nvGraphicFramePr>
          <p:cNvPr id="7242" name="Group 74"/>
          <p:cNvGraphicFramePr>
            <a:graphicFrameLocks noGrp="1"/>
          </p:cNvGraphicFramePr>
          <p:nvPr>
            <p:ph idx="1"/>
          </p:nvPr>
        </p:nvGraphicFramePr>
        <p:xfrm>
          <a:off x="468313" y="1412875"/>
          <a:ext cx="8291512" cy="5117021"/>
        </p:xfrm>
        <a:graphic>
          <a:graphicData uri="http://schemas.openxmlformats.org/drawingml/2006/table">
            <a:tbl>
              <a:tblPr/>
              <a:tblGrid>
                <a:gridCol w="795337"/>
                <a:gridCol w="1735138"/>
                <a:gridCol w="2016125"/>
                <a:gridCol w="1644650"/>
                <a:gridCol w="2100262"/>
              </a:tblGrid>
              <a:tr h="1076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Исторические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периоды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Виды построек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Строительный материал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   Назначение  построек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Нововведения в архитектуре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VII – IV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вв. до н.э.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IV – I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вв. до н.э.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3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I – IV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вв.  н.э.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РАБОТА\ИЗО ОБЖ\МХК\10 класс\иск рима картинки\0004-002-1.Geograficheskoe-polozhenie-i-prirodnye-uslovija-Appeninsk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033963" cy="680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3" y="214291"/>
            <a:ext cx="7715304" cy="1928825"/>
          </a:xfrm>
        </p:spPr>
        <p:txBody>
          <a:bodyPr/>
          <a:lstStyle/>
          <a:p>
            <a:pPr indent="0" eaLnBrk="1" fontAlgn="auto" hangingPunct="1"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Хронологические рамки истории художественной культуры Древнего Рима не ограничены античностью и охватывают огромный период. Ее истоки — в искусстве итальянских племен и могущественных</a:t>
            </a:r>
            <a:r>
              <a:rPr lang="en-US" sz="16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этрусков, населявших в I тыс. до н. э. </a:t>
            </a:r>
            <a:r>
              <a:rPr lang="ru-RU" sz="1600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Северо</a:t>
            </a:r>
            <a:r>
              <a:rPr lang="en-US" sz="16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-</a:t>
            </a:r>
            <a:r>
              <a:rPr lang="ru-RU" sz="16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западную часть </a:t>
            </a:r>
            <a:r>
              <a:rPr lang="ru-RU" sz="1600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Апеннинского</a:t>
            </a:r>
            <a:r>
              <a:rPr lang="ru-RU" sz="16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полуострова. Вероятно, по имени одной из знатных этрусских</a:t>
            </a:r>
            <a:r>
              <a:rPr lang="en-US" sz="16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семей </a:t>
            </a:r>
            <a:r>
              <a:rPr lang="ru-RU" sz="1600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Рума</a:t>
            </a:r>
            <a:r>
              <a:rPr lang="ru-RU" sz="16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был назван город Рим.</a:t>
            </a:r>
            <a:endParaRPr lang="ru-RU" sz="16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11267" name="Picture 2" descr="http://patepis.com/wp-content/gallery/it-roma/rome-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21431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ru-RU" smtClean="0"/>
              <a:t>Искусство этрусков – 7-4 в.в до н.э.</a:t>
            </a:r>
          </a:p>
          <a:p>
            <a:r>
              <a:rPr lang="ru-RU" smtClean="0"/>
              <a:t>Искусство Римской республики – 4-1 в.в. до н.э.</a:t>
            </a:r>
          </a:p>
          <a:p>
            <a:r>
              <a:rPr lang="ru-RU" smtClean="0"/>
              <a:t>Искусство Римской империи 1-4 в.в. н.э.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ru-RU" smtClean="0"/>
              <a:t>Капитолий – центр Рима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183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Архитектура этрусков. 7-4 в.в до н.э.</a:t>
            </a:r>
            <a:endParaRPr lang="ru-RU" dirty="0"/>
          </a:p>
        </p:txBody>
      </p:sp>
      <p:pic>
        <p:nvPicPr>
          <p:cNvPr id="14339" name="Picture 2" descr="I:\РАБОТА\ИЗО ОБЖ\МХК\10 класс\иск рима картинки\архит этр_egeyska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28813"/>
            <a:ext cx="6440488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 descr="I:\РАБОТА\ИЗО ОБЖ\МХК\10 класс\иск рима картинки\архит этр_egeyskayadelos_lion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325" y="1928813"/>
            <a:ext cx="7940675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I:\РАБОТА\ИЗО ОБЖ\МХК\10 класс\иск рима картинки\архит этр_etrusk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1643063"/>
            <a:ext cx="6350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I:\РАБОТА\ИЗО ОБЖ\МХК\10 класс\иск рима картинки\архит этрosskiy-dvore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25" y="1643063"/>
            <a:ext cx="6786563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6" descr="I:\РАБОТА\ИЗО ОБЖ\МХК\10 класс\иск рима картинки\архит этрус_etruski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75" y="1500188"/>
            <a:ext cx="428625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Содержимое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168900"/>
          </a:xfrm>
        </p:spPr>
        <p:txBody>
          <a:bodyPr/>
          <a:lstStyle/>
          <a:p>
            <a:r>
              <a:rPr lang="ru-RU" smtClean="0"/>
              <a:t>Новый тип храма, стоящего на подиуме.</a:t>
            </a:r>
          </a:p>
          <a:p>
            <a:r>
              <a:rPr lang="ru-RU" smtClean="0"/>
              <a:t>Тасканский ордер. Массивен.  Менее прочные материалы.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Тосканский ордер</a:t>
            </a:r>
            <a:endParaRPr lang="ru-RU" dirty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5364" name="Picture 2" descr="I:\РАБОТА\ИЗО ОБЖ\МХК\10 класс\иск рима картинки\тоскан орде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1571625"/>
            <a:ext cx="47307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I:\РАБОТА\ИЗО ОБЖ\МХК\10 класс\иск рима картинки\тоскан ордер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357313"/>
            <a:ext cx="7000875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I:\РАБОТА\ИЗО ОБЖ\МХК\10 класс\иск рима картинки\тоскан орд5_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1420813"/>
            <a:ext cx="7248525" cy="543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217</TotalTime>
  <Words>888</Words>
  <Application>Microsoft Office PowerPoint</Application>
  <PresentationFormat>Экран (4:3)</PresentationFormat>
  <Paragraphs>66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Century Gothic</vt:lpstr>
      <vt:lpstr>Wingdings 2</vt:lpstr>
      <vt:lpstr>Verdana</vt:lpstr>
      <vt:lpstr>Calibri</vt:lpstr>
      <vt:lpstr>Times New Roman</vt:lpstr>
      <vt:lpstr>Wingdings</vt:lpstr>
      <vt:lpstr>Bookman Old Style</vt:lpstr>
      <vt:lpstr>Яркая</vt:lpstr>
      <vt:lpstr>Слайд 1</vt:lpstr>
      <vt:lpstr>Слайд 2</vt:lpstr>
      <vt:lpstr>Начиная работу История развития Римской  архитектуры.</vt:lpstr>
      <vt:lpstr>Слайд 4</vt:lpstr>
      <vt:lpstr>Хронологические рамки истории художественной культуры Древнего Рима не ограничены античностью и охватывают огромный период. Ее истоки — в искусстве итальянских племен и могущественных этрусков, населявших в I тыс. до н. э. Северо-западную часть Апеннинского полуострова. Вероятно, по имени одной из знатных этрусских семей Рума был назван город Рим.</vt:lpstr>
      <vt:lpstr>Слайд 6</vt:lpstr>
      <vt:lpstr>Слайд 7</vt:lpstr>
      <vt:lpstr>Архитектура этрусков. 7-4 в.в до н.э.</vt:lpstr>
      <vt:lpstr>Тосканский ордер</vt:lpstr>
      <vt:lpstr>Аппиева дорога. Самая древняя</vt:lpstr>
      <vt:lpstr>Храм Богини Весты.</vt:lpstr>
      <vt:lpstr>Слайд 12</vt:lpstr>
      <vt:lpstr>Многочисленные города на обширных просторах Римской империи создавались во одному плану: две крестообразно пересекающиеся магистрали — одна с севера на юг, другая — с востока на запад. На их пересечении — площадь с базиликой, рынком, Капитолийским храмом и храмом императора, вблизи от нее — место для зрелищ (амфитеатр или цирк). Вокруг города располагалась территория, где расположены земельные участки граждан. Считалось, что иначе люда жить не могут, ибо жить по-человечески, не по-варварски, — значит жить в городе, участвовать в общественной жизни. Именно поэтому римская архитектура изобилует сооружениями общественного характера. Центром римского искусства по праву был Рим.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Задание: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Australia</dc:creator>
  <cp:lastModifiedBy>asu</cp:lastModifiedBy>
  <cp:revision>29</cp:revision>
  <dcterms:created xsi:type="dcterms:W3CDTF">2010-01-16T23:06:34Z</dcterms:created>
  <dcterms:modified xsi:type="dcterms:W3CDTF">2015-02-17T10:18:08Z</dcterms:modified>
</cp:coreProperties>
</file>