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294" r:id="rId4"/>
    <p:sldId id="331" r:id="rId5"/>
    <p:sldId id="330" r:id="rId6"/>
    <p:sldId id="268" r:id="rId7"/>
    <p:sldId id="271" r:id="rId8"/>
    <p:sldId id="295" r:id="rId9"/>
    <p:sldId id="305" r:id="rId10"/>
    <p:sldId id="274" r:id="rId11"/>
    <p:sldId id="275" r:id="rId12"/>
    <p:sldId id="281" r:id="rId13"/>
    <p:sldId id="276" r:id="rId14"/>
    <p:sldId id="279" r:id="rId15"/>
    <p:sldId id="278" r:id="rId16"/>
    <p:sldId id="280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80826DE-4094-457C-8793-3C2405E2BEBE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A63B8D-53BD-426D-AEBC-936144CDC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637E-28EE-461F-88F7-759269D4DB83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8839-421F-4386-B1ED-0B338C99D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FE93-0DB4-4155-B4A8-791A3BCE34E9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E2D8-1612-4D5B-AE70-12D97734C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F4090-E52C-4BA3-9822-2E718C6C8073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3903-1460-4F8B-BC94-146AD6B56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052A-AD87-4FA1-A0FD-6F1B75EC2DB8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2DF9-6375-47E3-A644-2F277540BC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BFEF-5F04-409E-A427-6E4812277D29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7EEC-A2A8-4717-92BF-F494C69DE8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11F9-8A9F-444F-BCA6-92AFDDCBFBEA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18C3001-8693-4DFB-849A-3B53774D1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E09B-B93B-4F73-82E8-17A9505B1F82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6506-9F48-4941-8AAF-09975E5AF0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E21C-EB06-4551-A4B3-FF5801CE2D76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9F17-1015-4208-801C-ACA8B204BF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64A01FA-C96E-4240-8A33-8E3E30464815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BDD1B2C-9E28-4936-937B-81EA93A51A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3D89534-5796-4A80-87B2-45E2704C7049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934EEB5-1A16-4350-A622-946850F67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51371C-C50C-4578-B3BB-80F20010700F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668208-53E7-40D1-B1FF-22A251947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15" r:id="rId4"/>
    <p:sldLayoutId id="2147483823" r:id="rId5"/>
    <p:sldLayoutId id="2147483816" r:id="rId6"/>
    <p:sldLayoutId id="2147483817" r:id="rId7"/>
    <p:sldLayoutId id="2147483824" r:id="rId8"/>
    <p:sldLayoutId id="2147483825" r:id="rId9"/>
    <p:sldLayoutId id="2147483818" r:id="rId10"/>
    <p:sldLayoutId id="2147483819" r:id="rId11"/>
  </p:sldLayoutIdLst>
  <p:transition>
    <p:pull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B30_678-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Colosseum-2003-07-09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" descr="Logo_zas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49800" y="357188"/>
            <a:ext cx="43942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Амурская область,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Бурейский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р-он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Учитель ИЗО,МХК МОБУ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Новобурейской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СОШ № 3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Рогудеева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Лилия Анатольевна.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составлена на основании программы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Рапацкой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Л.А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«Мировая художественная культура: программы курса. 10-11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кл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 – М.: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Владос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, 2010г.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2015 год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8868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Художественная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Культура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Древнего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Рима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Часть 2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143000" y="55563"/>
            <a:ext cx="7072313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u="sng">
                <a:latin typeface="Times New Roman" charset="0"/>
              </a:rPr>
              <a:t>Колизей</a:t>
            </a:r>
            <a:r>
              <a:rPr lang="ru-RU" sz="2800">
                <a:latin typeface="Times New Roman" charset="0"/>
              </a:rPr>
              <a:t> — самый большой из древнеримских амфитеатров, — один из знаменитых древних памятников древнего Рима и одно из самых примечательных сооружений в мире. Находится в Риме, в ложбине между Эсквилинским, Палатинским и Целиевским холмами, на том месте, где некогда был пруд, относившийся к Золотому Дому Нерона. Колизей первоначально назывался Амфитеатром Флавиев, потому что он был коллективным сооружением императоров династии флавиев. Строительство велось на протяжении 5 лет, с 75-80 гг.</a:t>
            </a:r>
          </a:p>
          <a:p>
            <a:pPr algn="ctr"/>
            <a:endParaRPr lang="ru-RU" sz="2800">
              <a:latin typeface="Times New Roman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http://upload.wikimedia.org/wikipedia/ru/thumb/3/3d/B30_678-3.jpg/300px-B30_678-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835818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ustralia\Desktop\Новая папка\k0303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5720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4929188" y="285750"/>
            <a:ext cx="3857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man Old Style" pitchFamily="18" charset="0"/>
              </a:rPr>
              <a:t>Колизей был главным зрелищным центром Рима. На его арене проводились бои гладиаторов и состязания человека с хищными</a:t>
            </a:r>
          </a:p>
          <a:p>
            <a:r>
              <a:rPr lang="ru-RU" sz="2400" b="1">
                <a:latin typeface="Bookman Old Style" pitchFamily="18" charset="0"/>
              </a:rPr>
              <a:t>животными. Римский амфитеатр, в отличие от греческого, построен на ровном месте.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http://upload.wikimedia.org/wikipedia/commons/thumb/a/a3/Colosseum-2003-07-09.jpg/300px-Colosseum-2003-07-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57188"/>
            <a:ext cx="5302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85750" y="4429125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Но не в этом главное их различие. Греческие авторы трагедий и комедий несли людям духовное очищение, </a:t>
            </a:r>
            <a:r>
              <a:rPr lang="ru-RU" sz="2400" b="1" u="sng"/>
              <a:t>римские массовые зрелища потакали самым низменным чувствам толпы.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ustralia\Desktop\Новая папка\k_55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8696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C:\Users\Australia\Desktop\Новая папка\k_55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87217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642938" y="214313"/>
            <a:ext cx="80724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charset="0"/>
              </a:rPr>
              <a:t>Долгое время Колизей был для жителей Рима и приезжих главным местом увеселительных зрелищ, таких, как бои гладиаторов, звериные травли, морские сражения (наумахии).Вопреки устоявшемуся мнению, что в Колизее казнили христиан, последние исследования указывают на то, что это был миф, созданный католической церковью в последующие годы.</a:t>
            </a:r>
          </a:p>
          <a:p>
            <a:pPr algn="ctr"/>
            <a:endParaRPr lang="ru-RU" sz="2400">
              <a:latin typeface="Times New Roman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ustralia\Desktop\Новая папка\k_55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7418388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285750" y="5287963"/>
            <a:ext cx="857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charset="0"/>
              </a:rPr>
              <a:t>Нашествия варваров привели Амфитеатр Флавиев в запустение и положили начало его разрушению</a:t>
            </a:r>
          </a:p>
          <a:p>
            <a:pPr algn="ctr"/>
            <a:r>
              <a:rPr lang="ru-RU" sz="1600" b="1">
                <a:latin typeface="Times New Roman" charset="0"/>
              </a:rPr>
              <a:t>Гонорий в 405 году запретил гладиаторские битвы как несогласные с духом христианства, сделавшегося после Константина Великого господствующей религией римской империи; тем не менее, звериные травли продолжали происходить в Колизее до смерти Теодориха Великого. После этого для амфитеатра Флавиев наступили печальные времена.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Задание: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7905750" cy="401002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1. В чем различие древнегреческой и римской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культуры?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Расскажите о форумах Рима. Какую роль играли триумфальные арки в Римской империи? Для чего строились термы?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Дайте характеристику изобразительному искусству Древнего Рима.</a:t>
            </a:r>
          </a:p>
          <a:p>
            <a:pPr eaLnBrk="1" hangingPunct="1">
              <a:defRPr/>
            </a:pPr>
            <a:r>
              <a:rPr lang="ru-RU" dirty="0" smtClean="0"/>
              <a:t>4. Когда и где возникло христианское искусство?</a:t>
            </a:r>
          </a:p>
          <a:p>
            <a:pPr eaLnBrk="1" hangingPunct="1">
              <a:defRPr/>
            </a:pPr>
            <a:r>
              <a:rPr lang="ru-RU" dirty="0" smtClean="0"/>
              <a:t>5. Сравните Афродиту </a:t>
            </a:r>
            <a:r>
              <a:rPr lang="ru-RU" dirty="0" err="1" smtClean="0"/>
              <a:t>Книдскую</a:t>
            </a:r>
            <a:r>
              <a:rPr lang="ru-RU" dirty="0" smtClean="0"/>
              <a:t> Праксителя с Венерой </a:t>
            </a:r>
            <a:r>
              <a:rPr lang="ru-RU" dirty="0" err="1" smtClean="0"/>
              <a:t>Милосской</a:t>
            </a:r>
            <a:r>
              <a:rPr lang="ru-RU" dirty="0" smtClean="0"/>
              <a:t>. В чем загадка их обаяния?</a:t>
            </a:r>
          </a:p>
          <a:p>
            <a:pPr eaLnBrk="1" hangingPunct="1">
              <a:defRPr/>
            </a:pPr>
            <a:r>
              <a:rPr lang="ru-RU" dirty="0" smtClean="0"/>
              <a:t>6. Расскажите о Древнем Риме, этапах его развития и правителях.</a:t>
            </a:r>
          </a:p>
          <a:p>
            <a:pPr eaLnBrk="1" hangingPunct="1">
              <a:defRPr/>
            </a:pPr>
            <a:r>
              <a:rPr lang="ru-RU" dirty="0" smtClean="0"/>
              <a:t>7. Подготовьте сообщение о философах и писателях Древнего Рима Гораций, Сенека, Цицерон, Вергилий.</a:t>
            </a:r>
          </a:p>
          <a:p>
            <a:pPr eaLnBrk="1" hangingPunct="1">
              <a:defRPr/>
            </a:pPr>
            <a:r>
              <a:rPr lang="ru-RU" dirty="0" smtClean="0"/>
              <a:t>8. О чем говорит римский портрет? В чем его отличие </a:t>
            </a:r>
            <a:r>
              <a:rPr lang="ru-RU" smtClean="0"/>
              <a:t>от греческого?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69025"/>
          </a:xfrm>
        </p:spPr>
        <p:txBody>
          <a:bodyPr/>
          <a:lstStyle/>
          <a:p>
            <a:r>
              <a:rPr lang="ru-RU" sz="2400" b="1" smtClean="0"/>
              <a:t>Цели.</a:t>
            </a:r>
            <a:endParaRPr lang="ru-RU" sz="2400" smtClean="0"/>
          </a:p>
          <a:p>
            <a:r>
              <a:rPr lang="ru-RU" sz="2400" b="1" smtClean="0"/>
              <a:t>Обучающая: </a:t>
            </a:r>
            <a:r>
              <a:rPr lang="ru-RU" sz="2400" smtClean="0"/>
              <a:t>познакомить учащихся с архитектурой Древнего Рима, разновидностями построек и их назначением, строительным материалом и нововведениями в строительстве.</a:t>
            </a:r>
          </a:p>
          <a:p>
            <a:r>
              <a:rPr lang="ru-RU" sz="2400" b="1" smtClean="0"/>
              <a:t>Развивающая:</a:t>
            </a:r>
            <a:r>
              <a:rPr lang="ru-RU" sz="2400" smtClean="0"/>
              <a:t> продолжать развивать познавательные способности учащихся, умение работать с источниками информации, выделять главное. Расширить кругозор.</a:t>
            </a:r>
          </a:p>
          <a:p>
            <a:r>
              <a:rPr lang="ru-RU" sz="2400" b="1" smtClean="0"/>
              <a:t>Воспитывающая:</a:t>
            </a:r>
            <a:r>
              <a:rPr lang="ru-RU" sz="2400" smtClean="0"/>
              <a:t> воспитывать интерес, чувство уважения и восхищения к древнеримской строительной технике и архитектуре, оказавшей большое влияние на западно-европейскую архитектуру.</a:t>
            </a:r>
          </a:p>
          <a:p>
            <a:endParaRPr lang="ru-RU" smtClean="0"/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50813"/>
            <a:ext cx="914400" cy="64008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8" y="374650"/>
            <a:ext cx="7334250" cy="5486400"/>
          </a:xfrm>
        </p:spPr>
      </p:sp>
      <p:sp>
        <p:nvSpPr>
          <p:cNvPr id="32772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4250" cy="685800"/>
          </a:xfrm>
          <a:solidFill>
            <a:schemeClr val="accent1">
              <a:alpha val="14902"/>
            </a:scheme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smtClean="0"/>
              <a:t>4-1 в.в.до н.э.</a:t>
            </a:r>
          </a:p>
        </p:txBody>
      </p:sp>
      <p:pic>
        <p:nvPicPr>
          <p:cNvPr id="32773" name="Picture 2" descr="http://www.ssqq.com/travel/images/across%20rome%202009%20x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28688"/>
            <a:ext cx="88598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Каменный мост - Виадук.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8497887" cy="4968875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Театр в Помпеях.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268413"/>
            <a:ext cx="7561263" cy="5113337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ustralia\Desktop\Новая папка\isi81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45005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57813" y="3214688"/>
            <a:ext cx="3429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Bookman Old Style" pitchFamily="18" charset="0"/>
              </a:rPr>
              <a:t>Табуляриум</a:t>
            </a:r>
            <a:r>
              <a:rPr lang="en-US" sz="3600" b="1">
                <a:latin typeface="Bookman Old Style" pitchFamily="18" charset="0"/>
              </a:rPr>
              <a:t> - </a:t>
            </a:r>
            <a:r>
              <a:rPr lang="ru-RU" sz="2400">
                <a:latin typeface="Bookman Old Style" pitchFamily="18" charset="0"/>
              </a:rPr>
              <a:t>римское государственное</a:t>
            </a:r>
            <a:r>
              <a:rPr lang="en-US" sz="2400">
                <a:latin typeface="Bookman Old Style" pitchFamily="18" charset="0"/>
              </a:rPr>
              <a:t> </a:t>
            </a:r>
            <a:r>
              <a:rPr lang="ru-RU" sz="2400">
                <a:latin typeface="Bookman Old Style" pitchFamily="18" charset="0"/>
              </a:rPr>
              <a:t>учреждение</a:t>
            </a:r>
            <a:r>
              <a:rPr lang="ru-RU" sz="3600"/>
              <a:t>. </a:t>
            </a:r>
            <a:endParaRPr lang="ru-RU" sz="3600">
              <a:latin typeface="Times New Roman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3581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u="sng">
                <a:latin typeface="Times New Roman" charset="0"/>
              </a:rPr>
              <a:t>Дом Нерона:</a:t>
            </a:r>
          </a:p>
          <a:p>
            <a:r>
              <a:rPr lang="ru-RU" sz="2000">
                <a:latin typeface="Times New Roman" charset="0"/>
              </a:rPr>
              <a:t>Дом Нерона — большое строение, находящееся на юго-западном углу священной области, было построено на месте классического святилища Гестии и других зданий, которые были разрушены для постройки дома.</a:t>
            </a:r>
            <a:br>
              <a:rPr lang="ru-RU" sz="2000">
                <a:latin typeface="Times New Roman" charset="0"/>
              </a:rPr>
            </a:br>
            <a:r>
              <a:rPr lang="ru-RU" sz="2000">
                <a:latin typeface="Times New Roman" charset="0"/>
              </a:rPr>
              <a:t>На трубе подачи воды, ведущей к дому, была найдена надпись NER, что вместе с другими признаками позволило идентифицировать это здание как дом Нерона, который был построен в 65—67 г. г. для визита императора на Олимпийские игры. Здание несколько раз перестраивалось и расширялось вплоть до IV века.</a:t>
            </a:r>
            <a:br>
              <a:rPr lang="ru-RU" sz="2000">
                <a:latin typeface="Times New Roman" charset="0"/>
              </a:rPr>
            </a:br>
            <a:r>
              <a:rPr lang="ru-RU" sz="2000">
                <a:latin typeface="Times New Roman" charset="0"/>
              </a:rPr>
              <a:t/>
            </a:r>
            <a:br>
              <a:rPr lang="ru-RU" sz="2000">
                <a:latin typeface="Times New Roman" charset="0"/>
              </a:rPr>
            </a:br>
            <a:r>
              <a:rPr lang="ru-RU" sz="2000">
                <a:latin typeface="Times New Roman" charset="0"/>
              </a:rPr>
              <a:t/>
            </a:r>
            <a:br>
              <a:rPr lang="ru-RU" sz="2000">
                <a:latin typeface="Times New Roman" charset="0"/>
              </a:rPr>
            </a:br>
            <a:endParaRPr lang="ru-RU" sz="2000">
              <a:latin typeface="Times New Roman" charset="0"/>
            </a:endParaRPr>
          </a:p>
        </p:txBody>
      </p:sp>
      <p:pic>
        <p:nvPicPr>
          <p:cNvPr id="36867" name="Picture 4" descr="http://news.mail.ru/prev670x400/pic/85/76/231099_sou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214313" y="4071938"/>
            <a:ext cx="3786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Нерон Клавдий Цезарь Друз Германик, наиболее известен под именем Нерон, — римский император c 13 октября 54 года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634416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Эта богатая резиденция включала большой двор с перистилем, который был окружен большим количеством комнат и садов. Перед входом на западной стороне находился портик, вход открывался в атриум, из которого два коридора вели во двор. В южном крыле находились купальни.</a:t>
            </a:r>
            <a:endParaRPr lang="ru-RU" sz="2400" b="1" dirty="0"/>
          </a:p>
        </p:txBody>
      </p:sp>
      <p:pic>
        <p:nvPicPr>
          <p:cNvPr id="37891" name="Picture 2" descr="http://img.readtiger.com/wkp/ru/DomusAur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Знаменитый лозунг «Хлеба и зрелищ!» родился не на пустом месте.</a:t>
            </a:r>
          </a:p>
          <a:p>
            <a:pPr eaLnBrk="1" hangingPunct="1"/>
            <a:r>
              <a:rPr lang="ru-RU" smtClean="0"/>
              <a:t>Массовым действам в Риме всегда уделялось особое внимание. Символом славы города можно назвать амфитеатр Флавиев, получивший в Средние века название </a:t>
            </a:r>
            <a:r>
              <a:rPr lang="ru-RU" b="1" smtClean="0"/>
              <a:t>Колизей</a:t>
            </a:r>
            <a:r>
              <a:rPr lang="ru-RU" smtClean="0"/>
              <a:t> (от лат. «колоссальный»).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</TotalTime>
  <Words>649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Century Gothic</vt:lpstr>
      <vt:lpstr>Wingdings 2</vt:lpstr>
      <vt:lpstr>Verdana</vt:lpstr>
      <vt:lpstr>Calibri</vt:lpstr>
      <vt:lpstr>Book Antiqua</vt:lpstr>
      <vt:lpstr>Times New Roman</vt:lpstr>
      <vt:lpstr>Wingdings</vt:lpstr>
      <vt:lpstr>Bookman Old Style</vt:lpstr>
      <vt:lpstr>Яркая</vt:lpstr>
      <vt:lpstr>Слайд 1</vt:lpstr>
      <vt:lpstr>Слайд 2</vt:lpstr>
      <vt:lpstr>Слайд 3</vt:lpstr>
      <vt:lpstr>Каменный мост - Виадук.</vt:lpstr>
      <vt:lpstr>    Театр в Помпеях.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Australia</dc:creator>
  <cp:lastModifiedBy>asu</cp:lastModifiedBy>
  <cp:revision>29</cp:revision>
  <dcterms:created xsi:type="dcterms:W3CDTF">2010-01-16T23:06:34Z</dcterms:created>
  <dcterms:modified xsi:type="dcterms:W3CDTF">2015-02-17T10:19:25Z</dcterms:modified>
</cp:coreProperties>
</file>