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4" r:id="rId3"/>
    <p:sldId id="328" r:id="rId4"/>
    <p:sldId id="282" r:id="rId5"/>
    <p:sldId id="284" r:id="rId6"/>
    <p:sldId id="285" r:id="rId7"/>
    <p:sldId id="286" r:id="rId8"/>
    <p:sldId id="287" r:id="rId9"/>
    <p:sldId id="288" r:id="rId10"/>
    <p:sldId id="289" r:id="rId11"/>
    <p:sldId id="332" r:id="rId12"/>
    <p:sldId id="304" r:id="rId13"/>
    <p:sldId id="291" r:id="rId14"/>
    <p:sldId id="290" r:id="rId15"/>
    <p:sldId id="323" r:id="rId16"/>
    <p:sldId id="296" r:id="rId17"/>
    <p:sldId id="30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0519A0C1-B70A-4A47-A80B-2FC101190FE4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9BC5514-A05F-461B-BBC6-34533939B8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1234C-F105-4F88-98D1-D8BE2938F37E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F5EDC-ACA6-49C1-A6F8-5E0A616110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C6258-2588-4B56-933B-2401E113E001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F1007-6FAC-4B86-AFEB-3F0404D930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3D333-AB75-4302-A955-046725F635CB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E5BDF-0B25-473D-ABEE-2C2CCAA672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35AFA-9446-4BFB-B2CF-1374F19AF330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0C1AE-BEF7-4F95-9E96-B8B9422864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0E95-35E0-4746-A9C1-D523FEF07DD2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7E0E7-A872-4ADA-BE7F-F3C9452627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A728E-468F-4947-BB41-95C3DA6D78D5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3509BB2-CF05-4C91-96EF-54907B6CF4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D63FE-1FA8-4CE6-85D2-5EFBD9DC616F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60404-C8C8-4E60-B2FB-F8DD7597A0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07DB9-887E-4657-99BE-5DD6841E08A6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61427-878D-4A15-82EF-2F18AF0478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58F31F8-6B19-4BC9-9C70-7F598AA9374E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E1491F7-DF67-47B3-A05C-224CECC557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FB3D5D2-BD16-49F7-B4D0-39A62607100B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9B206B04-DD1F-4717-8B2F-54DB16A3D7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9C264DB-F132-4E32-A439-2E5ED2FB2C48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4A9F825-B613-4A4F-9F29-949229A0E5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15" r:id="rId4"/>
    <p:sldLayoutId id="2147483823" r:id="rId5"/>
    <p:sldLayoutId id="2147483816" r:id="rId6"/>
    <p:sldLayoutId id="2147483817" r:id="rId7"/>
    <p:sldLayoutId id="2147483824" r:id="rId8"/>
    <p:sldLayoutId id="2147483825" r:id="rId9"/>
    <p:sldLayoutId id="2147483818" r:id="rId10"/>
    <p:sldLayoutId id="2147483819" r:id="rId11"/>
  </p:sldLayoutIdLst>
  <p:transition>
    <p:pull/>
  </p:transition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ru.wikipedia.org/wiki/%D0%A4%D0%B0%D0%B9%D0%BB:RomeConstantine'sArch03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wikipedia.org/wiki/%D0%A4%D0%B0%D0%B9%D0%BB:BathsOfCaracalla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Рисунок 4" descr="Logo_zas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63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49800" y="357188"/>
            <a:ext cx="43942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Амурская область, </a:t>
            </a:r>
            <a:r>
              <a:rPr lang="ru-RU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Бурейский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р-он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286388"/>
            <a:ext cx="9144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Учитель ИЗО,МХК МОБУ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Новобурейской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СОШ № 3 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Рогудеева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Лилия Анатольевна.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составлена на основании программы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Рапацкой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Л.А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.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«Мировая художественная культура: программы курса. 10-11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кл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. – М.: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Владос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, 2010г.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2015 год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214554"/>
            <a:ext cx="91440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Художественная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Культура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Древнего 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Рима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Часть 3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2"/>
          <p:cNvSpPr txBox="1">
            <a:spLocks noChangeArrowheads="1"/>
          </p:cNvSpPr>
          <p:nvPr/>
        </p:nvSpPr>
        <p:spPr bwMode="auto">
          <a:xfrm>
            <a:off x="714375" y="357188"/>
            <a:ext cx="80010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200">
              <a:latin typeface="Times New Roman" charset="0"/>
            </a:endParaRPr>
          </a:p>
          <a:p>
            <a:pPr algn="ctr"/>
            <a:r>
              <a:rPr lang="ru-RU" sz="2200" b="1">
                <a:latin typeface="Times New Roman" charset="0"/>
              </a:rPr>
              <a:t> Снаружи термы Каракаллы 6ыли облицованы мраморными плитами, под мрамором — многометровая толща местного камня и бетона— смеси извести с галькой и песком. Из кирпича или тёсаных камней римляне выкладывали как 6ы скорлупу здания. В неё заливалась бетонная масса. 3атвердевая, бетон становился крепче камня. Многие здания, которые кажутся сложенными из отдельных плит, в действительности состоят из одного отвердевшего бетонного «куска»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Колонна Траяна.</a:t>
            </a:r>
          </a:p>
        </p:txBody>
      </p:sp>
      <p:pic>
        <p:nvPicPr>
          <p:cNvPr id="55299" name="Picture 6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32138" y="1557338"/>
            <a:ext cx="2016125" cy="4895850"/>
          </a:xfr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Прямоугольник 1"/>
          <p:cNvSpPr>
            <a:spLocks noChangeArrowheads="1"/>
          </p:cNvSpPr>
          <p:nvPr/>
        </p:nvSpPr>
        <p:spPr bwMode="auto">
          <a:xfrm>
            <a:off x="714375" y="357188"/>
            <a:ext cx="81438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Пожалуй, наиболее традиционным для Рима выражением мощи и величия империи являются триумфальные арки. В них символически воплощалось воссоединение римского и чужого жизненного</a:t>
            </a:r>
          </a:p>
          <a:p>
            <a:r>
              <a:rPr lang="ru-RU" sz="2000" b="1"/>
              <a:t>пространства.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8225" y="1357313"/>
            <a:ext cx="4275138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2" descr="I:\РАБОТА\ИЗО ОБЖ\МХК\10 класс\иск рима картинки\Триумфальная арка Тита (Рим) the storming of the city, presumably Vero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624013"/>
            <a:ext cx="7858125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0"/>
            <a:ext cx="505850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Триумфальные арки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71500" y="571500"/>
            <a:ext cx="8143875" cy="56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u="sng">
                <a:latin typeface="Times New Roman" charset="0"/>
              </a:rPr>
              <a:t>Триумфальная арка Константина</a:t>
            </a:r>
            <a:r>
              <a:rPr lang="ru-RU" sz="2800">
                <a:latin typeface="Times New Roman" charset="0"/>
              </a:rPr>
              <a:t> — трёхпролётная арка, расположенная в Риме между Колизеем и Палатином на древней Via Triumphalis. Построена в 315 году и посвящена победе Константина над Максенцием в битве у Мильвийского моста 28 октября 312 года. Является позднейшей из сохранившихся римских триумфальных арок, использует элементы декора, снятые с более древних монументов (сполии). Кроме того, это единственная в Риме арка, построенная в честь победы не над внешним врагом, а в гражданской войне.</a:t>
            </a:r>
          </a:p>
          <a:p>
            <a:endParaRPr lang="ru-RU">
              <a:latin typeface="Times New Roman" charset="0"/>
            </a:endParaRPr>
          </a:p>
        </p:txBody>
      </p:sp>
      <p:pic>
        <p:nvPicPr>
          <p:cNvPr id="44035" name="Picture 3" descr="I:\РАБОТА\ИЗО ОБЖ\МХК\10 класс\иск рима картинки\Триумфальная арка Константина1_c95a708428db1c48f435cb693732bc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143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1" descr="Триумфальная арка Константина">
            <a:hlinkClick r:id="rId2" tooltip="&quot;Триумфальная арка Константина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864393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95046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Храм Аполлона</a:t>
            </a:r>
            <a:endParaRPr lang="ru-RU" dirty="0"/>
          </a:p>
        </p:txBody>
      </p:sp>
      <p:sp>
        <p:nvSpPr>
          <p:cNvPr id="59395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9396" name="Picture 2" descr="I:\РАБОТА\ИЗО ОБЖ\МХК\10 класс\иск рима картинки\храм аполл7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428750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 descr="I:\РАБОТА\ИЗО ОБЖ\МХК\10 класс\иск рима картинки\храм аполл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214438"/>
            <a:ext cx="7500938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4" descr="I:\РАБОТА\ИЗО ОБЖ\МХК\10 класс\иск рима картинки\храм аполлhCQy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1214438"/>
            <a:ext cx="7643813" cy="573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 descr="I:\РАБОТА\ИЗО ОБЖ\МХК\10 класс\иск рима картинки\храм аполло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1357313"/>
            <a:ext cx="8215312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6" descr="I:\РАБОТА\ИЗО ОБЖ\МХК\10 класс\иск рима картинки\храм аполлона4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857250"/>
            <a:ext cx="79502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7" descr="I:\РАБОТА\ИЗО ОБЖ\МХК\10 класс\иск рима картинки\храм аполл9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0" y="892175"/>
            <a:ext cx="4586288" cy="59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3"/>
            <a:ext cx="7239000" cy="1362075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75" y="214313"/>
            <a:ext cx="7643813" cy="2286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На первый взгляд Рим имеет меньше па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мятников </a:t>
            </a:r>
            <a:r>
              <a:rPr lang="ru-RU" b="1" i="1" dirty="0" smtClean="0"/>
              <a:t>изобразительного искусства, нежели</a:t>
            </a:r>
            <a:r>
              <a:rPr lang="en-US" b="1" i="1" dirty="0" smtClean="0"/>
              <a:t> </a:t>
            </a:r>
            <a:r>
              <a:rPr lang="ru-RU" dirty="0" smtClean="0"/>
              <a:t>Древняя Греция. Но это не так. Римская империя, сохранив эллинские культурные традиции, открыла новые горизонты в портретной скульптуре.</a:t>
            </a:r>
            <a:endParaRPr lang="ru-RU" dirty="0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071688"/>
            <a:ext cx="7643812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Прямоугольник 4"/>
          <p:cNvSpPr>
            <a:spLocks noChangeArrowheads="1"/>
          </p:cNvSpPr>
          <p:nvPr/>
        </p:nvSpPr>
        <p:spPr bwMode="auto">
          <a:xfrm>
            <a:off x="5857875" y="5429250"/>
            <a:ext cx="3125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Апостолы Петр и Павел</a:t>
            </a:r>
            <a:endParaRPr lang="ru-RU"/>
          </a:p>
        </p:txBody>
      </p:sp>
      <p:sp>
        <p:nvSpPr>
          <p:cNvPr id="60422" name="Прямоугольник 5"/>
          <p:cNvSpPr>
            <a:spLocks noChangeArrowheads="1"/>
          </p:cNvSpPr>
          <p:nvPr/>
        </p:nvSpPr>
        <p:spPr bwMode="auto">
          <a:xfrm>
            <a:off x="428625" y="5786438"/>
            <a:ext cx="8429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Вечный город сохранил самые ранние памятники христианского искусства. Это </a:t>
            </a:r>
            <a:r>
              <a:rPr lang="ru-RU" sz="2000" b="1" i="1"/>
              <a:t>настенные росписи в катакомбах, где скрывались от язычни</a:t>
            </a:r>
            <a:r>
              <a:rPr lang="ru-RU" sz="2000"/>
              <a:t>ков первые последователи Иисуса Христа.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Задание: 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7905750" cy="4010025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1. В чем различие древнегреческой и римской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культуры?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2. Расскажите о форумах Рима. Какую роль играли триумфальные арки в Римской империи? Для чего строились термы?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3. Дайте характеристику изобразительному искусству Древнего Рима.</a:t>
            </a:r>
          </a:p>
          <a:p>
            <a:pPr eaLnBrk="1" hangingPunct="1">
              <a:defRPr/>
            </a:pPr>
            <a:r>
              <a:rPr lang="ru-RU" dirty="0" smtClean="0"/>
              <a:t>4. Когда и где возникло христианское искусство?</a:t>
            </a:r>
          </a:p>
          <a:p>
            <a:pPr eaLnBrk="1" hangingPunct="1">
              <a:defRPr/>
            </a:pPr>
            <a:r>
              <a:rPr lang="ru-RU" dirty="0" smtClean="0"/>
              <a:t>5. Сравните Афродиту </a:t>
            </a:r>
            <a:r>
              <a:rPr lang="ru-RU" dirty="0" err="1" smtClean="0"/>
              <a:t>Книдскую</a:t>
            </a:r>
            <a:r>
              <a:rPr lang="ru-RU" dirty="0" smtClean="0"/>
              <a:t> Праксителя с Венерой </a:t>
            </a:r>
            <a:r>
              <a:rPr lang="ru-RU" dirty="0" err="1" smtClean="0"/>
              <a:t>Милосской</a:t>
            </a:r>
            <a:r>
              <a:rPr lang="ru-RU" dirty="0" smtClean="0"/>
              <a:t>. В чем загадка их обаяния?</a:t>
            </a:r>
          </a:p>
          <a:p>
            <a:pPr eaLnBrk="1" hangingPunct="1">
              <a:defRPr/>
            </a:pPr>
            <a:r>
              <a:rPr lang="ru-RU" dirty="0" smtClean="0"/>
              <a:t>6. Расскажите о Древнем Риме, этапах его развития и правителях.</a:t>
            </a:r>
          </a:p>
          <a:p>
            <a:pPr eaLnBrk="1" hangingPunct="1">
              <a:defRPr/>
            </a:pPr>
            <a:r>
              <a:rPr lang="ru-RU" dirty="0" smtClean="0"/>
              <a:t>7. Подготовьте сообщение о философах и писателях Древнего Рима Гораций, Сенека, Цицерон, Вергилий.</a:t>
            </a:r>
          </a:p>
          <a:p>
            <a:pPr eaLnBrk="1" hangingPunct="1">
              <a:defRPr/>
            </a:pPr>
            <a:r>
              <a:rPr lang="ru-RU" dirty="0" smtClean="0"/>
              <a:t>8. О чем говорит римский портрет? В чем его отличие </a:t>
            </a:r>
            <a:r>
              <a:rPr lang="ru-RU" smtClean="0"/>
              <a:t>от греческого?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169025"/>
          </a:xfrm>
        </p:spPr>
        <p:txBody>
          <a:bodyPr/>
          <a:lstStyle/>
          <a:p>
            <a:r>
              <a:rPr lang="ru-RU" sz="2400" b="1" smtClean="0"/>
              <a:t>Цели.</a:t>
            </a:r>
            <a:endParaRPr lang="ru-RU" sz="2400" smtClean="0"/>
          </a:p>
          <a:p>
            <a:r>
              <a:rPr lang="ru-RU" sz="2400" b="1" smtClean="0"/>
              <a:t>Обучающая: </a:t>
            </a:r>
            <a:r>
              <a:rPr lang="ru-RU" sz="2400" smtClean="0"/>
              <a:t>познакомить учащихся с архитектурой Древнего Рима, разновидностями построек и их назначением, строительным материалом и нововведениями в строительстве.</a:t>
            </a:r>
          </a:p>
          <a:p>
            <a:r>
              <a:rPr lang="ru-RU" sz="2400" b="1" smtClean="0"/>
              <a:t>Развивающая:</a:t>
            </a:r>
            <a:r>
              <a:rPr lang="ru-RU" sz="2400" smtClean="0"/>
              <a:t> продолжать развивать познавательные способности учащихся, умение работать с источниками информации, выделять главное. Расширить кругозор.</a:t>
            </a:r>
          </a:p>
          <a:p>
            <a:r>
              <a:rPr lang="ru-RU" sz="2400" b="1" smtClean="0"/>
              <a:t>Воспитывающая:</a:t>
            </a:r>
            <a:r>
              <a:rPr lang="ru-RU" sz="2400" smtClean="0"/>
              <a:t> воспитывать интерес, чувство уважения и восхищения к древнеримской строительной технике и архитектуре, оказавшей большое влияние на западно-европейскую архитектуру.</a:t>
            </a:r>
          </a:p>
          <a:p>
            <a:endParaRPr lang="ru-RU" smtClean="0"/>
          </a:p>
        </p:txBody>
      </p:sp>
    </p:spTree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5135" y="2967335"/>
            <a:ext cx="45560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1 - 4 в.в. н.э.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928688" y="1428750"/>
            <a:ext cx="74295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u="sng" dirty="0">
                <a:latin typeface="Times New Roman" charset="0"/>
              </a:rPr>
              <a:t>Пантеон</a:t>
            </a:r>
            <a:r>
              <a:rPr lang="ru-RU" sz="2800" dirty="0">
                <a:latin typeface="Times New Roman" charset="0"/>
              </a:rPr>
              <a:t> – памятник древнеримской архитектуры – 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«храм всех богов». </a:t>
            </a:r>
            <a:r>
              <a:rPr lang="ru-RU" sz="2800" dirty="0">
                <a:latin typeface="Times New Roman" charset="0"/>
              </a:rPr>
              <a:t>Величественная ротонда. Перекрытая полусферическим </a:t>
            </a:r>
            <a:r>
              <a:rPr lang="ru-RU" sz="2800" dirty="0" err="1">
                <a:latin typeface="Times New Roman" charset="0"/>
              </a:rPr>
              <a:t>кессонированным</a:t>
            </a:r>
            <a:r>
              <a:rPr lang="ru-RU" sz="2800" dirty="0">
                <a:latin typeface="Times New Roman" charset="0"/>
              </a:rPr>
              <a:t> куполом, достигающим в диаметре 43,2 м, с центрическим световым отверстием. В пантеоне находится могила Рафаэля.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Australia\Desktop\Новая папка\isi83a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357188"/>
            <a:ext cx="5548313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Прямоугольник 2"/>
          <p:cNvSpPr>
            <a:spLocks noChangeArrowheads="1"/>
          </p:cNvSpPr>
          <p:nvPr/>
        </p:nvSpPr>
        <p:spPr bwMode="auto">
          <a:xfrm>
            <a:off x="428625" y="4857750"/>
            <a:ext cx="8715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Bookman Old Style" pitchFamily="18" charset="0"/>
              </a:rPr>
              <a:t>Ни ранее, ни позднее в античном мире не возводились столь огромные купольные сооружения: диаметр круглого здания (43,3 м) равен его высоте.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Australia\Desktop\Новая папка\isi73a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572500" cy="645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I:\РАБОТА\ИЗО ОБЖ\МХК\10 класс\иск рима картинки\Пантеон в Риме.39108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313"/>
            <a:ext cx="5665788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I:\РАБОТА\ИЗО ОБЖ\МХК\10 класс\иск рима картинки\Пантеон в Риме.82305181_4373998_2804163_large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0"/>
            <a:ext cx="7348538" cy="656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785813" y="571500"/>
            <a:ext cx="7286625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u="sng">
                <a:latin typeface="Times New Roman" charset="0"/>
              </a:rPr>
              <a:t>Термы</a:t>
            </a:r>
            <a:r>
              <a:rPr lang="ru-RU" sz="3200" i="1" u="sng">
                <a:latin typeface="Times New Roman" charset="0"/>
              </a:rPr>
              <a:t> </a:t>
            </a:r>
            <a:r>
              <a:rPr lang="ru-RU" sz="2400">
                <a:latin typeface="Times New Roman" charset="0"/>
              </a:rPr>
              <a:t>— античные бани в классической Греции — при больших домах и гимнасиях; в период эллинизма ими пользовалось всё население города. В Древнем Риме термы возникли по греческому образцу и стали центрами общественной жизни.</a:t>
            </a:r>
          </a:p>
          <a:p>
            <a:pPr algn="ctr"/>
            <a:endParaRPr lang="ru-RU" sz="2400">
              <a:latin typeface="Times New Roman" charset="0"/>
            </a:endParaRPr>
          </a:p>
          <a:p>
            <a:pPr algn="ctr"/>
            <a:r>
              <a:rPr lang="ru-RU" sz="3200" b="1" i="1" u="sng">
                <a:latin typeface="Times New Roman" charset="0"/>
              </a:rPr>
              <a:t>Термы Каракаллы</a:t>
            </a:r>
            <a:r>
              <a:rPr lang="ru-RU" sz="2400">
                <a:latin typeface="Times New Roman" charset="0"/>
              </a:rPr>
              <a:t>  термы императора Каракаллы в Риме, официально именуемые </a:t>
            </a:r>
            <a:r>
              <a:rPr lang="ru-RU" sz="2400" i="1">
                <a:latin typeface="Times New Roman" charset="0"/>
              </a:rPr>
              <a:t>Антониновыми</a:t>
            </a:r>
            <a:r>
              <a:rPr lang="ru-RU" sz="2400">
                <a:latin typeface="Times New Roman" charset="0"/>
              </a:rPr>
              <a:t>. Они находились у Аппиевой дороги, за Капенскими воротами, между Авентином и Целием. Строительство началось в 212 году н. э. и было закончено в 217 году уже после смерти императора. Двор терм Каракаллы имел размер 400 на 400 м, центральный комплекс — 150 на 200 м.</a:t>
            </a:r>
          </a:p>
          <a:p>
            <a:endParaRPr lang="ru-RU">
              <a:latin typeface="Times New Roman" charset="0"/>
            </a:endParaRPr>
          </a:p>
          <a:p>
            <a:pPr algn="ctr"/>
            <a:endParaRPr lang="ru-RU">
              <a:latin typeface="Times New Roman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3" descr="http://upload.wikimedia.org/wikipedia/commons/thumb/c/ce/BathsOfCaracalla.jpg/400px-BathsOfCaracall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313"/>
            <a:ext cx="8501063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 descr="C:\Users\Australia\Desktop\Новая папка\isi90a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42875"/>
            <a:ext cx="6683375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Прямоугольник 2"/>
          <p:cNvSpPr>
            <a:spLocks noChangeArrowheads="1"/>
          </p:cNvSpPr>
          <p:nvPr/>
        </p:nvSpPr>
        <p:spPr bwMode="auto">
          <a:xfrm>
            <a:off x="500063" y="4643438"/>
            <a:ext cx="84296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charset="0"/>
              </a:rPr>
              <a:t>Уже в 5 в. н. э. Термы Каракаллы считались одним из чудес Рима. Они занимали площадь в 11 га. Главное здание, «банный корпус», лежит в парке, который окружен сплошной линией разных помещений. В бронзовые переплёты огромных полукруглых окон главного зала вставлены тонкие пластинки из полупрозрачного камня цвета слоновой кости. Из-за этого зал освещён ровным золотистым светом. Стены из полированного мрамора словно растворялись в высоте, где парил невиданной величины свод.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217</TotalTime>
  <Words>415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Century Gothic</vt:lpstr>
      <vt:lpstr>Wingdings 2</vt:lpstr>
      <vt:lpstr>Verdana</vt:lpstr>
      <vt:lpstr>Calibri</vt:lpstr>
      <vt:lpstr>Book Antiqua</vt:lpstr>
      <vt:lpstr>Times New Roman</vt:lpstr>
      <vt:lpstr>Wingdings</vt:lpstr>
      <vt:lpstr>Bookman Old Style</vt:lpstr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Колонна Траяна.</vt:lpstr>
      <vt:lpstr>Слайд 12</vt:lpstr>
      <vt:lpstr>Слайд 13</vt:lpstr>
      <vt:lpstr>Слайд 14</vt:lpstr>
      <vt:lpstr>Храм Аполлона</vt:lpstr>
      <vt:lpstr>Слайд 16</vt:lpstr>
      <vt:lpstr>Задание: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Australia</dc:creator>
  <cp:lastModifiedBy>asu</cp:lastModifiedBy>
  <cp:revision>29</cp:revision>
  <dcterms:created xsi:type="dcterms:W3CDTF">2010-01-16T23:06:34Z</dcterms:created>
  <dcterms:modified xsi:type="dcterms:W3CDTF">2015-02-17T10:20:47Z</dcterms:modified>
</cp:coreProperties>
</file>