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4" r:id="rId3"/>
    <p:sldId id="298" r:id="rId4"/>
    <p:sldId id="297" r:id="rId5"/>
    <p:sldId id="299" r:id="rId6"/>
    <p:sldId id="300" r:id="rId7"/>
    <p:sldId id="307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260" r:id="rId19"/>
    <p:sldId id="301" r:id="rId20"/>
    <p:sldId id="302" r:id="rId21"/>
    <p:sldId id="325" r:id="rId22"/>
    <p:sldId id="326" r:id="rId23"/>
    <p:sldId id="32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06EEEB0-779A-4C21-8B9D-E2A4A7EBA308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CC9E22-9841-4988-AC85-294F9CF016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1B5F-319A-474D-8EA9-98501A619ED8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B0C72-E101-426C-99F5-D00E1E95C3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AE2C-D762-46DE-9FE2-54A2AAE5DFA4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E543-4D82-4005-9D79-B0091BBE2A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A2B5A-7039-483D-95F6-CCE08824A57B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34CC-91D4-43D5-AE46-69BBB62B18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D62C-D1F9-4F55-85CA-5F91B66354EC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30A0-20AD-4C03-83A8-90E90989A3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C9D6-6ECF-4EF3-A3C9-CDAC0D69C5D2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295DE-BBA8-45A8-BF3E-D5048E8E72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8B39-3603-4EBA-8846-A385EA344EF2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D4D1BF1-3F16-4A91-986E-B14D32D37C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EBA7-3464-4DA1-BB66-37ECF570F1EB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0D55-EC09-4F4F-9962-DA5A920D5B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EFA54-93ED-4A9B-A560-D8E236025FFF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2830-4C44-42B2-8EFB-F17178D3FC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F959305-14B9-4735-84B9-5361EB906D89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9DF87E8-585F-464F-BC36-213BCB5A8B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B5DD7DD-EACC-4EF2-B332-E961D0645D7E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DF543F9E-8E22-4C1F-AE94-850D9C4EBF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5488DF-13B9-4C88-985E-D569E462442B}" type="datetimeFigureOut">
              <a:rPr lang="ru-RU"/>
              <a:pPr>
                <a:defRPr/>
              </a:pPr>
              <a:t>17.02.2015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3A3A3E-18E3-4D11-BA89-4926F002CF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15" r:id="rId4"/>
    <p:sldLayoutId id="2147483823" r:id="rId5"/>
    <p:sldLayoutId id="2147483816" r:id="rId6"/>
    <p:sldLayoutId id="2147483817" r:id="rId7"/>
    <p:sldLayoutId id="2147483824" r:id="rId8"/>
    <p:sldLayoutId id="2147483825" r:id="rId9"/>
    <p:sldLayoutId id="2147483818" r:id="rId10"/>
    <p:sldLayoutId id="2147483819" r:id="rId11"/>
  </p:sldLayoutIdLst>
  <p:transition>
    <p:pull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4" descr="Logo_zas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49800" y="357188"/>
            <a:ext cx="43942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Амурская область,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Бурейский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р-он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88"/>
            <a:ext cx="9144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Учитель ИЗО,МХК МОБУ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Новобурейской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СОШ № 3 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Рогудеева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Лилия Анатольевна.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составлена на основании программы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Рапацкой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Л.А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«Мировая художественная культура: программы курса. 10-11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кл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. – М.: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Владос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, 2010г.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2015 год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28868"/>
            <a:ext cx="9144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Художественная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Культура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Древнего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Рима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Часть 4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3"/>
            <a:ext cx="7239000" cy="13620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8612" name="Picture 2" descr="I:\РАБОТА\ИЗО ОБЖ\МХК\10 класс\иск рима картинки\рим скульптурный портрет1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928688"/>
            <a:ext cx="3929063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3" descr="I:\РАБОТА\ИЗО ОБЖ\МХК\10 класс\иск рима картинки\рим скульптурный портрет10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14375"/>
            <a:ext cx="4500563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3620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Марк </a:t>
            </a:r>
            <a:r>
              <a:rPr lang="ru-RU" dirty="0" err="1" smtClean="0"/>
              <a:t>Аврелий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9636" name="Picture 2" descr="I:\РАБОТА\ИЗО ОБЖ\МХК\10 класс\иск рима картинки\Марк Аврелий3px-Marcus_Aurelius_Glyptothek_Munic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52525"/>
            <a:ext cx="36480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3" descr="I:\РАБОТА\ИЗО ОБЖ\МХК\10 класс\иск рима картинки\Марк Аврелийavre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25"/>
            <a:ext cx="41910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Портрет времени </a:t>
            </a:r>
            <a:r>
              <a:rPr lang="ru-RU" dirty="0" err="1" smtClean="0"/>
              <a:t>Адриана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0660" name="Picture 2" descr="I:\РАБОТА\ИЗО ОБЖ\МХК\10 класс\иск рима картинки\Портрет времени Адриана.39253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088" y="1428750"/>
            <a:ext cx="4165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3" descr="I:\РАБОТА\ИЗО ОБЖ\МХК\10 класс\иск рима картинки\Портрет времени Адриана.had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357313"/>
            <a:ext cx="39624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Портрет времени Флавиев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684" name="Picture 2" descr="I:\РАБОТА\ИЗО ОБЖ\МХК\10 класс\иск рима картинки\портрет времени ФлавиевDomitian_bust_capitol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704975"/>
            <a:ext cx="39814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3" descr="I:\РАБОТА\ИЗО ОБЖ\МХК\10 класс\иск рима картинки\портрет времени Флавиевst079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785938"/>
            <a:ext cx="37909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Портрет императора Каракаллы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2708" name="Picture 2" descr="I:\РАБОТА\ИЗО ОБЖ\МХК\10 класс\иск рима картинки\портрет императора каракаллы1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071563"/>
            <a:ext cx="4270375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3" descr="I:\РАБОТА\ИЗО ОБЖ\МХК\10 класс\иск рима картинки\портрет императора каракаллы1360696012793943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Сириянка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3732" name="Picture 2" descr="I:\РАБОТА\ИЗО ОБЖ\МХК\10 класс\иск рима картинки\сириянк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50"/>
            <a:ext cx="4214812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3" descr="I:\РАБОТА\ИЗО ОБЖ\МХК\10 класс\иск рима картинки\сириянка795d41b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643063"/>
            <a:ext cx="355917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Скульптура древних этрусков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4756" name="Picture 2" descr="I:\РАБОТА\ИЗО ОБЖ\МХК\10 класс\иск рима картинки\Скульптура эта - изделие древних этрусков14d9818c3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357313"/>
            <a:ext cx="54800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 descr="I:\РАБОТА\ИЗО ОБЖ\МХК\10 класс\иск рима картинки\Скульптура эта - изделие древних этрусков671px-Chimera_di_Arezz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5786437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 descr="I:\РАБОТА\ИЗО ОБЖ\МХК\10 класс\иск рима картинки\Скульптура эта - изделие древних этрусков800px-Etruscan_sarcophagus_SMS_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1785938"/>
            <a:ext cx="66817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I:\РАБОТА\ИЗО ОБЖ\МХК\10 класс\иск рима картинки\Скульптура эта - изделие древних этрусковc14e886984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643063"/>
            <a:ext cx="80978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 descr="I:\РАБОТА\ИЗО ОБЖ\МХК\10 класс\иск рима картинки\Скульптура эта - изделие древних этрусковetruski-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1571625"/>
            <a:ext cx="828675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Статуя </a:t>
            </a:r>
            <a:r>
              <a:rPr lang="ru-RU" dirty="0" err="1" smtClean="0"/>
              <a:t>Октавиана</a:t>
            </a:r>
            <a:r>
              <a:rPr lang="ru-RU" dirty="0" smtClean="0"/>
              <a:t> Августа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5780" name="Picture 2" descr="I:\РАБОТА\ИЗО ОБЖ\МХК\10 класс\иск рима картинки\статуя Октавиана Августаaprel-2013_432x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8509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3" descr="I:\РАБОТА\ИЗО ОБЖ\МХК\10 класс\иск рима картинки\статуя Октавиана АвгустаPrimapor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0488" y="1357313"/>
            <a:ext cx="355758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642938" y="241300"/>
            <a:ext cx="7643812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u="sng">
                <a:latin typeface="Times New Roman" charset="0"/>
              </a:rPr>
              <a:t>Религия и мифология:</a:t>
            </a:r>
          </a:p>
          <a:p>
            <a:pPr algn="ctr"/>
            <a:endParaRPr lang="ru-RU">
              <a:latin typeface="Times New Roman" charset="0"/>
            </a:endParaRPr>
          </a:p>
          <a:p>
            <a:pPr algn="ctr"/>
            <a:r>
              <a:rPr lang="ru-RU" sz="2400" i="1" u="sng">
                <a:latin typeface="Times New Roman" charset="0"/>
              </a:rPr>
              <a:t>Маны</a:t>
            </a:r>
            <a:r>
              <a:rPr lang="ru-RU" sz="2400">
                <a:latin typeface="Times New Roman" charset="0"/>
              </a:rPr>
              <a:t> – семейно-родовые духи</a:t>
            </a:r>
          </a:p>
          <a:p>
            <a:pPr algn="ctr"/>
            <a:r>
              <a:rPr lang="ru-RU" sz="2400" i="1" u="sng">
                <a:latin typeface="Times New Roman" charset="0"/>
              </a:rPr>
              <a:t>Пенаты</a:t>
            </a:r>
            <a:r>
              <a:rPr lang="ru-RU" sz="2400">
                <a:latin typeface="Times New Roman" charset="0"/>
              </a:rPr>
              <a:t> - духи-покровители дома</a:t>
            </a:r>
          </a:p>
          <a:p>
            <a:pPr algn="ctr"/>
            <a:r>
              <a:rPr lang="ru-RU" sz="2400" i="1" u="sng">
                <a:latin typeface="Times New Roman" charset="0"/>
              </a:rPr>
              <a:t>Лары</a:t>
            </a:r>
            <a:r>
              <a:rPr lang="ru-RU" sz="2400">
                <a:latin typeface="Times New Roman" charset="0"/>
              </a:rPr>
              <a:t> – покровители дорог, морских путей, перекрестков</a:t>
            </a:r>
          </a:p>
          <a:p>
            <a:pPr algn="ctr"/>
            <a:r>
              <a:rPr lang="ru-RU" sz="2400" i="1" u="sng">
                <a:latin typeface="Times New Roman" charset="0"/>
              </a:rPr>
              <a:t>Веста</a:t>
            </a:r>
            <a:r>
              <a:rPr lang="ru-RU" sz="2400">
                <a:latin typeface="Times New Roman" charset="0"/>
              </a:rPr>
              <a:t> – богиня огня, домашнего очага</a:t>
            </a:r>
          </a:p>
          <a:p>
            <a:pPr algn="ctr"/>
            <a:endParaRPr lang="ru-RU" sz="2400">
              <a:latin typeface="Times New Roman" charset="0"/>
            </a:endParaRPr>
          </a:p>
          <a:p>
            <a:pPr algn="ctr"/>
            <a:r>
              <a:rPr lang="ru-RU" sz="2400">
                <a:latin typeface="Times New Roman" charset="0"/>
              </a:rPr>
              <a:t>Зевс – Юпитер</a:t>
            </a:r>
          </a:p>
          <a:p>
            <a:pPr algn="ctr"/>
            <a:r>
              <a:rPr lang="ru-RU" sz="2400">
                <a:latin typeface="Times New Roman" charset="0"/>
              </a:rPr>
              <a:t>Гестия – Веста</a:t>
            </a:r>
          </a:p>
          <a:p>
            <a:pPr algn="ctr"/>
            <a:r>
              <a:rPr lang="ru-RU" sz="2400">
                <a:latin typeface="Times New Roman" charset="0"/>
              </a:rPr>
              <a:t>Гера – Юнона</a:t>
            </a:r>
          </a:p>
          <a:p>
            <a:pPr algn="ctr"/>
            <a:r>
              <a:rPr lang="ru-RU" sz="2400">
                <a:latin typeface="Times New Roman" charset="0"/>
              </a:rPr>
              <a:t>Афина – Миневра</a:t>
            </a:r>
          </a:p>
          <a:p>
            <a:pPr algn="ctr"/>
            <a:r>
              <a:rPr lang="ru-RU" sz="2400">
                <a:latin typeface="Times New Roman" charset="0"/>
              </a:rPr>
              <a:t>Афродита – Венера</a:t>
            </a:r>
          </a:p>
          <a:p>
            <a:pPr algn="ctr"/>
            <a:r>
              <a:rPr lang="ru-RU" sz="2400">
                <a:latin typeface="Times New Roman" charset="0"/>
              </a:rPr>
              <a:t>Марс – Арес</a:t>
            </a:r>
          </a:p>
          <a:p>
            <a:pPr algn="ctr"/>
            <a:r>
              <a:rPr lang="ru-RU" sz="2400">
                <a:latin typeface="Times New Roman" charset="0"/>
              </a:rPr>
              <a:t>Посейдон – Нептун</a:t>
            </a:r>
          </a:p>
          <a:p>
            <a:pPr algn="ctr"/>
            <a:r>
              <a:rPr lang="ru-RU" sz="2400">
                <a:latin typeface="Times New Roman" charset="0"/>
              </a:rPr>
              <a:t>Гермес – Меркурий</a:t>
            </a:r>
          </a:p>
          <a:p>
            <a:pPr algn="ctr"/>
            <a:endParaRPr lang="ru-RU" sz="2400">
              <a:latin typeface="Times New Roman" charset="0"/>
            </a:endParaRPr>
          </a:p>
          <a:p>
            <a:pPr algn="ctr"/>
            <a:r>
              <a:rPr lang="ru-RU" sz="2400">
                <a:latin typeface="Times New Roman" charset="0"/>
              </a:rPr>
              <a:t>Культ гениев – императоров</a:t>
            </a:r>
          </a:p>
          <a:p>
            <a:pPr algn="ctr"/>
            <a:endParaRPr lang="ru-RU">
              <a:latin typeface="Times New Roman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3"/>
            <a:ext cx="7239000" cy="136207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Подводя итоги</a:t>
            </a: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8405813" cy="49387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Античность предстает как мир высокой художественной культуры, которая была духовной основой для многих поколений эллинов и римлян. Завещанная последующим эпохам античная максима «человек —мера всех вещей» стала истоком развития европейской цивилизации. Состоявшееся в античной культуре единение традиций Востока</a:t>
            </a:r>
            <a:r>
              <a:rPr lang="en-US" dirty="0" smtClean="0"/>
              <a:t> </a:t>
            </a:r>
            <a:r>
              <a:rPr lang="ru-RU" dirty="0" smtClean="0"/>
              <a:t>и Запада дало результат, который трудно переоценить: </a:t>
            </a:r>
            <a:r>
              <a:rPr lang="ru-RU" b="1" dirty="0" smtClean="0"/>
              <a:t>родилось искусство, вдохновленное высшими христианскими идеалами. </a:t>
            </a:r>
            <a:r>
              <a:rPr lang="ru-RU" dirty="0" smtClean="0"/>
              <a:t>С конца</a:t>
            </a:r>
            <a:r>
              <a:rPr lang="en-US" dirty="0" smtClean="0"/>
              <a:t> </a:t>
            </a:r>
            <a:r>
              <a:rPr lang="ru-RU" dirty="0" smtClean="0"/>
              <a:t>V в. начинается новый период европейской истории, </a:t>
            </a:r>
            <a:r>
              <a:rPr lang="ru-RU" b="1" dirty="0" smtClean="0"/>
              <a:t>озаренный ценностями христианства.</a:t>
            </a:r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169025"/>
          </a:xfrm>
        </p:spPr>
        <p:txBody>
          <a:bodyPr/>
          <a:lstStyle/>
          <a:p>
            <a:r>
              <a:rPr lang="ru-RU" sz="2400" b="1" smtClean="0"/>
              <a:t>Цели.</a:t>
            </a:r>
            <a:endParaRPr lang="ru-RU" sz="2400" smtClean="0"/>
          </a:p>
          <a:p>
            <a:r>
              <a:rPr lang="ru-RU" sz="2400" b="1" smtClean="0"/>
              <a:t>Обучающая: </a:t>
            </a:r>
            <a:r>
              <a:rPr lang="ru-RU" sz="2400" smtClean="0"/>
              <a:t>познакомить учащихся с архитектурой Древнего Рима, разновидностями построек и их назначением, строительным материалом и нововведениями в строительстве.</a:t>
            </a:r>
          </a:p>
          <a:p>
            <a:r>
              <a:rPr lang="ru-RU" sz="2400" b="1" smtClean="0"/>
              <a:t>Развивающая:</a:t>
            </a:r>
            <a:r>
              <a:rPr lang="ru-RU" sz="2400" smtClean="0"/>
              <a:t> продолжать развивать познавательные способности учащихся, умение работать с источниками информации, выделять главное. Расширить кругозор.</a:t>
            </a:r>
          </a:p>
          <a:p>
            <a:r>
              <a:rPr lang="ru-RU" sz="2400" b="1" smtClean="0"/>
              <a:t>Воспитывающая:</a:t>
            </a:r>
            <a:r>
              <a:rPr lang="ru-RU" sz="2400" smtClean="0"/>
              <a:t> воспитывать интерес, чувство уважения и восхищения к древнеримской строительной технике и архитектуре, оказавшей большое влияние на западно-европейскую архитектуру.</a:t>
            </a:r>
          </a:p>
          <a:p>
            <a:endParaRPr lang="ru-RU" smtClean="0"/>
          </a:p>
        </p:txBody>
      </p:sp>
    </p:spTree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Задание: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7905750" cy="4010025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1. В чем различие древнегреческой и римской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культуры?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2. Расскажите о форумах Рима. Какую роль играли триумфальные арки в Римской империи? Для чего строились термы?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3. Дайте характеристику изобразительному искусству Древнего Рима.</a:t>
            </a:r>
          </a:p>
          <a:p>
            <a:pPr eaLnBrk="1" hangingPunct="1">
              <a:defRPr/>
            </a:pPr>
            <a:r>
              <a:rPr lang="ru-RU" dirty="0" smtClean="0"/>
              <a:t>4. Когда и где возникло христианское искусство?</a:t>
            </a:r>
          </a:p>
          <a:p>
            <a:pPr eaLnBrk="1" hangingPunct="1">
              <a:defRPr/>
            </a:pPr>
            <a:r>
              <a:rPr lang="ru-RU" dirty="0" smtClean="0"/>
              <a:t>5. Сравните Афродиту </a:t>
            </a:r>
            <a:r>
              <a:rPr lang="ru-RU" dirty="0" err="1" smtClean="0"/>
              <a:t>Книдскую</a:t>
            </a:r>
            <a:r>
              <a:rPr lang="ru-RU" dirty="0" smtClean="0"/>
              <a:t> Праксителя с Венерой </a:t>
            </a:r>
            <a:r>
              <a:rPr lang="ru-RU" dirty="0" err="1" smtClean="0"/>
              <a:t>Милосской</a:t>
            </a:r>
            <a:r>
              <a:rPr lang="ru-RU" dirty="0" smtClean="0"/>
              <a:t>. В чем загадка их обаяния?</a:t>
            </a:r>
          </a:p>
          <a:p>
            <a:pPr eaLnBrk="1" hangingPunct="1">
              <a:defRPr/>
            </a:pPr>
            <a:r>
              <a:rPr lang="ru-RU" dirty="0" smtClean="0"/>
              <a:t>6. Расскажите о Древнем Риме, этапах его развития и правителях.</a:t>
            </a:r>
          </a:p>
          <a:p>
            <a:pPr eaLnBrk="1" hangingPunct="1">
              <a:defRPr/>
            </a:pPr>
            <a:r>
              <a:rPr lang="ru-RU" dirty="0" smtClean="0"/>
              <a:t>7. Подготовьте сообщение о философах и писателях Древнего Рима Гораций, Сенека, Цицерон, Вергилий.</a:t>
            </a:r>
          </a:p>
          <a:p>
            <a:pPr eaLnBrk="1" hangingPunct="1">
              <a:defRPr/>
            </a:pPr>
            <a:r>
              <a:rPr lang="ru-RU" dirty="0" smtClean="0"/>
              <a:t>8. О чем говорит римский портрет? В чем его отличие </a:t>
            </a:r>
            <a:r>
              <a:rPr lang="ru-RU" smtClean="0"/>
              <a:t>от греческого?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30" name="Group 118"/>
          <p:cNvGraphicFramePr>
            <a:graphicFrameLocks noGrp="1"/>
          </p:cNvGraphicFramePr>
          <p:nvPr>
            <p:ph type="body" idx="4294967295"/>
          </p:nvPr>
        </p:nvGraphicFramePr>
        <p:xfrm>
          <a:off x="395288" y="476250"/>
          <a:ext cx="8229600" cy="5832475"/>
        </p:xfrm>
        <a:graphic>
          <a:graphicData uri="http://schemas.openxmlformats.org/drawingml/2006/table">
            <a:tbl>
              <a:tblPr/>
              <a:tblGrid>
                <a:gridCol w="788987"/>
                <a:gridCol w="1722438"/>
                <a:gridCol w="1449387"/>
                <a:gridCol w="1930400"/>
                <a:gridCol w="2338388"/>
              </a:tblGrid>
              <a:tr h="231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Исторические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периоды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Виды построек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Строительный материал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   Назначение  построек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Нововведения в архитектуре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VII – IV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вв. до н.э.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Жилые дома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Дворцы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Храмы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Форум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Камень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Кирпич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Проживание людей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Жертвоприношение богам, совершение ритуалов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Центр общественной жизни по решению различных вопросов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Создание тосканского ордена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Умелая планировка улиц, городов, жилых построек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11" name="Group 75"/>
          <p:cNvGraphicFramePr>
            <a:graphicFrameLocks noGrp="1"/>
          </p:cNvGraphicFramePr>
          <p:nvPr/>
        </p:nvGraphicFramePr>
        <p:xfrm>
          <a:off x="179388" y="260350"/>
          <a:ext cx="8785225" cy="6453188"/>
        </p:xfrm>
        <a:graphic>
          <a:graphicData uri="http://schemas.openxmlformats.org/drawingml/2006/table">
            <a:tbl>
              <a:tblPr/>
              <a:tblGrid>
                <a:gridCol w="623887"/>
                <a:gridCol w="1924050"/>
                <a:gridCol w="1074738"/>
                <a:gridCol w="2665412"/>
                <a:gridCol w="2497138"/>
              </a:tblGrid>
              <a:tr h="189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Исторические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периоды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Виды построек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Строительный материал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   Назначение  построек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Нововведения в архитектуре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IV – I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вв. до н.э.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Дворцы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Храмы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прямоугольной формы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Храмы круглой формы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Театры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Каменные мосты(Виадуки)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Водопроводы Триумфальные арки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Базилика Цезаря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Мягкий вулканический туф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Кирпич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Мрамор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Бетон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Камень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Проживание людей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Жертвоприношение богам, совершение ритуалов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Проведение представлений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Подача воды в город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Прославление военной славы императора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Проведение судебных заседаний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Изобретение бетона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Введение арочно – сводчатых конструкций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21" name="Group 61"/>
          <p:cNvGraphicFramePr>
            <a:graphicFrameLocks noGrp="1"/>
          </p:cNvGraphicFramePr>
          <p:nvPr/>
        </p:nvGraphicFramePr>
        <p:xfrm>
          <a:off x="179388" y="203200"/>
          <a:ext cx="8785225" cy="6453188"/>
        </p:xfrm>
        <a:graphic>
          <a:graphicData uri="http://schemas.openxmlformats.org/drawingml/2006/table">
            <a:tbl>
              <a:tblPr/>
              <a:tblGrid>
                <a:gridCol w="623887"/>
                <a:gridCol w="1924050"/>
                <a:gridCol w="1074738"/>
                <a:gridCol w="2665412"/>
                <a:gridCol w="2497138"/>
              </a:tblGrid>
              <a:tr h="189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Исторические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периоды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Виды построек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Строительный материал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   Назначение  построек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Нововведения в архитектуре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I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 -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IV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вв. н.э.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Храм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Пантеон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Дворцы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Храмы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Триумфальные арки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Колонна Траяна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Термы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Виллы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Мягкий вулканический туф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Кирпич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Мрамор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Бетон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Камень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Концентрация духовных сил и помыслов человека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Проживание богатых людей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Жертвоприношение богам, совершение ритуалов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Прославление военной славы императора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Увековечить поход Траяна над даками,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надгробный памятник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Место отдыха и развлечений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Для загородного отдыха богатых людей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61443" name="Picture 2" descr="http://5klass.net/datas/istorija/Izobrazitelnoe-iskusstvo-Drevnego-Rima/0024-024-ZHivopisnoe-iskusstvo.jpg"/>
          <p:cNvPicPr>
            <a:picLocks noChangeAspect="1" noChangeArrowheads="1"/>
          </p:cNvPicPr>
          <p:nvPr/>
        </p:nvPicPr>
        <p:blipFill>
          <a:blip r:embed="rId2"/>
          <a:srcRect l="6250" t="9375" r="3906" b="10416"/>
          <a:stretch>
            <a:fillRect/>
          </a:stretch>
        </p:blipFill>
        <p:spPr bwMode="auto">
          <a:xfrm>
            <a:off x="428625" y="571500"/>
            <a:ext cx="8215313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150813"/>
            <a:ext cx="914400" cy="6400800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8" y="374650"/>
            <a:ext cx="7334250" cy="5486400"/>
          </a:xfrm>
        </p:spPr>
      </p:sp>
      <p:sp>
        <p:nvSpPr>
          <p:cNvPr id="62468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429125"/>
            <a:ext cx="3500438" cy="2124075"/>
          </a:xfrm>
          <a:solidFill>
            <a:schemeClr val="accent1">
              <a:alpha val="14902"/>
            </a:schemeClr>
          </a:solidFill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000" b="1" smtClean="0"/>
              <a:t>Портрет юноши в золотом венке из Фаюма.</a:t>
            </a:r>
          </a:p>
        </p:txBody>
      </p:sp>
      <p:pic>
        <p:nvPicPr>
          <p:cNvPr id="62469" name="Picture 2" descr="http://s46.radikal.ru/i113/1107/f9/fb19b71ca0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14313"/>
            <a:ext cx="40544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3"/>
            <a:ext cx="7239000" cy="136207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63492" name="Picture 2" descr="http://5klass.net/datas/istorija/Izobrazitelnoe-iskusstvo-Drevnego-Rima/0026-026-Villa-Misterij.jpg"/>
          <p:cNvPicPr>
            <a:picLocks noChangeAspect="1" noChangeArrowheads="1"/>
          </p:cNvPicPr>
          <p:nvPr/>
        </p:nvPicPr>
        <p:blipFill>
          <a:blip r:embed="rId2"/>
          <a:srcRect b="6248"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3286148" cy="53578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Римские </a:t>
            </a:r>
            <a:r>
              <a:rPr lang="ru-RU" sz="1800" i="1" dirty="0" smtClean="0">
                <a:solidFill>
                  <a:schemeClr val="tx1"/>
                </a:solidFill>
                <a:latin typeface="Bookman Old Style" pitchFamily="18" charset="0"/>
              </a:rPr>
              <a:t>портреты запечатлели измене</a:t>
            </a:r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ния в облике людей, нравах, обычаях, моде на протяжении нескольких столетий. Поразительно живые образы императоров и полководцев, поэтов и философов, ученых и знатных римлян сохранили дыхание своего времени. По мнению А.И. Герцена, «вся история римского падения выражена тут бровями, лбами, губами»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214313"/>
            <a:ext cx="3048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Портрет пожилого римлянина из </a:t>
            </a:r>
            <a:r>
              <a:rPr lang="ru-RU" b="1" dirty="0" err="1" smtClean="0"/>
              <a:t>Фаюма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64516" name="Picture 2" descr="http://i243.photobucket.com/albums/ff124/sarmata_2007/portrai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85750"/>
            <a:ext cx="53498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Живопись этрусков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Фрески </a:t>
            </a:r>
            <a:endParaRPr lang="ru-RU" b="1" dirty="0"/>
          </a:p>
        </p:txBody>
      </p:sp>
      <p:pic>
        <p:nvPicPr>
          <p:cNvPr id="65540" name="Picture 2" descr="I:\РАБОТА\ИЗО ОБЖ\МХК\10 класс\иск рима картинки\dфрески этрусков.aki-202-20--203-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058988"/>
            <a:ext cx="67151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3"/>
            <a:ext cx="7239000" cy="13620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682" name="Picture 2" descr="I:\РАБОТА\ИЗО ОБЖ\МХК\10 класс\иск рима картинки\фрески. Деталь фрескиab20018b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71625"/>
            <a:ext cx="657225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I:\РАБОТА\ИЗО ОБЖ\МХК\10 класс\иск рима картинки\фрески этрусков.Etruscan_Painting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500188"/>
            <a:ext cx="492918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I:\РАБОТА\ИЗО ОБЖ\МХК\10 класс\иск рима картинки\фрески этрусков.Etruscan_mural_francoi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357313"/>
            <a:ext cx="83137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I:\РАБОТА\ИЗО ОБЖ\МХК\10 класс\иск рима картинки\фрески этрусков.Etruscan_mural_dancer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1214438"/>
            <a:ext cx="798671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I:\РАБОТА\ИЗО ОБЖ\МХК\10 класс\иск рима картинки\фрески этрусков.Etruscan_mural_baron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569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I:\РАБОТА\ИЗО ОБЖ\МХК\10 класс\иск рима картинки\фрески этрусков.Etruscan_mural_amazons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786938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Скульптурный портрет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7588" name="Picture 2" descr="I:\РАБОТА\ИЗО ОБЖ\МХК\10 класс\иск рима картинки\рим скульптурный портрет1ces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500188"/>
            <a:ext cx="45005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3" descr="I:\РАБОТА\ИЗО ОБЖ\МХК\10 класс\иск рима картинки\рим скульптурный портрет1gai_mari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321468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217</TotalTime>
  <Words>653</Words>
  <Application>Microsoft Office PowerPoint</Application>
  <PresentationFormat>Экран (4:3)</PresentationFormat>
  <Paragraphs>147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Century Gothic</vt:lpstr>
      <vt:lpstr>Wingdings 2</vt:lpstr>
      <vt:lpstr>Verdana</vt:lpstr>
      <vt:lpstr>Calibri</vt:lpstr>
      <vt:lpstr>Book Antiqua</vt:lpstr>
      <vt:lpstr>Times New Roman</vt:lpstr>
      <vt:lpstr>Wingdings</vt:lpstr>
      <vt:lpstr>Bookman Old Style</vt:lpstr>
      <vt:lpstr>Яркая</vt:lpstr>
      <vt:lpstr>Слайд 1</vt:lpstr>
      <vt:lpstr>Слайд 2</vt:lpstr>
      <vt:lpstr>Слайд 3</vt:lpstr>
      <vt:lpstr>Слайд 4</vt:lpstr>
      <vt:lpstr>Слайд 5</vt:lpstr>
      <vt:lpstr>Римские портреты запечатлели изменения в облике людей, нравах, обычаях, моде на протяжении нескольких столетий. Поразительно живые образы императоров и полководцев, поэтов и философов, ученых и знатных римлян сохранили дыхание своего времени. По мнению А.И. Герцена, «вся история римского падения выражена тут бровями, лбами, губами» </vt:lpstr>
      <vt:lpstr>Живопись этрусков</vt:lpstr>
      <vt:lpstr>Слайд 8</vt:lpstr>
      <vt:lpstr>Скульптурный портрет</vt:lpstr>
      <vt:lpstr>Слайд 10</vt:lpstr>
      <vt:lpstr>Марк Аврелий</vt:lpstr>
      <vt:lpstr>Портрет времени Адриана</vt:lpstr>
      <vt:lpstr>Портрет времени Флавиев</vt:lpstr>
      <vt:lpstr>Портрет императора Каракаллы</vt:lpstr>
      <vt:lpstr>Сириянка </vt:lpstr>
      <vt:lpstr>Скульптура древних этрусков </vt:lpstr>
      <vt:lpstr>Статуя Октавиана Августа</vt:lpstr>
      <vt:lpstr>Слайд 18</vt:lpstr>
      <vt:lpstr>Подводя итоги</vt:lpstr>
      <vt:lpstr>Задание: 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Australia</dc:creator>
  <cp:lastModifiedBy>asu</cp:lastModifiedBy>
  <cp:revision>29</cp:revision>
  <dcterms:created xsi:type="dcterms:W3CDTF">2010-01-16T23:06:34Z</dcterms:created>
  <dcterms:modified xsi:type="dcterms:W3CDTF">2015-02-17T10:21:47Z</dcterms:modified>
</cp:coreProperties>
</file>