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9" r:id="rId3"/>
    <p:sldId id="268" r:id="rId4"/>
    <p:sldId id="256" r:id="rId5"/>
    <p:sldId id="257" r:id="rId6"/>
    <p:sldId id="260" r:id="rId7"/>
    <p:sldId id="262" r:id="rId8"/>
    <p:sldId id="258" r:id="rId9"/>
    <p:sldId id="261" r:id="rId10"/>
    <p:sldId id="266" r:id="rId11"/>
    <p:sldId id="271" r:id="rId12"/>
    <p:sldId id="272" r:id="rId13"/>
    <p:sldId id="273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0093"/>
    <a:srgbClr val="0033CC"/>
    <a:srgbClr val="009900"/>
    <a:srgbClr val="993300"/>
    <a:srgbClr val="CC00CC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146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35C9F-956F-49CC-86BF-62B504B87012}" type="datetimeFigureOut">
              <a:rPr lang="ru-RU" smtClean="0"/>
              <a:t>28.02.2015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392CA-4144-438D-A1CA-6C281C79EE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37941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35C9F-956F-49CC-86BF-62B504B87012}" type="datetimeFigureOut">
              <a:rPr lang="ru-RU" smtClean="0"/>
              <a:t>28.02.2015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392CA-4144-438D-A1CA-6C281C79EE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3893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35C9F-956F-49CC-86BF-62B504B87012}" type="datetimeFigureOut">
              <a:rPr lang="ru-RU" smtClean="0"/>
              <a:t>28.02.2015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392CA-4144-438D-A1CA-6C281C79EE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65510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5C2815-A006-44C1-B705-A9765B7ED4E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1916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082A2A-322F-49C1-80DF-AFBE28910D4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5597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766064-4975-4032-AC9E-9780F9BDB34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1109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D5E6FD-A0D5-4A7E-B8D5-0618BB70FF5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3521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FAAE55-085F-46FD-BEF9-CA40D6C8780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3639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21193A-7AAB-4649-BADB-D317C96B3F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9018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137A24-DBFC-400D-8876-612D4D011C0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6905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33BC68-1C5C-4575-9DE4-DD881F3A7CD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05749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35C9F-956F-49CC-86BF-62B504B87012}" type="datetimeFigureOut">
              <a:rPr lang="ru-RU" smtClean="0"/>
              <a:t>28.02.2015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392CA-4144-438D-A1CA-6C281C79EE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41771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389DCD-41A9-4A29-86D2-4EE84A315BB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3961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DE4EC3-7959-4E65-A79E-183AA9D3959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8827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A83346-B300-4C34-98F9-07FA3FAD28E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0219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35C9F-956F-49CC-86BF-62B504B87012}" type="datetimeFigureOut">
              <a:rPr lang="ru-RU" smtClean="0"/>
              <a:t>28.02.2015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392CA-4144-438D-A1CA-6C281C79EE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55900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35C9F-956F-49CC-86BF-62B504B87012}" type="datetimeFigureOut">
              <a:rPr lang="ru-RU" smtClean="0"/>
              <a:t>28.02.2015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392CA-4144-438D-A1CA-6C281C79EE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24420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35C9F-956F-49CC-86BF-62B504B87012}" type="datetimeFigureOut">
              <a:rPr lang="ru-RU" smtClean="0"/>
              <a:t>28.02.2015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392CA-4144-438D-A1CA-6C281C79EE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83847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35C9F-956F-49CC-86BF-62B504B87012}" type="datetimeFigureOut">
              <a:rPr lang="ru-RU" smtClean="0"/>
              <a:t>28.02.2015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392CA-4144-438D-A1CA-6C281C79EE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00122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35C9F-956F-49CC-86BF-62B504B87012}" type="datetimeFigureOut">
              <a:rPr lang="ru-RU" smtClean="0"/>
              <a:t>28.02.2015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392CA-4144-438D-A1CA-6C281C79EE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32172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35C9F-956F-49CC-86BF-62B504B87012}" type="datetimeFigureOut">
              <a:rPr lang="ru-RU" smtClean="0"/>
              <a:t>28.02.2015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392CA-4144-438D-A1CA-6C281C79EE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58875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35C9F-956F-49CC-86BF-62B504B87012}" type="datetimeFigureOut">
              <a:rPr lang="ru-RU" smtClean="0"/>
              <a:t>28.02.2015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392CA-4144-438D-A1CA-6C281C79EE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0647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935C9F-956F-49CC-86BF-62B504B87012}" type="datetimeFigureOut">
              <a:rPr lang="ru-RU" smtClean="0"/>
              <a:t>28.02.2015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A392CA-4144-438D-A1CA-6C281C79EE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5946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B1DB2A1-42DA-41B7-B23E-1EEE44288880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8063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31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12" Type="http://schemas.openxmlformats.org/officeDocument/2006/relationships/image" Target="../media/image30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11" Type="http://schemas.openxmlformats.org/officeDocument/2006/relationships/image" Target="../media/image29.jpeg"/><Relationship Id="rId5" Type="http://schemas.openxmlformats.org/officeDocument/2006/relationships/image" Target="../media/image23.jpeg"/><Relationship Id="rId10" Type="http://schemas.openxmlformats.org/officeDocument/2006/relationships/image" Target="../media/image28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209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135767" y="247261"/>
            <a:ext cx="7316553" cy="4752528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6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6">
                  <a:lumMod val="40000"/>
                  <a:lumOff val="60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Monotype Corsiva" pitchFamily="66" charset="0"/>
            </a:endParaRPr>
          </a:p>
          <a:p>
            <a:pPr algn="ctr"/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  <a:latin typeface="Monotype Corsiva" pitchFamily="66" charset="0"/>
            </a:endParaRPr>
          </a:p>
          <a:p>
            <a:pPr algn="ctr"/>
            <a:endParaRPr lang="ru-RU" sz="1400" b="1" dirty="0" smtClean="0">
              <a:solidFill>
                <a:schemeClr val="tx1">
                  <a:lumMod val="75000"/>
                  <a:lumOff val="25000"/>
                </a:schemeClr>
              </a:solidFill>
              <a:latin typeface="Monotype Corsiva" pitchFamily="66" charset="0"/>
            </a:endParaRPr>
          </a:p>
          <a:p>
            <a:pPr algn="ctr"/>
            <a:endParaRPr lang="ru-RU" sz="1400" b="1" dirty="0">
              <a:solidFill>
                <a:schemeClr val="tx1">
                  <a:lumMod val="75000"/>
                  <a:lumOff val="25000"/>
                </a:schemeClr>
              </a:solidFill>
              <a:latin typeface="Monotype Corsiva" pitchFamily="66" charset="0"/>
            </a:endParaRPr>
          </a:p>
          <a:p>
            <a:pPr algn="ctr"/>
            <a:endParaRPr lang="ru-RU" sz="1400" b="1" dirty="0" smtClean="0">
              <a:solidFill>
                <a:schemeClr val="tx1">
                  <a:lumMod val="75000"/>
                  <a:lumOff val="25000"/>
                </a:schemeClr>
              </a:solidFill>
              <a:latin typeface="Monotype Corsiva" pitchFamily="66" charset="0"/>
            </a:endParaRPr>
          </a:p>
          <a:p>
            <a:pPr algn="ctr"/>
            <a:r>
              <a:rPr lang="ru-RU" sz="14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МУНИЦИПАЛЬНОЕ ОБЩЕОБРАЗОВАТЕЛЬНОЕ БЮДЖЕТНОЕ УЧРЕЖДЕНИЕ</a:t>
            </a:r>
          </a:p>
          <a:p>
            <a:pPr algn="ctr"/>
            <a:r>
              <a:rPr lang="ru-RU" sz="14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НОВОБУРЕЙСКАЯ СРЕДНЯЯ </a:t>
            </a:r>
            <a:r>
              <a:rPr lang="ru-RU" sz="14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ОБЩЕОБРАЗОВАТЕЛЬНАЯ ШКОЛА № </a:t>
            </a:r>
            <a:r>
              <a:rPr lang="ru-RU" sz="14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3</a:t>
            </a:r>
          </a:p>
          <a:p>
            <a:pPr algn="ctr"/>
            <a:r>
              <a:rPr lang="ru-RU" sz="14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БУРЕЙСКОГО РАЙОНА  АМУРСКОЙ ОБЛАСТИ</a:t>
            </a:r>
            <a:endParaRPr lang="ru-RU" sz="1400" b="1" i="1" dirty="0" smtClean="0">
              <a:solidFill>
                <a:schemeClr val="tx1">
                  <a:lumMod val="75000"/>
                  <a:lumOff val="25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endParaRPr lang="ru-RU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Monotype Corsiva" pitchFamily="66" charset="0"/>
            </a:endParaRPr>
          </a:p>
          <a:p>
            <a:pPr algn="ctr"/>
            <a:r>
              <a:rPr lang="ru-RU" sz="5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stral" pitchFamily="66" charset="0"/>
              </a:rPr>
              <a:t>Формы и методы работы с </a:t>
            </a:r>
            <a:r>
              <a:rPr lang="ru-RU" sz="5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stral" pitchFamily="66" charset="0"/>
              </a:rPr>
              <a:t>родителями</a:t>
            </a:r>
            <a:endParaRPr lang="ru-RU" sz="5400" b="1" dirty="0" smtClean="0">
              <a:solidFill>
                <a:schemeClr val="tx1">
                  <a:lumMod val="75000"/>
                  <a:lumOff val="25000"/>
                </a:schemeClr>
              </a:solidFill>
              <a:latin typeface="Mistral" pitchFamily="66" charset="0"/>
            </a:endParaRPr>
          </a:p>
          <a:p>
            <a:pPr algn="ctr"/>
            <a:r>
              <a:rPr lang="ru-R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onotype Corsiva" pitchFamily="66" charset="0"/>
              </a:rPr>
              <a:t>(заседание  школьного методического объединения  классных руководителей)</a:t>
            </a:r>
          </a:p>
          <a:p>
            <a:pPr algn="ctr"/>
            <a:endParaRPr lang="ru-RU" sz="1600" b="1" dirty="0" smtClean="0">
              <a:solidFill>
                <a:schemeClr val="tx1">
                  <a:lumMod val="75000"/>
                  <a:lumOff val="25000"/>
                </a:schemeClr>
              </a:solidFill>
              <a:latin typeface="Monotype Corsiva" pitchFamily="66" charset="0"/>
            </a:endParaRPr>
          </a:p>
          <a:p>
            <a:pPr algn="ctr"/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onotype Corsiva" pitchFamily="66" charset="0"/>
              </a:rPr>
              <a:t>подготовила </a:t>
            </a: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onotype Corsiva" pitchFamily="66" charset="0"/>
              </a:rPr>
              <a:t>классный руководитель 11 «А» класса</a:t>
            </a:r>
          </a:p>
          <a:p>
            <a:pPr algn="ctr"/>
            <a:r>
              <a:rPr lang="ru-RU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Monotype Corsiva" pitchFamily="66" charset="0"/>
              </a:rPr>
              <a:t>Косачёва</a:t>
            </a: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onotype Corsiva" pitchFamily="66" charset="0"/>
              </a:rPr>
              <a:t> Татьяна Анатольевна.</a:t>
            </a:r>
          </a:p>
          <a:p>
            <a:pPr algn="ctr"/>
            <a:endParaRPr lang="ru-RU" b="1" dirty="0" smtClean="0">
              <a:solidFill>
                <a:schemeClr val="tx1">
                  <a:lumMod val="75000"/>
                  <a:lumOff val="25000"/>
                </a:schemeClr>
              </a:solidFill>
              <a:latin typeface="Monotype Corsiva" pitchFamily="66" charset="0"/>
            </a:endParaRPr>
          </a:p>
          <a:p>
            <a:pPr algn="ctr"/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onotype Corsiva" pitchFamily="66" charset="0"/>
              </a:rPr>
              <a:t>Ноябрь, 2012 </a:t>
            </a: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onotype Corsiva" pitchFamily="66" charset="0"/>
              </a:rPr>
              <a:t>год</a:t>
            </a:r>
            <a:endParaRPr lang="ru-RU" b="1" dirty="0" smtClean="0">
              <a:solidFill>
                <a:schemeClr val="tx1">
                  <a:lumMod val="75000"/>
                  <a:lumOff val="25000"/>
                </a:schemeClr>
              </a:solidFill>
              <a:latin typeface="Monotype Corsiva" pitchFamily="66" charset="0"/>
            </a:endParaRPr>
          </a:p>
          <a:p>
            <a:pPr algn="ctr"/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  <a:latin typeface="Monotype Corsiva" pitchFamily="66" charset="0"/>
            </a:endParaRPr>
          </a:p>
          <a:p>
            <a:pPr algn="ctr"/>
            <a:endParaRPr lang="ru-RU" sz="5400" b="1" dirty="0">
              <a:solidFill>
                <a:schemeClr val="tx1">
                  <a:lumMod val="75000"/>
                  <a:lumOff val="25000"/>
                </a:schemeClr>
              </a:solidFill>
              <a:latin typeface="Mistral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6127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21" b="2668"/>
          <a:stretch/>
        </p:blipFill>
        <p:spPr bwMode="auto">
          <a:xfrm>
            <a:off x="4355976" y="1"/>
            <a:ext cx="478802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 descr="C:\Documents and Settings\User\Рабочий стол\1 сентября\P112083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53938">
            <a:off x="147231" y="317246"/>
            <a:ext cx="5765205" cy="432390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C:\Documents and Settings\User\Мои документы\Загрузки\шк 1.jpg"/>
          <p:cNvPicPr/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4725144"/>
            <a:ext cx="2664296" cy="19930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Обжигающие - Школа - это мир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40152" y="5509834"/>
            <a:ext cx="216024" cy="21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886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User\Рабочий стол\1 сентября\P112079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160908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Documents and Settings\User\Рабочий стол\1 сентября\P11208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42646"/>
            <a:ext cx="8424936" cy="6318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Documents and Settings\User\Рабочий стол\1 сентября\P112081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8587"/>
            <a:ext cx="8390347" cy="6292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Documents and Settings\User\Рабочий стол\1 сентября\P112081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79" y="58688"/>
            <a:ext cx="8699465" cy="652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Documents and Settings\User\Рабочий стол\1 сентября\P1120818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79" y="153888"/>
            <a:ext cx="8696209" cy="6522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Documents and Settings\User\Рабочий стол\1 сентября\P1120819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764" y="162690"/>
            <a:ext cx="8781238" cy="6585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Documents and Settings\User\Рабочий стол\1 сентября\P1120820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66" y="162690"/>
            <a:ext cx="8832981" cy="66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Documents and Settings\User\Рабочий стол\1 сентября\P1120821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237" y="166055"/>
            <a:ext cx="8680251" cy="6510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Documents and Settings\User\Рабочий стол\1 сентября\P1120823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45" y="58688"/>
            <a:ext cx="9025002" cy="6768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1" descr="C:\Documents and Settings\User\Рабочий стол\1 сентября\1сент.2012 030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19" y="143286"/>
            <a:ext cx="8832981" cy="66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C:\Documents and Settings\User\Рабочий стол\1 сентября\1сент.2012 032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66" y="72444"/>
            <a:ext cx="9021892" cy="6766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Documents and Settings\User\Рабочий стол\1 сентября\1сент.2012 039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96" y="198880"/>
            <a:ext cx="8758857" cy="6569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5142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8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8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6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8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400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8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200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6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8500"/>
                            </p:stCondLst>
                            <p:childTnLst>
                              <p:par>
                                <p:cTn id="2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7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500"/>
                            </p:stCondLst>
                            <p:childTnLst>
                              <p:par>
                                <p:cTn id="2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7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2500"/>
                            </p:stCondLst>
                            <p:childTnLst>
                              <p:par>
                                <p:cTn id="3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70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9500"/>
                            </p:stCondLst>
                            <p:childTnLst>
                              <p:par>
                                <p:cTn id="3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7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6500"/>
                            </p:stCondLst>
                            <p:childTnLst>
                              <p:par>
                                <p:cTn id="4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70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3500"/>
                            </p:stCondLst>
                            <p:childTnLst>
                              <p:par>
                                <p:cTn id="4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70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500"/>
                            </p:stCondLst>
                            <p:childTnLst>
                              <p:par>
                                <p:cTn id="4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70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User\Рабочий стол\1 сентября\1сент.2012 0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56" y="116632"/>
            <a:ext cx="8929531" cy="6697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Documents and Settings\User\Рабочий стол\1 сентября\1сент.2012 0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56" y="160851"/>
            <a:ext cx="8929531" cy="6697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Documents and Settings\User\Рабочий стол\1 сентября\фото 1сент.2012\1сент.2012 02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5547" y="248849"/>
            <a:ext cx="4824536" cy="6432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D:\Всё)\Фотографии\Учебный год\SDC1198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8" y="248849"/>
            <a:ext cx="4933892" cy="6578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Documents and Settings\User\Рабочий стол\1 сентября\1сент.2012 00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57" y="105139"/>
            <a:ext cx="8924730" cy="6693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Волна 6"/>
          <p:cNvSpPr/>
          <p:nvPr/>
        </p:nvSpPr>
        <p:spPr>
          <a:xfrm>
            <a:off x="827584" y="5661248"/>
            <a:ext cx="7920880" cy="914400"/>
          </a:xfrm>
          <a:prstGeom prst="wav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С П А С И Б О   ЗА   В Н И М А Н И Е !</a:t>
            </a:r>
            <a:endParaRPr lang="ru-RU" sz="28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384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7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1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7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8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7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209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611560" y="692696"/>
            <a:ext cx="7416824" cy="3384376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6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6">
                  <a:lumMod val="40000"/>
                  <a:lumOff val="60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otype Corsiva" pitchFamily="66" charset="0"/>
              </a:rPr>
              <a:t>«Ребенок - зеркало семьи; как в капле воды отражается солнце, так в  детях отражается нравственная чистота матери и отца». </a:t>
            </a:r>
            <a:endParaRPr lang="ru-RU" sz="2800" b="1" dirty="0" smtClean="0">
              <a:solidFill>
                <a:schemeClr val="tx1">
                  <a:lumMod val="75000"/>
                  <a:lumOff val="25000"/>
                </a:schemeClr>
              </a:solidFill>
              <a:latin typeface="Monotype Corsiva" pitchFamily="66" charset="0"/>
            </a:endParaRPr>
          </a:p>
          <a:p>
            <a:r>
              <a:rPr lang="ru-RU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onotype Corsiva" pitchFamily="66" charset="0"/>
              </a:rPr>
              <a:t>                                                                 </a:t>
            </a:r>
          </a:p>
          <a:p>
            <a:r>
              <a:rPr lang="ru-RU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onotype Corsiva" pitchFamily="66" charset="0"/>
              </a:rPr>
              <a:t>                                                    В</a:t>
            </a:r>
            <a:r>
              <a:rPr lang="ru-RU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otype Corsiva" pitchFamily="66" charset="0"/>
              </a:rPr>
              <a:t>. А. Сухомлинский </a:t>
            </a:r>
            <a:endParaRPr lang="ru-RU" sz="2800" b="1" dirty="0">
              <a:solidFill>
                <a:schemeClr val="tx1">
                  <a:lumMod val="75000"/>
                  <a:lumOff val="25000"/>
                </a:schemeClr>
              </a:solidFill>
              <a:latin typeface="Mistral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4139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506" y="-263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Овал 1"/>
          <p:cNvSpPr/>
          <p:nvPr/>
        </p:nvSpPr>
        <p:spPr>
          <a:xfrm>
            <a:off x="1475656" y="548680"/>
            <a:ext cx="5544615" cy="1587624"/>
          </a:xfrm>
          <a:prstGeom prst="ellipse">
            <a:avLst/>
          </a:prstGeom>
          <a:solidFill>
            <a:srgbClr val="FF99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ФОРМЫ РАБОТЫ</a:t>
            </a:r>
          </a:p>
          <a:p>
            <a:pPr algn="ctr"/>
            <a: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С РОДИТЕЛЯМИ</a:t>
            </a:r>
            <a:endParaRPr lang="ru-RU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0" y="2285962"/>
            <a:ext cx="3240360" cy="1287054"/>
          </a:xfrm>
          <a:prstGeom prst="ellipse">
            <a:avLst/>
          </a:prstGeom>
          <a:solidFill>
            <a:srgbClr val="FF99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ПОСЕЩЕНИЕ</a:t>
            </a:r>
          </a:p>
          <a:p>
            <a:pPr algn="ctr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СЕМЬИ</a:t>
            </a:r>
            <a:endParaRPr lang="ru-RU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946079" y="3869364"/>
            <a:ext cx="3168352" cy="1287827"/>
          </a:xfrm>
          <a:prstGeom prst="ellipse">
            <a:avLst/>
          </a:prstGeom>
          <a:solidFill>
            <a:srgbClr val="FF99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ИНДИВИДУАЛЬНЫЕ</a:t>
            </a:r>
            <a:b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КОНСУЛЬТАЦИИ</a:t>
            </a:r>
            <a:endParaRPr lang="ru-RU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5699917" y="2287266"/>
            <a:ext cx="3193876" cy="1285749"/>
          </a:xfrm>
          <a:prstGeom prst="ellipse">
            <a:avLst/>
          </a:prstGeom>
          <a:solidFill>
            <a:srgbClr val="FF99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ПЕРЕПИСКА </a:t>
            </a:r>
            <a:b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 РОДИТЕЛЯМИ</a:t>
            </a:r>
            <a:endParaRPr lang="ru-RU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4644008" y="3869364"/>
            <a:ext cx="3265884" cy="1279646"/>
          </a:xfrm>
          <a:prstGeom prst="ellipse">
            <a:avLst/>
          </a:prstGeom>
          <a:solidFill>
            <a:srgbClr val="FF99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РОДИТЕЛЬСКИЕ СОБРАНИЯ</a:t>
            </a:r>
            <a:endParaRPr lang="ru-RU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Стрелка вниз 2"/>
          <p:cNvSpPr/>
          <p:nvPr/>
        </p:nvSpPr>
        <p:spPr>
          <a:xfrm rot="728913">
            <a:off x="3435942" y="1809514"/>
            <a:ext cx="304351" cy="2065658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низ 8"/>
          <p:cNvSpPr/>
          <p:nvPr/>
        </p:nvSpPr>
        <p:spPr>
          <a:xfrm rot="2000749">
            <a:off x="2255861" y="1518146"/>
            <a:ext cx="275395" cy="815680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низ 10"/>
          <p:cNvSpPr/>
          <p:nvPr/>
        </p:nvSpPr>
        <p:spPr>
          <a:xfrm rot="19124180">
            <a:off x="6755883" y="1425240"/>
            <a:ext cx="275395" cy="879049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низ 12"/>
          <p:cNvSpPr/>
          <p:nvPr/>
        </p:nvSpPr>
        <p:spPr>
          <a:xfrm rot="20815891">
            <a:off x="5152351" y="1759872"/>
            <a:ext cx="300037" cy="2143932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4720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7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4844" cy="7107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вал 2"/>
          <p:cNvSpPr/>
          <p:nvPr/>
        </p:nvSpPr>
        <p:spPr>
          <a:xfrm>
            <a:off x="4521155" y="332656"/>
            <a:ext cx="3265884" cy="1279646"/>
          </a:xfrm>
          <a:prstGeom prst="ellipse">
            <a:avLst/>
          </a:prstGeom>
          <a:solidFill>
            <a:srgbClr val="FF99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РОДИТЕЛЬСКИЕ СОБРАНИЯ</a:t>
            </a:r>
            <a:endParaRPr lang="ru-RU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180422" y="677004"/>
            <a:ext cx="2931843" cy="965447"/>
          </a:xfrm>
          <a:prstGeom prst="ellipse">
            <a:avLst/>
          </a:prstGeom>
          <a:solidFill>
            <a:srgbClr val="FF99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ПРАКТИКУМ</a:t>
            </a:r>
            <a:endParaRPr lang="ru-RU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611456" y="2348880"/>
            <a:ext cx="2880320" cy="965447"/>
          </a:xfrm>
          <a:prstGeom prst="ellipse">
            <a:avLst/>
          </a:prstGeom>
          <a:solidFill>
            <a:srgbClr val="FF99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РОЛЕВАЯ ИГРА</a:t>
            </a:r>
            <a:endParaRPr lang="ru-RU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2248997" y="3789040"/>
            <a:ext cx="2908853" cy="965447"/>
          </a:xfrm>
          <a:prstGeom prst="ellipse">
            <a:avLst/>
          </a:prstGeom>
          <a:solidFill>
            <a:srgbClr val="FF99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ЛЕКЦИЯ С ЭЛЕМЕНТАМИ БЕСЕДЫ</a:t>
            </a:r>
            <a:endParaRPr lang="ru-RU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5510470" y="3831263"/>
            <a:ext cx="2664296" cy="965447"/>
          </a:xfrm>
          <a:prstGeom prst="ellipse">
            <a:avLst/>
          </a:prstGeom>
          <a:solidFill>
            <a:srgbClr val="FF99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ТРЕНИНГ</a:t>
            </a:r>
            <a:endParaRPr lang="ru-RU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" name="Стрелка вниз 1"/>
          <p:cNvSpPr/>
          <p:nvPr/>
        </p:nvSpPr>
        <p:spPr>
          <a:xfrm rot="2700837">
            <a:off x="4094308" y="1461040"/>
            <a:ext cx="484632" cy="1260147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низ 9"/>
          <p:cNvSpPr/>
          <p:nvPr/>
        </p:nvSpPr>
        <p:spPr>
          <a:xfrm rot="1676312">
            <a:off x="5133791" y="1920326"/>
            <a:ext cx="484632" cy="1789250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низ 10"/>
          <p:cNvSpPr/>
          <p:nvPr/>
        </p:nvSpPr>
        <p:spPr>
          <a:xfrm rot="21410200">
            <a:off x="6586389" y="2093114"/>
            <a:ext cx="484632" cy="1613584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низ 11"/>
          <p:cNvSpPr/>
          <p:nvPr/>
        </p:nvSpPr>
        <p:spPr>
          <a:xfrm rot="4987558">
            <a:off x="3579648" y="353236"/>
            <a:ext cx="484632" cy="1217208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6915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23528" y="3077886"/>
            <a:ext cx="795235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Родительское собрание по теме</a:t>
            </a:r>
          </a:p>
          <a:p>
            <a:pPr algn="ctr"/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«Качество образования».</a:t>
            </a:r>
            <a:endParaRPr lang="ru-RU" sz="2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6" name="Picture 4" descr="P100086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69946" y="418809"/>
            <a:ext cx="3458200" cy="2592288"/>
          </a:xfrm>
          <a:prstGeom prst="rect">
            <a:avLst/>
          </a:prstGeom>
          <a:noFill/>
        </p:spPr>
      </p:pic>
      <p:pic>
        <p:nvPicPr>
          <p:cNvPr id="4" name="Picture 4" descr="P100086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9181" y="3817655"/>
            <a:ext cx="3794194" cy="2844251"/>
          </a:xfrm>
          <a:prstGeom prst="rect">
            <a:avLst/>
          </a:prstGeom>
          <a:noFill/>
        </p:spPr>
      </p:pic>
      <p:pic>
        <p:nvPicPr>
          <p:cNvPr id="5" name="Picture 5" descr="P100086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5794" y="332656"/>
            <a:ext cx="3684193" cy="2764595"/>
          </a:xfrm>
          <a:prstGeom prst="rect">
            <a:avLst/>
          </a:prstGeom>
          <a:noFill/>
        </p:spPr>
      </p:pic>
      <p:pic>
        <p:nvPicPr>
          <p:cNvPr id="7" name="Picture 5" descr="P100086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737" y="3787959"/>
            <a:ext cx="3816424" cy="2862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Овал 9"/>
          <p:cNvSpPr/>
          <p:nvPr/>
        </p:nvSpPr>
        <p:spPr>
          <a:xfrm>
            <a:off x="3203848" y="163690"/>
            <a:ext cx="2931843" cy="965447"/>
          </a:xfrm>
          <a:prstGeom prst="ellipse">
            <a:avLst/>
          </a:prstGeom>
          <a:solidFill>
            <a:srgbClr val="FF99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ПРАКТИКУМ</a:t>
            </a:r>
            <a:endParaRPr lang="ru-RU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530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94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D:\Всё)\Фотографии\Школьные, Ровесники\Новая папка\10\P110068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2476" y="540363"/>
            <a:ext cx="3851516" cy="2888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Всё)\Фотографии\Школьные, Ровесники\Новая папка\10\P110068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573016"/>
            <a:ext cx="3703960" cy="2777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Всё)\Фотографии\Школьные, Ровесники\Новая папка\10\P110068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708920"/>
            <a:ext cx="3808875" cy="2856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0241" y="1700808"/>
            <a:ext cx="451001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Родительское собрание по теме</a:t>
            </a:r>
          </a:p>
          <a:p>
            <a:pPr algn="ctr"/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«КУЛЬТУРА СЕМЕЙНЫХ ОТНОШЕНИЙ».</a:t>
            </a:r>
            <a:endParaRPr lang="ru-RU" sz="2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395536" y="260648"/>
            <a:ext cx="2880320" cy="965447"/>
          </a:xfrm>
          <a:prstGeom prst="ellipse">
            <a:avLst/>
          </a:prstGeom>
          <a:solidFill>
            <a:srgbClr val="FF99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РОЛЕВАЯ ИГРА</a:t>
            </a:r>
            <a:endParaRPr lang="ru-RU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345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94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536" y="2996952"/>
            <a:ext cx="4032250" cy="3116263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82713" y="388030"/>
            <a:ext cx="424507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Родительское собрание по теме</a:t>
            </a:r>
          </a:p>
          <a:p>
            <a:pPr algn="ctr"/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«детское одиночество».</a:t>
            </a:r>
            <a:endParaRPr lang="ru-RU" sz="2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731438" y="1700808"/>
            <a:ext cx="2931843" cy="965447"/>
          </a:xfrm>
          <a:prstGeom prst="ellipse">
            <a:avLst/>
          </a:prstGeom>
          <a:solidFill>
            <a:srgbClr val="FF99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ПСИХОЛОГИЧЕСКИЙ ТРЕНИНГ</a:t>
            </a:r>
            <a:endParaRPr lang="ru-RU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1999" y="741973"/>
            <a:ext cx="4103812" cy="2768445"/>
          </a:xfrm>
          <a:prstGeom prst="rect">
            <a:avLst/>
          </a:prstGeom>
          <a:noFill/>
          <a:ln/>
        </p:spPr>
      </p:pic>
    </p:spTree>
    <p:extLst>
      <p:ext uri="{BB962C8B-B14F-4D97-AF65-F5344CB8AC3E}">
        <p14:creationId xmlns:p14="http://schemas.microsoft.com/office/powerpoint/2010/main" val="2271880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" y="0"/>
            <a:ext cx="9143999" cy="6894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6" descr="P100067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638" y="2060848"/>
            <a:ext cx="2502073" cy="1876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P100074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639" y="143703"/>
            <a:ext cx="2442178" cy="1832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Овал 9"/>
          <p:cNvSpPr/>
          <p:nvPr/>
        </p:nvSpPr>
        <p:spPr>
          <a:xfrm>
            <a:off x="4239207" y="3955831"/>
            <a:ext cx="3672407" cy="965447"/>
          </a:xfrm>
          <a:prstGeom prst="ellipse">
            <a:avLst/>
          </a:prstGeom>
          <a:solidFill>
            <a:srgbClr val="FF99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участие в работе педсовета</a:t>
            </a:r>
            <a:endParaRPr lang="ru-RU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3419872" y="450032"/>
            <a:ext cx="3599722" cy="965447"/>
          </a:xfrm>
          <a:prstGeom prst="ellipse">
            <a:avLst/>
          </a:prstGeom>
          <a:solidFill>
            <a:srgbClr val="FF99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организация помощи школе и классу</a:t>
            </a:r>
            <a:endParaRPr lang="ru-RU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4246577" y="1578124"/>
            <a:ext cx="3558951" cy="965447"/>
          </a:xfrm>
          <a:prstGeom prst="ellipse">
            <a:avLst/>
          </a:prstGeom>
          <a:solidFill>
            <a:srgbClr val="FF99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организация и проведение внеклассных мероприятий в классе</a:t>
            </a:r>
            <a:endParaRPr lang="ru-RU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3419872" y="2780928"/>
            <a:ext cx="3554827" cy="965447"/>
          </a:xfrm>
          <a:prstGeom prst="ellipse">
            <a:avLst/>
          </a:prstGeom>
          <a:solidFill>
            <a:srgbClr val="FF99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у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частие в работе общешкольного родительского комитета</a:t>
            </a:r>
            <a:endParaRPr lang="ru-RU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6585" y="4077072"/>
            <a:ext cx="2501126" cy="1687268"/>
          </a:xfrm>
          <a:prstGeom prst="rect">
            <a:avLst/>
          </a:prstGeom>
          <a:noFill/>
          <a:ln/>
        </p:spPr>
      </p:pic>
    </p:spTree>
    <p:extLst>
      <p:ext uri="{BB962C8B-B14F-4D97-AF65-F5344CB8AC3E}">
        <p14:creationId xmlns:p14="http://schemas.microsoft.com/office/powerpoint/2010/main" val="3686120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7772400" cy="6408712"/>
          </a:xfrm>
        </p:spPr>
        <p:txBody>
          <a:bodyPr/>
          <a:lstStyle/>
          <a:p>
            <a:pPr algn="l"/>
            <a:r>
              <a:rPr lang="ru-RU" sz="2000" dirty="0" smtClean="0">
                <a:latin typeface="Mistral" pitchFamily="66" charset="0"/>
                <a:ea typeface="Arial Unicode MS" pitchFamily="34" charset="-128"/>
                <a:cs typeface="Arial Unicode MS" pitchFamily="34" charset="-128"/>
              </a:rPr>
              <a:t>            </a:t>
            </a:r>
            <a:r>
              <a:rPr lang="ru-RU" sz="2000" b="1" dirty="0" smtClean="0">
                <a:latin typeface="Mistral" pitchFamily="66" charset="0"/>
                <a:ea typeface="Arial Unicode MS" pitchFamily="34" charset="-128"/>
                <a:cs typeface="Arial Unicode MS" pitchFamily="34" charset="-128"/>
              </a:rPr>
              <a:t>ПРАВИЛА ПРОВЕДЕНИЯ РОДИТЕЛЬСКОГО СОБРАНИЯ.</a:t>
            </a:r>
            <a:br>
              <a:rPr lang="ru-RU" sz="2000" b="1" dirty="0" smtClean="0">
                <a:latin typeface="Mistral" pitchFamily="66" charset="0"/>
                <a:ea typeface="Arial Unicode MS" pitchFamily="34" charset="-128"/>
                <a:cs typeface="Arial Unicode MS" pitchFamily="34" charset="-128"/>
              </a:rPr>
            </a:br>
            <a:r>
              <a:rPr lang="ru-RU" sz="2000" b="1" dirty="0">
                <a:latin typeface="Mistral" pitchFamily="66" charset="0"/>
                <a:ea typeface="Arial Unicode MS" pitchFamily="34" charset="-128"/>
                <a:cs typeface="Arial Unicode MS" pitchFamily="34" charset="-128"/>
              </a:rPr>
              <a:t/>
            </a:r>
            <a:br>
              <a:rPr lang="ru-RU" sz="2000" b="1" dirty="0">
                <a:latin typeface="Mistral" pitchFamily="66" charset="0"/>
                <a:ea typeface="Arial Unicode MS" pitchFamily="34" charset="-128"/>
                <a:cs typeface="Arial Unicode MS" pitchFamily="34" charset="-128"/>
              </a:rPr>
            </a:br>
            <a:r>
              <a:rPr lang="ru-RU" sz="1400" b="1" dirty="0" smtClean="0">
                <a:solidFill>
                  <a:schemeClr val="accent2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1</a:t>
            </a:r>
            <a:r>
              <a:rPr lang="ru-RU" sz="1400" b="1" dirty="0">
                <a:solidFill>
                  <a:schemeClr val="accent2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. </a:t>
            </a:r>
            <a:r>
              <a:rPr lang="ru-RU" sz="1400" b="1" dirty="0" smtClean="0">
                <a:solidFill>
                  <a:schemeClr val="accent2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 Классному </a:t>
            </a:r>
            <a:r>
              <a:rPr lang="ru-RU" sz="1400" b="1" dirty="0">
                <a:solidFill>
                  <a:schemeClr val="accent2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руководителю нужно перед зеркалом своей души научиться «вкусно, изобретательно и оригинально»  рассказывать о жизни в классе и о детях</a:t>
            </a:r>
            <a:r>
              <a:rPr lang="ru-RU" sz="1400" b="1" dirty="0" smtClean="0">
                <a:solidFill>
                  <a:schemeClr val="accent2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.</a:t>
            </a:r>
            <a:br>
              <a:rPr lang="ru-RU" sz="1400" b="1" dirty="0" smtClean="0">
                <a:solidFill>
                  <a:schemeClr val="accent2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</a:br>
            <a:r>
              <a:rPr lang="ru-RU" sz="1400" b="1" dirty="0" smtClean="0">
                <a:solidFill>
                  <a:schemeClr val="accent2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/>
            </a:r>
            <a:br>
              <a:rPr lang="ru-RU" sz="1400" b="1" dirty="0" smtClean="0">
                <a:solidFill>
                  <a:schemeClr val="accent2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</a:br>
            <a:r>
              <a:rPr lang="ru-RU" sz="1400" b="1" dirty="0">
                <a:solidFill>
                  <a:srgbClr val="CC00CC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2. </a:t>
            </a:r>
            <a:r>
              <a:rPr lang="ru-RU" sz="1400" b="1" dirty="0" smtClean="0">
                <a:solidFill>
                  <a:srgbClr val="CC00CC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У </a:t>
            </a:r>
            <a:r>
              <a:rPr lang="ru-RU" sz="1400" b="1" dirty="0">
                <a:solidFill>
                  <a:srgbClr val="CC00CC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родителей тогда появляется любовь к школе и к классу, когда они много и по хорошему принимают участие в жизни класса</a:t>
            </a:r>
            <a:r>
              <a:rPr lang="ru-RU" sz="1400" b="1" dirty="0" smtClean="0">
                <a:solidFill>
                  <a:srgbClr val="CC00CC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.</a:t>
            </a:r>
            <a:br>
              <a:rPr lang="ru-RU" sz="1400" b="1" dirty="0" smtClean="0">
                <a:solidFill>
                  <a:srgbClr val="CC00CC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</a:br>
            <a:r>
              <a:rPr lang="ru-RU" sz="1400" b="1" dirty="0" smtClean="0">
                <a:solidFill>
                  <a:srgbClr val="CC00CC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/>
            </a:r>
            <a:br>
              <a:rPr lang="ru-RU" sz="1400" b="1" dirty="0" smtClean="0">
                <a:solidFill>
                  <a:srgbClr val="CC00CC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</a:b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3. </a:t>
            </a: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Родительское </a:t>
            </a: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собрание – монолог классного руководителя – наименее удачная форма его </a:t>
            </a: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проведения.</a:t>
            </a:r>
            <a:b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</a:b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/>
            </a:r>
            <a:b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</a:br>
            <a:r>
              <a:rPr lang="ru-RU" sz="1400" b="1" dirty="0">
                <a:solidFill>
                  <a:srgbClr val="993300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4. </a:t>
            </a:r>
            <a:r>
              <a:rPr lang="ru-RU" sz="1400" b="1" dirty="0" smtClean="0">
                <a:solidFill>
                  <a:srgbClr val="993300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Важно </a:t>
            </a:r>
            <a:r>
              <a:rPr lang="ru-RU" sz="1400" b="1" dirty="0">
                <a:solidFill>
                  <a:srgbClr val="993300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всегда помнить одну особенность всех собраний: о чем бы на них ни шла речь, как бы ни были бурны и шумны дебаты, однако после окончания собрания, то о чем так пылко спорили, тут же забывается. Нужно сразу же по ходу собрания каждую идею, каждое предложение, каждый совет, если они приняты всеми или большинством, в кратчайшие сроки, по свежим следам, совместно с наиболее заинтересованными родителями, разработать до уровня планового задания и приступить к реализации</a:t>
            </a:r>
            <a:r>
              <a:rPr lang="ru-RU" sz="1400" b="1" dirty="0" smtClean="0">
                <a:solidFill>
                  <a:srgbClr val="993300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.</a:t>
            </a:r>
            <a:br>
              <a:rPr lang="ru-RU" sz="1400" b="1" dirty="0" smtClean="0">
                <a:solidFill>
                  <a:srgbClr val="993300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</a:br>
            <a:r>
              <a:rPr lang="ru-RU" sz="1400" b="1" dirty="0" smtClean="0"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/>
            </a:r>
            <a:br>
              <a:rPr lang="ru-RU" sz="1400" b="1" dirty="0" smtClean="0"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</a:br>
            <a:r>
              <a:rPr lang="ru-RU" sz="1400" b="1" dirty="0">
                <a:solidFill>
                  <a:srgbClr val="009900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5. Собрание не должно заниматься обсуждением и осуждением личностей учащихся</a:t>
            </a:r>
            <a:r>
              <a:rPr lang="ru-RU" sz="1400" b="1" dirty="0" smtClean="0">
                <a:solidFill>
                  <a:srgbClr val="009900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.</a:t>
            </a:r>
            <a:br>
              <a:rPr lang="ru-RU" sz="1400" b="1" dirty="0" smtClean="0">
                <a:solidFill>
                  <a:srgbClr val="009900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</a:br>
            <a:r>
              <a:rPr lang="ru-RU" sz="1400" b="1" dirty="0" smtClean="0">
                <a:solidFill>
                  <a:srgbClr val="009900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 </a:t>
            </a:r>
            <a:br>
              <a:rPr lang="ru-RU" sz="1400" b="1" dirty="0" smtClean="0">
                <a:solidFill>
                  <a:srgbClr val="009900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</a:br>
            <a:r>
              <a:rPr lang="ru-RU" sz="1400" b="1" dirty="0">
                <a:solidFill>
                  <a:srgbClr val="0033CC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6. Родительское собрание должно просвещать родителей, а не констатировать ошибки и неудачи детей в учебе</a:t>
            </a:r>
            <a:r>
              <a:rPr lang="ru-RU" sz="1400" b="1" dirty="0" smtClean="0">
                <a:solidFill>
                  <a:srgbClr val="0033CC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.</a:t>
            </a:r>
            <a:br>
              <a:rPr lang="ru-RU" sz="1400" b="1" dirty="0" smtClean="0">
                <a:solidFill>
                  <a:srgbClr val="0033CC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</a:br>
            <a:r>
              <a:rPr lang="ru-RU" sz="1400" b="1" dirty="0" smtClean="0">
                <a:solidFill>
                  <a:srgbClr val="0033CC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 </a:t>
            </a:r>
            <a:br>
              <a:rPr lang="ru-RU" sz="1400" b="1" dirty="0" smtClean="0">
                <a:solidFill>
                  <a:srgbClr val="0033CC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</a:br>
            <a:r>
              <a:rPr lang="ru-RU" sz="1400" b="1" dirty="0">
                <a:solidFill>
                  <a:srgbClr val="D60093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7. </a:t>
            </a:r>
            <a:r>
              <a:rPr lang="ru-RU" sz="1400" b="1" dirty="0" smtClean="0">
                <a:solidFill>
                  <a:srgbClr val="D60093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Если </a:t>
            </a:r>
            <a:r>
              <a:rPr lang="ru-RU" sz="1400" b="1" dirty="0">
                <a:solidFill>
                  <a:srgbClr val="D60093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родители в большинстве своем на собрания не ходят, значит, они не любят своих детей или они «голосуют ногами» против формы и содержания проводимых собраний.</a:t>
            </a:r>
            <a:endParaRPr lang="ru-RU" sz="1400" b="1" dirty="0">
              <a:solidFill>
                <a:srgbClr val="D60093"/>
              </a:solidFill>
              <a:latin typeface="Mistral" pitchFamily="66" charset="0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59717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Карандаши">
  <a:themeElements>
    <a:clrScheme name="Тема Office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ема Offic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315</TotalTime>
  <Words>172</Words>
  <Application>Microsoft Office PowerPoint</Application>
  <PresentationFormat>Экран (4:3)</PresentationFormat>
  <Paragraphs>46</Paragraphs>
  <Slides>12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12</vt:i4>
      </vt:variant>
    </vt:vector>
  </HeadingPairs>
  <TitlesOfParts>
    <vt:vector size="14" baseType="lpstr">
      <vt:lpstr>Тема Office</vt:lpstr>
      <vt:lpstr>Карандаши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  ПРАВИЛА ПРОВЕДЕНИЯ РОДИТЕЛЬСКОГО СОБРАНИЯ.  1.  Классному руководителю нужно перед зеркалом своей души научиться «вкусно, изобретательно и оригинально»  рассказывать о жизни в классе и о детях.  2. У родителей тогда появляется любовь к школе и к классу, когда они много и по хорошему принимают участие в жизни класса.  3. Родительское собрание – монолог классного руководителя – наименее удачная форма его проведения.  4. Важно всегда помнить одну особенность всех собраний: о чем бы на них ни шла речь, как бы ни были бурны и шумны дебаты, однако после окончания собрания, то о чем так пылко спорили, тут же забывается. Нужно сразу же по ходу собрания каждую идею, каждое предложение, каждый совет, если они приняты всеми или большинством, в кратчайшие сроки, по свежим следам, совместно с наиболее заинтересованными родителями, разработать до уровня планового задания и приступить к реализации.  5. Собрание не должно заниматься обсуждением и осуждением личностей учащихся.   6. Родительское собрание должно просвещать родителей, а не констатировать ошибки и неудачи детей в учебе.   7. Если родители в большинстве своем на собрания не ходят, значит, они не любят своих детей или они «голосуют ногами» против формы и содержания проводимых собраний.</vt:lpstr>
      <vt:lpstr>Презентация PowerPoint</vt:lpstr>
      <vt:lpstr>Презентация PowerPoint</vt:lpstr>
      <vt:lpstr>Презентация PowerPoint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27</cp:revision>
  <dcterms:created xsi:type="dcterms:W3CDTF">2012-11-02T19:10:50Z</dcterms:created>
  <dcterms:modified xsi:type="dcterms:W3CDTF">2015-02-28T17:15:31Z</dcterms:modified>
</cp:coreProperties>
</file>