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58" r:id="rId3"/>
    <p:sldId id="269" r:id="rId4"/>
    <p:sldId id="259" r:id="rId5"/>
    <p:sldId id="260" r:id="rId6"/>
    <p:sldId id="268" r:id="rId7"/>
    <p:sldId id="270" r:id="rId8"/>
    <p:sldId id="271" r:id="rId9"/>
    <p:sldId id="257" r:id="rId10"/>
    <p:sldId id="262" r:id="rId11"/>
    <p:sldId id="264" r:id="rId12"/>
    <p:sldId id="273" r:id="rId13"/>
    <p:sldId id="275" r:id="rId14"/>
    <p:sldId id="284" r:id="rId15"/>
    <p:sldId id="276" r:id="rId16"/>
    <p:sldId id="277" r:id="rId17"/>
    <p:sldId id="289" r:id="rId18"/>
    <p:sldId id="278" r:id="rId19"/>
    <p:sldId id="280" r:id="rId20"/>
    <p:sldId id="285" r:id="rId21"/>
    <p:sldId id="286" r:id="rId22"/>
    <p:sldId id="287" r:id="rId23"/>
    <p:sldId id="29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904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AD849-BD1C-4CFD-91E9-2B46315A8877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A7229-EBFD-4C62-A39B-1FB69F665C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A7229-EBFD-4C62-A39B-1FB69F665CF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hmao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hyperlink" Target="http://vhantymansiysk.ru/promysel4.s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hyperlink" Target="http://vhantymansiysk.ru/promysel5.s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vhantymansiysk.ru/promysel5.shtml" TargetMode="External"/><Relationship Id="rId7" Type="http://schemas.openxmlformats.org/officeDocument/2006/relationships/image" Target="../media/image3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vhantymansiysk.ru/promysel6.shtml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vhantymansiysk.ru/promysel7.shtml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vhantymansiysk.ru/promysel7.shtml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vhantymansiysk.ru/promysel2.s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vhantymansiysk.ru/promysel1.shtml" TargetMode="External"/><Relationship Id="rId3" Type="http://schemas.openxmlformats.org/officeDocument/2006/relationships/hyperlink" Target="http://vhantymansiysk.ru/promysel4.shtml" TargetMode="External"/><Relationship Id="rId7" Type="http://schemas.openxmlformats.org/officeDocument/2006/relationships/hyperlink" Target="http://vhantymansiysk.ru/promysel12.shtml" TargetMode="External"/><Relationship Id="rId2" Type="http://schemas.openxmlformats.org/officeDocument/2006/relationships/hyperlink" Target="http://vhantymansiysk.ru/promysel3.s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hantymansiysk.ru/promysel11.shtml" TargetMode="External"/><Relationship Id="rId5" Type="http://schemas.openxmlformats.org/officeDocument/2006/relationships/hyperlink" Target="http://vhantymansiysk.ru/promysel10.shtml" TargetMode="External"/><Relationship Id="rId4" Type="http://schemas.openxmlformats.org/officeDocument/2006/relationships/hyperlink" Target="http://vhantymansiysk.ru/promysel5.shtml" TargetMode="External"/><Relationship Id="rId9" Type="http://schemas.openxmlformats.org/officeDocument/2006/relationships/hyperlink" Target="http://vhantymansiysk.ru/promysel2.s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agansk.ru/suvenir/nhpy/1193-68.jp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vhantymansiysk.ru/promysel7.shtml" TargetMode="External"/><Relationship Id="rId3" Type="http://schemas.openxmlformats.org/officeDocument/2006/relationships/hyperlink" Target="http://vhantymansiysk.ru/promysel4.shtml" TargetMode="External"/><Relationship Id="rId7" Type="http://schemas.openxmlformats.org/officeDocument/2006/relationships/hyperlink" Target="http://vhantymansiysk.ru/promysel2.shtml" TargetMode="External"/><Relationship Id="rId2" Type="http://schemas.openxmlformats.org/officeDocument/2006/relationships/hyperlink" Target="http://vhantymansiysk.ru/promysel3.s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vhantymansiysk.ru/promysel1.shtml" TargetMode="External"/><Relationship Id="rId5" Type="http://schemas.openxmlformats.org/officeDocument/2006/relationships/hyperlink" Target="http://vhantymansiysk.ru/promysel6.shtml" TargetMode="External"/><Relationship Id="rId10" Type="http://schemas.openxmlformats.org/officeDocument/2006/relationships/hyperlink" Target="http://vhantymansiysk.ru/promysel9.shtml" TargetMode="External"/><Relationship Id="rId4" Type="http://schemas.openxmlformats.org/officeDocument/2006/relationships/hyperlink" Target="http://vhantymansiysk.ru/promysel5.shtml" TargetMode="External"/><Relationship Id="rId9" Type="http://schemas.openxmlformats.org/officeDocument/2006/relationships/hyperlink" Target="http://vhantymansiysk.ru/promysel8.s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vhantymansiysk.ru/promysel1.shtml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vhantymansiysk.ru/promysel9.s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vhantymansiysk.ru/promysel5.shtml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052736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Тема: 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« Народные ремесла Югры»</a:t>
            </a:r>
            <a:br>
              <a:rPr lang="ru-RU" sz="2700" dirty="0" smtClean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</a:br>
            <a:r>
              <a:rPr lang="ru-RU" sz="2700" dirty="0" smtClean="0">
                <a:solidFill>
                  <a:schemeClr val="tx2">
                    <a:lumMod val="50000"/>
                  </a:schemeClr>
                </a:solidFill>
                <a:latin typeface="Palatino Linotype" pitchFamily="18" charset="0"/>
              </a:rPr>
              <a:t>предмет Краеведение, 5класс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4" descr="cap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494" y="188640"/>
            <a:ext cx="8382000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36486" y="3140968"/>
            <a:ext cx="7130478" cy="33855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Орехова Анжелика  Николаевна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Муниципальное бюджетное общеобразовательное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 учреждение 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«Русскинская СОШ»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Педагог дополнительного образования,</a:t>
            </a:r>
          </a:p>
          <a:p>
            <a:pPr algn="ctr"/>
            <a:r>
              <a:rPr lang="ru-RU" sz="2000" b="1" dirty="0" smtClean="0">
                <a:ln/>
                <a:solidFill>
                  <a:schemeClr val="accent3"/>
                </a:solidFill>
              </a:rPr>
              <a:t>ХМАО-Югра,</a:t>
            </a:r>
          </a:p>
          <a:p>
            <a:pPr algn="ctr"/>
            <a:r>
              <a:rPr lang="ru-RU" sz="2000" b="1" dirty="0" err="1" smtClean="0">
                <a:ln/>
                <a:solidFill>
                  <a:schemeClr val="accent3"/>
                </a:solidFill>
              </a:rPr>
              <a:t>Сургутский</a:t>
            </a:r>
            <a:r>
              <a:rPr lang="ru-RU" sz="2000" b="1" dirty="0" smtClean="0">
                <a:ln/>
                <a:solidFill>
                  <a:schemeClr val="accent3"/>
                </a:solidFill>
              </a:rPr>
              <a:t> район,</a:t>
            </a:r>
          </a:p>
          <a:p>
            <a:pPr algn="ctr"/>
            <a:r>
              <a:rPr lang="ru-RU" sz="2000" b="1" dirty="0" err="1" smtClean="0">
                <a:ln/>
                <a:solidFill>
                  <a:schemeClr val="accent3"/>
                </a:solidFill>
              </a:rPr>
              <a:t>д.Русскинская</a:t>
            </a:r>
            <a:endParaRPr lang="ru-RU" sz="2000" b="1" dirty="0" smtClean="0">
              <a:ln/>
              <a:solidFill>
                <a:schemeClr val="accent3"/>
              </a:solidFill>
            </a:endParaRPr>
          </a:p>
          <a:p>
            <a:pPr algn="ctr"/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кнс КАРТИНКИ\кнс\2012-02-17 1\утварь\5556 001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669222">
            <a:off x="-893261" y="2767610"/>
            <a:ext cx="5129218" cy="1874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D:\кнс КАРТИНКИ\кнс\2012-02-17 1\утварь\ложка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944843">
            <a:off x="2312573" y="3026302"/>
            <a:ext cx="4795800" cy="2070948"/>
          </a:xfrm>
          <a:prstGeom prst="rect">
            <a:avLst/>
          </a:prstGeom>
          <a:noFill/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071670" y="0"/>
            <a:ext cx="264317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F387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резьба по дереву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2" name="Picture 6" descr="D:\кнс КАРТИНКИ\кнс\2012-02-17 1\иллюстрации к пособию\2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0020" y="1285860"/>
            <a:ext cx="3863980" cy="2224126"/>
          </a:xfrm>
          <a:prstGeom prst="rect">
            <a:avLst/>
          </a:prstGeom>
          <a:noFill/>
        </p:spPr>
      </p:pic>
      <p:pic>
        <p:nvPicPr>
          <p:cNvPr id="8" name="Picture 2" descr="D:\кнс КАРТИНКИ\кнс\2012-02-17 1\иллюстрации к пособию\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1214422"/>
            <a:ext cx="9144001" cy="5229238"/>
          </a:xfrm>
          <a:prstGeom prst="rect">
            <a:avLst/>
          </a:prstGeom>
          <a:noFill/>
        </p:spPr>
      </p:pic>
      <p:pic>
        <p:nvPicPr>
          <p:cNvPr id="9" name="Picture 3" descr="D:\кнс КАРТИНКИ\кнс\2012-02-17 1\нарточк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285860"/>
            <a:ext cx="8858280" cy="4929198"/>
          </a:xfrm>
          <a:prstGeom prst="rect">
            <a:avLst/>
          </a:prstGeom>
          <a:noFill/>
        </p:spPr>
      </p:pic>
      <p:pic>
        <p:nvPicPr>
          <p:cNvPr id="14338" name="Picture 2" descr="Souvenir"/>
          <p:cNvPicPr>
            <a:picLocks noChangeAspect="1" noChangeArrowheads="1"/>
          </p:cNvPicPr>
          <p:nvPr/>
        </p:nvPicPr>
        <p:blipFill>
          <a:blip r:embed="rId8" cstate="print"/>
          <a:srcRect l="4000" t="15733" r="7200" b="138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кнс КАРТИНКИ\кнс\2012-02-17 1\2012-02-16 беоеста 2\544 00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3190897" cy="3084534"/>
          </a:xfrm>
          <a:prstGeom prst="rect">
            <a:avLst/>
          </a:prstGeom>
          <a:noFill/>
        </p:spPr>
      </p:pic>
      <p:pic>
        <p:nvPicPr>
          <p:cNvPr id="7171" name="Picture 3" descr="D:\кнс КАРТИНКИ\кнс\2012-02-17 1\2012-02-16 беоеста 2\544 00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143116"/>
            <a:ext cx="5500694" cy="4400555"/>
          </a:xfrm>
          <a:prstGeom prst="rect">
            <a:avLst/>
          </a:prstGeom>
          <a:noFill/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000364" y="0"/>
            <a:ext cx="54121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0F387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работа с берестой</a:t>
            </a: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C:\Users\Best\Pictures\2012-02-16 беоеста 2\береста 001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071546"/>
            <a:ext cx="8414678" cy="5572140"/>
          </a:xfrm>
          <a:prstGeom prst="rect">
            <a:avLst/>
          </a:prstGeom>
          <a:noFill/>
        </p:spPr>
      </p:pic>
      <p:pic>
        <p:nvPicPr>
          <p:cNvPr id="10" name="Picture 2" descr="C:\Users\Best\Pictures\2012-02-16 беоеста 2\туес.jpg"/>
          <p:cNvPicPr>
            <a:picLocks noChangeAspect="1" noChangeArrowheads="1"/>
          </p:cNvPicPr>
          <p:nvPr/>
        </p:nvPicPr>
        <p:blipFill>
          <a:blip r:embed="rId6" cstate="print"/>
          <a:srcRect l="5263" r="7894"/>
          <a:stretch>
            <a:fillRect/>
          </a:stretch>
        </p:blipFill>
        <p:spPr bwMode="auto">
          <a:xfrm>
            <a:off x="214282" y="1000108"/>
            <a:ext cx="8715404" cy="56382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кнс КАРТИНКИ\кнс\2012-02-17 1\утварь\5556 001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0"/>
            <a:ext cx="3603649" cy="1982007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00298" y="0"/>
            <a:ext cx="3400420" cy="1143000"/>
          </a:xfrm>
        </p:spPr>
        <p:txBody>
          <a:bodyPr/>
          <a:lstStyle/>
          <a:p>
            <a:r>
              <a:rPr lang="ru-RU" b="1" dirty="0" smtClean="0">
                <a:hlinkClick r:id="rId3"/>
              </a:rPr>
              <a:t>работа с берестой</a:t>
            </a:r>
            <a:endParaRPr lang="ru-RU" b="1" dirty="0"/>
          </a:p>
        </p:txBody>
      </p:sp>
      <p:pic>
        <p:nvPicPr>
          <p:cNvPr id="6" name="Picture 2" descr="C:\Users\Best\Pictures\2012-02-16 беоеста 2\777 001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500306"/>
            <a:ext cx="7740790" cy="4102595"/>
          </a:xfrm>
          <a:prstGeom prst="rect">
            <a:avLst/>
          </a:prstGeom>
          <a:noFill/>
        </p:spPr>
      </p:pic>
      <p:pic>
        <p:nvPicPr>
          <p:cNvPr id="10" name="Picture 2" descr="C:\Users\Best\Pictures\2012-02-16 беоеста 2\777 001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000240"/>
            <a:ext cx="8679476" cy="4376865"/>
          </a:xfrm>
          <a:prstGeom prst="rect">
            <a:avLst/>
          </a:prstGeom>
          <a:noFill/>
        </p:spPr>
      </p:pic>
      <p:pic>
        <p:nvPicPr>
          <p:cNvPr id="11" name="Picture 2" descr="D:\кнс КАРТИНКИ\кнс\2012-02-17 1\2012-02-16 беоеста 2\береста 001 (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7331709"/>
          </a:xfrm>
          <a:prstGeom prst="rect">
            <a:avLst/>
          </a:prstGeom>
          <a:noFill/>
        </p:spPr>
      </p:pic>
      <p:pic>
        <p:nvPicPr>
          <p:cNvPr id="13" name="Picture 3" descr="D:\кнс КАРТИНКИ\кнс\2012-02-17 1\2012-02-16 беоеста 2\беоеста 2 001 (4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72866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кнс КАРТИНКИ\кнс\2012-02-17 1\2012-02-16 беоеста 2\корень.jpg"/>
          <p:cNvPicPr>
            <a:picLocks noChangeAspect="1" noChangeArrowheads="1"/>
          </p:cNvPicPr>
          <p:nvPr/>
        </p:nvPicPr>
        <p:blipFill>
          <a:blip r:embed="rId2" cstate="print"/>
          <a:srcRect r="26156"/>
          <a:stretch>
            <a:fillRect/>
          </a:stretch>
        </p:blipFill>
        <p:spPr bwMode="auto">
          <a:xfrm>
            <a:off x="714348" y="1000108"/>
            <a:ext cx="8142428" cy="5641537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805359" y="-186898"/>
            <a:ext cx="75332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4800" b="1" i="0" u="none" strike="noStrike" cap="none" normalizeH="0" baseline="0" dirty="0" smtClean="0">
                <a:ln>
                  <a:noFill/>
                </a:ln>
                <a:solidFill>
                  <a:srgbClr val="0F387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плетение из корней кедра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71858" cy="1143000"/>
          </a:xfrm>
        </p:spPr>
        <p:txBody>
          <a:bodyPr/>
          <a:lstStyle/>
          <a:p>
            <a:r>
              <a:rPr lang="ru-RU" dirty="0" smtClean="0"/>
              <a:t>Резьба по кости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29058" y="1357298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Художественная </a:t>
            </a:r>
            <a:r>
              <a:rPr lang="ru-RU" i="1" dirty="0" smtClean="0"/>
              <a:t>резьба по кости</a:t>
            </a:r>
            <a:r>
              <a:rPr lang="ru-RU" dirty="0" smtClean="0"/>
              <a:t> наиболее развита была у восточных </a:t>
            </a:r>
            <a:r>
              <a:rPr lang="ru-RU" dirty="0" err="1" smtClean="0"/>
              <a:t>хантов</a:t>
            </a:r>
            <a:r>
              <a:rPr lang="ru-RU" dirty="0" smtClean="0"/>
              <a:t>. Они использовали рог оленя и лося, редко мамонтовую кость, которую иногда находили в земле или выменивали. Из кости вырезали </a:t>
            </a:r>
            <a:r>
              <a:rPr lang="ru-RU" dirty="0" err="1" smtClean="0"/>
              <a:t>крепилки</a:t>
            </a:r>
            <a:r>
              <a:rPr lang="ru-RU" dirty="0" smtClean="0"/>
              <a:t> для сухожильных ниток, которые очень разнообразно орнаментировали. Пряслица иногда имела простой геометрический орнамент. Резали и фигурки животных для местной игры </a:t>
            </a:r>
            <a:r>
              <a:rPr lang="ru-RU" dirty="0" err="1" smtClean="0"/>
              <a:t>топис</a:t>
            </a:r>
            <a:r>
              <a:rPr lang="ru-RU" dirty="0" smtClean="0"/>
              <a:t>. За исключением некоторых видов </a:t>
            </a:r>
            <a:r>
              <a:rPr lang="ru-RU" dirty="0" err="1" smtClean="0"/>
              <a:t>крепилок</a:t>
            </a:r>
            <a:r>
              <a:rPr lang="ru-RU" dirty="0" smtClean="0"/>
              <a:t>, прочие </a:t>
            </a:r>
            <a:r>
              <a:rPr lang="ru-RU" dirty="0" err="1" smtClean="0"/>
              <a:t>костерезные</a:t>
            </a:r>
            <a:r>
              <a:rPr lang="ru-RU" dirty="0" smtClean="0"/>
              <a:t> изделия были орнаментированы точками, кружками, линией сомкнутых треугольников</a:t>
            </a:r>
            <a:endParaRPr lang="ru-RU" dirty="0"/>
          </a:p>
        </p:txBody>
      </p:sp>
      <p:pic>
        <p:nvPicPr>
          <p:cNvPr id="5122" name="Picture 2" descr="http://agansk.ru/suvenir/nhpy/1193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50416"/>
            <a:ext cx="3028953" cy="46932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29246" cy="634082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hlinkClick r:id="rId2"/>
              </a:rPr>
              <a:t>плетение из травы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45165"/>
            <a:ext cx="249349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Плетение - один из очень интересных видов народного искусства, который таит большие возможности. Для плетения берут различные материалы - сосновый и еловый корень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98265" y="3645024"/>
            <a:ext cx="3073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Корень хвойных пород деревьев, прочный, красивый, раньше чрезвычайно широко использовали в изготовлении различной домашней утвари. Однако большая трудоёмкость, сложность заготовки сырья,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400288" cy="1143000"/>
          </a:xfrm>
        </p:spPr>
        <p:txBody>
          <a:bodyPr/>
          <a:lstStyle/>
          <a:p>
            <a:r>
              <a:rPr lang="ru-RU" dirty="0" err="1" smtClean="0"/>
              <a:t>родвуга</a:t>
            </a:r>
            <a:endParaRPr lang="ru-RU" dirty="0"/>
          </a:p>
        </p:txBody>
      </p:sp>
      <p:pic>
        <p:nvPicPr>
          <p:cNvPr id="1026" name="Picture 2" descr="D:\ФОТОГРАФИИ\2011год\угут\DSCN1699.JPG"/>
          <p:cNvPicPr>
            <a:picLocks noChangeAspect="1" noChangeArrowheads="1"/>
          </p:cNvPicPr>
          <p:nvPr/>
        </p:nvPicPr>
        <p:blipFill>
          <a:blip r:embed="rId2" cstate="print"/>
          <a:srcRect r="18169"/>
          <a:stretch>
            <a:fillRect/>
          </a:stretch>
        </p:blipFill>
        <p:spPr bwMode="auto">
          <a:xfrm>
            <a:off x="1857356" y="703738"/>
            <a:ext cx="6715140" cy="615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ФОТОГРАФИИ\2011год\угут\100NIKON\DSCN1678.JPG"/>
          <p:cNvPicPr>
            <a:picLocks noChangeAspect="1" noChangeArrowheads="1"/>
          </p:cNvPicPr>
          <p:nvPr/>
        </p:nvPicPr>
        <p:blipFill>
          <a:blip r:embed="rId3" cstate="print"/>
          <a:srcRect l="9853" b="19714"/>
          <a:stretch>
            <a:fillRect/>
          </a:stretch>
        </p:blipFill>
        <p:spPr bwMode="auto">
          <a:xfrm>
            <a:off x="-105383" y="357166"/>
            <a:ext cx="9305201" cy="6215106"/>
          </a:xfrm>
          <a:prstGeom prst="rect">
            <a:avLst/>
          </a:prstGeom>
          <a:noFill/>
        </p:spPr>
      </p:pic>
      <p:pic>
        <p:nvPicPr>
          <p:cNvPr id="1029" name="Picture 5" descr="D:\ФОТОГРАФИИ\2011год\угут\угут 1и2\_IGP0101.JPG"/>
          <p:cNvPicPr>
            <a:picLocks noChangeAspect="1" noChangeArrowheads="1"/>
          </p:cNvPicPr>
          <p:nvPr/>
        </p:nvPicPr>
        <p:blipFill>
          <a:blip r:embed="rId4" cstate="print"/>
          <a:srcRect l="24717" t="9090" r="28331" b="15586"/>
          <a:stretch>
            <a:fillRect/>
          </a:stretch>
        </p:blipFill>
        <p:spPr bwMode="auto">
          <a:xfrm>
            <a:off x="1500166" y="428604"/>
            <a:ext cx="6215074" cy="6163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29246" cy="634082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hlinkClick r:id="rId2"/>
              </a:rPr>
              <a:t>плетение из травы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340769"/>
            <a:ext cx="292553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Плетение - один из очень интересных видов народного искусства, который таит большие возможности. Для плетения берут различные материалы - сосновый и еловый корень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3968" y="2348880"/>
            <a:ext cx="40324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Корень хвойных пород деревьев, прочный, красивый, раньше чрезвычайно широко использовали в изготовлении различной домашней утвари. Однако большая трудоёмкость, сложность заготовки сырья,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48680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ГРАФИИ\2011год\угут\100NIKON\DSCN1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573016" cy="6429420"/>
          </a:xfrm>
          <a:prstGeom prst="rect">
            <a:avLst/>
          </a:prstGeom>
          <a:noFill/>
        </p:spPr>
      </p:pic>
      <p:pic>
        <p:nvPicPr>
          <p:cNvPr id="2051" name="Picture 3" descr="D:\ФОТОГРАФИИ\2011год\угут\угут 1и2\_IGP0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8810417" cy="6215106"/>
          </a:xfrm>
          <a:prstGeom prst="rect">
            <a:avLst/>
          </a:prstGeom>
          <a:noFill/>
        </p:spPr>
      </p:pic>
      <p:pic>
        <p:nvPicPr>
          <p:cNvPr id="4" name="Picture 3" descr="D:\ФОТОГРАФИИ\2011год\угут\100NIKON\DSCN1639.JPG"/>
          <p:cNvPicPr>
            <a:picLocks noChangeAspect="1" noChangeArrowheads="1"/>
          </p:cNvPicPr>
          <p:nvPr/>
        </p:nvPicPr>
        <p:blipFill>
          <a:blip r:embed="rId4" cstate="print"/>
          <a:srcRect l="13462" t="11434" r="13039" b="6897"/>
          <a:stretch>
            <a:fillRect/>
          </a:stretch>
        </p:blipFill>
        <p:spPr bwMode="auto">
          <a:xfrm>
            <a:off x="214282" y="285728"/>
            <a:ext cx="8643998" cy="65722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3186106" cy="1143000"/>
          </a:xfrm>
        </p:spPr>
        <p:txBody>
          <a:bodyPr/>
          <a:lstStyle/>
          <a:p>
            <a:r>
              <a:rPr lang="ru-RU" dirty="0" smtClean="0">
                <a:hlinkClick r:id="rId2"/>
              </a:rPr>
              <a:t>рыбьей кожей</a:t>
            </a:r>
            <a:endParaRPr lang="ru-RU" dirty="0"/>
          </a:p>
        </p:txBody>
      </p:sp>
      <p:pic>
        <p:nvPicPr>
          <p:cNvPr id="3074" name="Picture 2" descr="D:\ФОТОГРАФИИ\2011год\угут\100NIKON\DSCN16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162917"/>
            <a:ext cx="7593849" cy="5695083"/>
          </a:xfrm>
          <a:prstGeom prst="rect">
            <a:avLst/>
          </a:prstGeom>
          <a:noFill/>
        </p:spPr>
      </p:pic>
      <p:pic>
        <p:nvPicPr>
          <p:cNvPr id="3075" name="Picture 3" descr="D:\ФОТОГРАФИИ\2011год\угут\100NIKON\DSCN1690.JPG"/>
          <p:cNvPicPr>
            <a:picLocks noChangeAspect="1" noChangeArrowheads="1"/>
          </p:cNvPicPr>
          <p:nvPr/>
        </p:nvPicPr>
        <p:blipFill>
          <a:blip r:embed="rId4" cstate="print"/>
          <a:srcRect l="25579" t="5247" r="17359" b="12107"/>
          <a:stretch>
            <a:fillRect/>
          </a:stretch>
        </p:blipFill>
        <p:spPr bwMode="auto">
          <a:xfrm>
            <a:off x="3071770" y="262302"/>
            <a:ext cx="6072230" cy="6595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D:\ФОТОГРАФИИ\2011год\угут\угут 1и2\_IGP01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1480"/>
            <a:ext cx="9454926" cy="628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Ремесла округа</a:t>
            </a:r>
            <a:endParaRPr lang="ru-RU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329130"/>
          </a:xfrm>
        </p:spPr>
        <p:txBody>
          <a:bodyPr>
            <a:normAutofit lnSpcReduction="10000"/>
          </a:bodyPr>
          <a:lstStyle/>
          <a:p>
            <a:pPr lvl="0"/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резьба по кости</a:t>
            </a:r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lvl="0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резьба по дереву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lvl="0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работа с берестой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lvl="0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hlinkClick r:id="rId5"/>
              </a:rPr>
              <a:t>вязание, вышивка нитками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lvl="0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hlinkClick r:id="rId6"/>
              </a:rPr>
              <a:t>работа с бисером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lvl="0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hlinkClick r:id="rId7"/>
              </a:rPr>
              <a:t>работа с глиной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hlinkClick r:id="rId8"/>
              </a:rPr>
              <a:t>работа с мехом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hlinkClick r:id="rId9"/>
              </a:rPr>
              <a:t>работа с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hlinkClick r:id="rId9"/>
              </a:rPr>
              <a:t>ровдугой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hlinkClick r:id="rId9"/>
              </a:rPr>
              <a:t> (замшей), рыбьей кожей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Работа с тканью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00486" cy="1143000"/>
          </a:xfrm>
        </p:spPr>
        <p:txBody>
          <a:bodyPr/>
          <a:lstStyle/>
          <a:p>
            <a:r>
              <a:rPr lang="ru-RU" dirty="0" smtClean="0"/>
              <a:t>Работа с глиной</a:t>
            </a:r>
            <a:endParaRPr lang="ru-RU" dirty="0"/>
          </a:p>
        </p:txBody>
      </p:sp>
      <p:pic>
        <p:nvPicPr>
          <p:cNvPr id="3" name="Рисунок 2" descr="http://agansk.ru/suvenir/nhpy/tmp1193-68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43182"/>
            <a:ext cx="2714644" cy="344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http://agansk.ru/suvenir/nhpy/tmp1193-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1500174"/>
            <a:ext cx="1276350" cy="16573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643306" y="428604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Глина относится к разряду наиболее доступных при­родных материалов. Археологические исследования сви­детельствуют о том, что в прошлом керамическое произ­водство было широко развито на территории современной Югры. Из глины делали разнообразные сосуды, формы для выплавки металлических изделий, мелкую скульпту­ру, пряслица, грузила. Но уже для XVII в. такие изделия являются редкими. Повсеместно сохранилась лишь тра­диция изготовления из глины грузила.</a:t>
            </a:r>
          </a:p>
          <a:p>
            <a:r>
              <a:rPr lang="ru-RU" dirty="0" smtClean="0"/>
              <a:t>Производство керамических изделий (сосудов, игру­шек) еще некоторое время назад существовало в русских поселениях. Керамические сосуды в основном изготав­ливались для собственных нужд.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428604"/>
            <a:ext cx="7467600" cy="604534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 течение года глина вылеживалась в </a:t>
            </a:r>
            <a:r>
              <a:rPr lang="ru-RU" dirty="0" err="1" smtClean="0"/>
              <a:t>глиноза-пасниках</a:t>
            </a:r>
            <a:r>
              <a:rPr lang="ru-RU" dirty="0" smtClean="0"/>
              <a:t>. В результате она разлагалась, обретала серый цвет и превращалась в мелкие жесткие комки. Местное название такой глины - «орешник».</a:t>
            </a:r>
          </a:p>
          <a:p>
            <a:r>
              <a:rPr lang="ru-RU" dirty="0" smtClean="0"/>
              <a:t>На заводе, в том числе, делали кухонную посуду: крин­ки, корчаги, </a:t>
            </a:r>
            <a:r>
              <a:rPr lang="ru-RU" dirty="0" err="1" smtClean="0"/>
              <a:t>ладки</a:t>
            </a:r>
            <a:r>
              <a:rPr lang="ru-RU" dirty="0" smtClean="0"/>
              <a:t>, горшки, миски, кувшины, сковородки, «бражники». Для этого использовали более пластичную, с меньшим содержанием песка глину с красноватым от­тенком. В 1930-1950-е гг. кроме кирпича и гончарной посу­ды на заводе делали игрушки - свистульки («</a:t>
            </a:r>
            <a:r>
              <a:rPr lang="ru-RU" dirty="0" err="1" smtClean="0"/>
              <a:t>пикульки</a:t>
            </a:r>
            <a:r>
              <a:rPr lang="ru-RU" dirty="0" smtClean="0"/>
              <a:t>»), декоративные копилки и миниатюрную скульптуру. Скульп­тура покрывалась </a:t>
            </a:r>
            <a:r>
              <a:rPr lang="ru-RU" dirty="0" err="1" smtClean="0"/>
              <a:t>подглазурной</a:t>
            </a:r>
            <a:r>
              <a:rPr lang="ru-RU" dirty="0" smtClean="0"/>
              <a:t> росписью. Свистульки были лепными, а миниатюрная скульптура отливалась по форме.</a:t>
            </a:r>
          </a:p>
          <a:p>
            <a:r>
              <a:rPr lang="ru-RU" dirty="0" smtClean="0"/>
              <a:t>К настоящему времени этот вид ремесла считается утраченным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71858" cy="1143000"/>
          </a:xfrm>
        </p:spPr>
        <p:txBody>
          <a:bodyPr/>
          <a:lstStyle/>
          <a:p>
            <a:r>
              <a:rPr lang="ru-RU" dirty="0" smtClean="0"/>
              <a:t>Работа  с бисером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43372" y="357166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По техническому исполнению бисерные украшения разделяются на вышитые и плетеные (нанизанные). Вы­шивкой бисером украшается одежда, головные уборы, обувь, пояса, </a:t>
            </a:r>
            <a:r>
              <a:rPr lang="ru-RU" dirty="0" err="1" smtClean="0"/>
              <a:t>накосные</a:t>
            </a:r>
            <a:r>
              <a:rPr lang="ru-RU" dirty="0" smtClean="0"/>
              <a:t> и нагрудные украшения, рукави­цы, охотничьи маски. Обычно бисером вышивают полосы из ткани, которые затем нашивают на одежду. По плотнос­ти и технике нашивки бисера различается несколько спо­собов. Так, например, бисерины пришивают по 1-5 в виде строчки или орнамента, стежком с двумя-тремя нанизан­ными бисеринами, крестом из пяти бисерин и </a:t>
            </a:r>
            <a:r>
              <a:rPr lang="ru-RU" dirty="0" err="1" smtClean="0"/>
              <a:t>т.д</a:t>
            </a:r>
            <a:endParaRPr lang="ru-RU" dirty="0"/>
          </a:p>
        </p:txBody>
      </p:sp>
      <p:pic>
        <p:nvPicPr>
          <p:cNvPr id="37890" name="Picture 2" descr="http://agansk.ru/suvenir/nhpy/1193-67.jpg"/>
          <p:cNvPicPr>
            <a:picLocks noChangeAspect="1" noChangeArrowheads="1"/>
          </p:cNvPicPr>
          <p:nvPr/>
        </p:nvPicPr>
        <p:blipFill>
          <a:blip r:embed="rId2" cstate="print"/>
          <a:srcRect l="11047" t="8696" r="11626" b="6522"/>
          <a:stretch>
            <a:fillRect/>
          </a:stretch>
        </p:blipFill>
        <p:spPr bwMode="auto">
          <a:xfrm>
            <a:off x="285720" y="3143248"/>
            <a:ext cx="3500462" cy="2786082"/>
          </a:xfrm>
          <a:prstGeom prst="rect">
            <a:avLst/>
          </a:prstGeom>
          <a:noFill/>
        </p:spPr>
      </p:pic>
      <p:pic>
        <p:nvPicPr>
          <p:cNvPr id="37892" name="Picture 4" descr="Нагрудное женское украшение «Турлопас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-74979"/>
            <a:ext cx="7358114" cy="6932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ru-RU" dirty="0" smtClean="0"/>
              <a:t>1.</a:t>
            </a:r>
            <a:r>
              <a:rPr lang="ru-RU" dirty="0"/>
              <a:t> Альбом хантыйских орнаментов (Восточная группа)/сост. и автор вводной ст. </a:t>
            </a:r>
            <a:r>
              <a:rPr lang="ru-RU" dirty="0" err="1"/>
              <a:t>Н.В.Лукина</a:t>
            </a:r>
            <a:r>
              <a:rPr lang="ru-RU" dirty="0"/>
              <a:t>.- Томск: Изд-во томского ун-та,1979.-229с.</a:t>
            </a:r>
          </a:p>
          <a:p>
            <a:pPr marL="0" indent="0">
              <a:buNone/>
            </a:pPr>
            <a:r>
              <a:rPr lang="ru-RU" dirty="0" smtClean="0"/>
              <a:t>2. </a:t>
            </a:r>
            <a:r>
              <a:rPr lang="ru-RU" dirty="0" err="1" smtClean="0"/>
              <a:t>Хозяинова</a:t>
            </a:r>
            <a:r>
              <a:rPr lang="ru-RU" dirty="0" smtClean="0"/>
              <a:t> </a:t>
            </a:r>
            <a:r>
              <a:rPr lang="ru-RU" dirty="0"/>
              <a:t>В.В. Декоративно – прикладное искусство манси: методическое пособие. 5 класс/Под ред. Т. А., Полуниной.- Ханты-Мансийск, «Полиграфист».2002.</a:t>
            </a:r>
          </a:p>
        </p:txBody>
      </p:sp>
    </p:spTree>
    <p:extLst>
      <p:ext uri="{BB962C8B-B14F-4D97-AF65-F5344CB8AC3E}">
        <p14:creationId xmlns:p14="http://schemas.microsoft.com/office/powerpoint/2010/main" xmlns="" val="219653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0"/>
            <a:ext cx="5043494" cy="1143000"/>
          </a:xfrm>
        </p:spPr>
        <p:txBody>
          <a:bodyPr/>
          <a:lstStyle/>
          <a:p>
            <a:r>
              <a:rPr lang="ru-RU" b="1" dirty="0" smtClean="0"/>
              <a:t>Задание заполнить таблицу</a:t>
            </a:r>
            <a:endParaRPr lang="ru-RU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14348" y="928670"/>
          <a:ext cx="7929617" cy="542928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847727"/>
                <a:gridCol w="1701634"/>
                <a:gridCol w="1569654"/>
                <a:gridCol w="1569654"/>
                <a:gridCol w="1240948"/>
              </a:tblGrid>
              <a:tr h="7147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Ремесла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Сохранились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Не сохранились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Частично сохранились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Причины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</a:tr>
              <a:tr h="4373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u="none" strike="noStrike" dirty="0">
                          <a:hlinkClick r:id="rId2"/>
                        </a:rPr>
                        <a:t>резьба по кости</a:t>
                      </a:r>
                      <a:r>
                        <a:rPr lang="ru-RU" sz="1400" dirty="0"/>
                        <a:t>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</a:tr>
              <a:tr h="4373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u="none" strike="noStrike" dirty="0">
                          <a:hlinkClick r:id="rId3"/>
                        </a:rPr>
                        <a:t>резьба по дереву</a:t>
                      </a:r>
                      <a:r>
                        <a:rPr lang="ru-RU" sz="1400" dirty="0"/>
                        <a:t>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</a:tr>
              <a:tr h="4373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u="none" strike="noStrike" dirty="0">
                          <a:hlinkClick r:id="rId4"/>
                        </a:rPr>
                        <a:t>работа с берестой</a:t>
                      </a:r>
                      <a:r>
                        <a:rPr lang="ru-RU" sz="1400" dirty="0"/>
                        <a:t>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</a:tr>
              <a:tr h="7147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>
                          <a:hlinkClick r:id="rId5"/>
                        </a:rPr>
                        <a:t>плетение из корней кедра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</a:tr>
              <a:tr h="410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>
                          <a:hlinkClick r:id="rId6"/>
                        </a:rPr>
                        <a:t>работа с мехом</a:t>
                      </a:r>
                      <a:r>
                        <a:rPr lang="ru-RU" sz="1400"/>
                        <a:t> 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</a:tr>
              <a:tr h="101896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u="none" strike="noStrike" dirty="0">
                          <a:hlinkClick r:id="rId7"/>
                        </a:rPr>
                        <a:t>работа с </a:t>
                      </a:r>
                      <a:r>
                        <a:rPr lang="ru-RU" sz="1400" u="none" strike="noStrike" dirty="0" err="1">
                          <a:hlinkClick r:id="rId7"/>
                        </a:rPr>
                        <a:t>ровдугой</a:t>
                      </a:r>
                      <a:r>
                        <a:rPr lang="ru-RU" sz="1400" u="none" strike="noStrike" dirty="0">
                          <a:hlinkClick r:id="rId7"/>
                        </a:rPr>
                        <a:t> (замшей), рыбьей кожей</a:t>
                      </a:r>
                      <a:r>
                        <a:rPr lang="ru-RU" sz="1400" dirty="0"/>
                        <a:t>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</a:tr>
              <a:tr h="43739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u="none" strike="noStrike" dirty="0">
                          <a:hlinkClick r:id="rId8"/>
                        </a:rPr>
                        <a:t>плетение из травы</a:t>
                      </a:r>
                      <a:r>
                        <a:rPr lang="ru-RU" sz="1400" dirty="0"/>
                        <a:t>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</a:tr>
              <a:tr h="410447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Symbol"/>
                        <a:buNone/>
                        <a:tabLst>
                          <a:tab pos="457200" algn="l"/>
                        </a:tabLst>
                      </a:pPr>
                      <a:r>
                        <a:rPr lang="ru-RU" sz="1400" u="none" strike="noStrike" dirty="0">
                          <a:hlinkClick r:id="rId9"/>
                        </a:rPr>
                        <a:t>ткачество</a:t>
                      </a:r>
                      <a:r>
                        <a:rPr lang="ru-RU" sz="1400" dirty="0"/>
                        <a:t> 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</a:tr>
              <a:tr h="410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none" strike="noStrike" dirty="0">
                          <a:hlinkClick r:id="rId10"/>
                        </a:rPr>
                        <a:t>работа с тканью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2818" marR="42818" marT="42818" marB="42818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-3158836" y="1845425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кнс КАРТИНКИ\кнс\2012-02-17 1\су\мешоче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641175" y="3082356"/>
            <a:ext cx="3992089" cy="3559199"/>
          </a:xfrm>
          <a:prstGeom prst="rect">
            <a:avLst/>
          </a:prstGeom>
          <a:noFill/>
        </p:spPr>
      </p:pic>
      <p:pic>
        <p:nvPicPr>
          <p:cNvPr id="1026" name="Picture 2" descr="D:\кнс КАРТИНКИ\кнс\2012-02-17 1\су\544 001 (4).jpg"/>
          <p:cNvPicPr>
            <a:picLocks noChangeAspect="1" noChangeArrowheads="1"/>
          </p:cNvPicPr>
          <p:nvPr/>
        </p:nvPicPr>
        <p:blipFill>
          <a:blip r:embed="rId3" cstate="print"/>
          <a:srcRect l="9159"/>
          <a:stretch>
            <a:fillRect/>
          </a:stretch>
        </p:blipFill>
        <p:spPr bwMode="auto">
          <a:xfrm>
            <a:off x="214282" y="428604"/>
            <a:ext cx="3542265" cy="3964393"/>
          </a:xfrm>
          <a:prstGeom prst="rect">
            <a:avLst/>
          </a:prstGeom>
          <a:noFill/>
        </p:spPr>
      </p:pic>
      <p:pic>
        <p:nvPicPr>
          <p:cNvPr id="1027" name="Picture 3" descr="D:\кнс КАРТИНКИ\кнс\2012-02-17 1\су\береста 001 (4).jpg"/>
          <p:cNvPicPr>
            <a:picLocks noChangeAspect="1" noChangeArrowheads="1"/>
          </p:cNvPicPr>
          <p:nvPr/>
        </p:nvPicPr>
        <p:blipFill>
          <a:blip r:embed="rId4" cstate="print"/>
          <a:srcRect r="7259"/>
          <a:stretch>
            <a:fillRect/>
          </a:stretch>
        </p:blipFill>
        <p:spPr bwMode="auto">
          <a:xfrm rot="11034094" flipV="1">
            <a:off x="5305875" y="111658"/>
            <a:ext cx="3376966" cy="278784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57224" y="4929198"/>
            <a:ext cx="27146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hlinkClick r:id="rId5"/>
              </a:rPr>
              <a:t>работа с мехом</a:t>
            </a:r>
            <a:endParaRPr lang="ru-RU" sz="4400" b="1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кнс КАРТИНКИ\кнс\2012-02-17 1\су\беоеста 2 001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8429652" cy="5254870"/>
          </a:xfrm>
          <a:prstGeom prst="rect">
            <a:avLst/>
          </a:prstGeom>
          <a:noFill/>
        </p:spPr>
      </p:pic>
      <p:pic>
        <p:nvPicPr>
          <p:cNvPr id="2051" name="Picture 3" descr="D:\кнс КАРТИНКИ\кнс\2012-02-17 1\су\береста 00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2150" y="3395663"/>
            <a:ext cx="138113" cy="6667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00562" y="214290"/>
            <a:ext cx="4459939" cy="80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4400" dirty="0" smtClean="0">
                <a:hlinkClick r:id="rId4"/>
              </a:rPr>
              <a:t>работа с тканью</a:t>
            </a:r>
            <a:endParaRPr lang="ru-RU" sz="4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D:\кнс КАРТИНКИ\кнс\одежда\кис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571868" y="2000240"/>
            <a:ext cx="2071702" cy="3152575"/>
          </a:xfrm>
          <a:prstGeom prst="rect">
            <a:avLst/>
          </a:prstGeom>
          <a:noFill/>
        </p:spPr>
      </p:pic>
      <p:pic>
        <p:nvPicPr>
          <p:cNvPr id="25602" name="Picture 2" descr="D:\кнс КАРТИНКИ\кнс\одежда\малица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4"/>
            <a:ext cx="3413149" cy="3608186"/>
          </a:xfrm>
          <a:prstGeom prst="rect">
            <a:avLst/>
          </a:prstGeom>
          <a:noFill/>
        </p:spPr>
      </p:pic>
      <p:pic>
        <p:nvPicPr>
          <p:cNvPr id="25603" name="Picture 3" descr="D:\кнс КАРТИНКИ\кнс\одежда\кумыш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928670"/>
            <a:ext cx="3055958" cy="2750376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71868" y="0"/>
            <a:ext cx="4114800" cy="85724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Традиционная одежа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4572008"/>
            <a:ext cx="2796921" cy="92333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алица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3636" y="3786190"/>
            <a:ext cx="2620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кумыш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1868" y="5643578"/>
            <a:ext cx="1959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кисы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1" descr="D:\кнс КАРТИНКИ\кнс\одежда\мужчина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85728"/>
            <a:ext cx="3214710" cy="53800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кнс КАРТИНКИ\кнс\одежда\са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857232"/>
            <a:ext cx="3836665" cy="2755919"/>
          </a:xfrm>
          <a:prstGeom prst="rect">
            <a:avLst/>
          </a:prstGeom>
          <a:noFill/>
        </p:spPr>
      </p:pic>
      <p:pic>
        <p:nvPicPr>
          <p:cNvPr id="27651" name="Picture 3" descr="D:\кнс КАРТИНКИ\кнс\одежда\женщ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357430"/>
            <a:ext cx="2554959" cy="412085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214290"/>
            <a:ext cx="3686172" cy="71437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Женская одежда</a:t>
            </a:r>
            <a:endParaRPr lang="ru-RU" b="1" dirty="0"/>
          </a:p>
        </p:txBody>
      </p:sp>
      <p:pic>
        <p:nvPicPr>
          <p:cNvPr id="3" name="Picture 4" descr="D:\кнс КАРТИНКИ\кнс\одежда\сак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32"/>
            <a:ext cx="3367110" cy="32067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4357694"/>
            <a:ext cx="38036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Сак-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зимняя шуба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7652" name="Picture 4" descr="D:\кнс КАРТИНКИ\кнс\одежда\семь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786842" cy="686463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кнс КАРТИНКИ\кнс\одежда\2012-02-07 малица\2012-02-07 сак\пере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5392140" cy="3643338"/>
          </a:xfrm>
          <a:prstGeom prst="rect">
            <a:avLst/>
          </a:prstGeom>
          <a:noFill/>
        </p:spPr>
      </p:pic>
      <p:pic>
        <p:nvPicPr>
          <p:cNvPr id="28675" name="Picture 3" descr="D:\кнс КАРТИНКИ\кнс\одежда\2012-02-07 малица\малица 001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428868"/>
            <a:ext cx="4059265" cy="340100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5643578"/>
            <a:ext cx="6116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Раскрась одежду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кнс КАРТИНКИ\кнс\2012-02-17 1\утварь\5556 00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500042"/>
            <a:ext cx="4238650" cy="4624026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500298" y="0"/>
            <a:ext cx="3400420" cy="1143000"/>
          </a:xfrm>
        </p:spPr>
        <p:txBody>
          <a:bodyPr/>
          <a:lstStyle/>
          <a:p>
            <a:r>
              <a:rPr lang="ru-RU" b="1" dirty="0" smtClean="0">
                <a:hlinkClick r:id="rId3"/>
              </a:rPr>
              <a:t>работа с берестой</a:t>
            </a:r>
            <a:endParaRPr lang="ru-RU" b="1" dirty="0"/>
          </a:p>
        </p:txBody>
      </p:sp>
      <p:pic>
        <p:nvPicPr>
          <p:cNvPr id="6" name="Picture 3" descr="D:\кнс КАРТИНКИ\кнс\2012-02-17 1\2012-02-16 беоеста 2\береста 3 001 (2).jpg"/>
          <p:cNvPicPr>
            <a:picLocks noChangeAspect="1" noChangeArrowheads="1"/>
          </p:cNvPicPr>
          <p:nvPr/>
        </p:nvPicPr>
        <p:blipFill>
          <a:blip r:embed="rId4" cstate="print"/>
          <a:srcRect l="3810" r="4740" b="6235"/>
          <a:stretch>
            <a:fillRect/>
          </a:stretch>
        </p:blipFill>
        <p:spPr bwMode="auto">
          <a:xfrm>
            <a:off x="357158" y="1076282"/>
            <a:ext cx="3429024" cy="5781718"/>
          </a:xfrm>
          <a:prstGeom prst="rect">
            <a:avLst/>
          </a:prstGeom>
          <a:noFill/>
        </p:spPr>
      </p:pic>
      <p:pic>
        <p:nvPicPr>
          <p:cNvPr id="7" name="Picture 4" descr="D:\кнс КАРТИНКИ\кнс\2012-02-17 1\2012-02-16 беоеста 2\беоеста 2 001 (3).jpg"/>
          <p:cNvPicPr>
            <a:picLocks noChangeAspect="1" noChangeArrowheads="1"/>
          </p:cNvPicPr>
          <p:nvPr/>
        </p:nvPicPr>
        <p:blipFill>
          <a:blip r:embed="rId5" cstate="print"/>
          <a:srcRect r="4206"/>
          <a:stretch>
            <a:fillRect/>
          </a:stretch>
        </p:blipFill>
        <p:spPr bwMode="auto">
          <a:xfrm flipH="1">
            <a:off x="-1" y="20060"/>
            <a:ext cx="8786842" cy="68379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207</TotalTime>
  <Words>691</Words>
  <Application>Microsoft Office PowerPoint</Application>
  <PresentationFormat>Экран (4:3)</PresentationFormat>
  <Paragraphs>71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Эркер</vt:lpstr>
      <vt:lpstr>Тема:  « Народные ремесла Югры» предмет Краеведение, 5класс </vt:lpstr>
      <vt:lpstr>Ремесла округа</vt:lpstr>
      <vt:lpstr>Задание заполнить таблицу</vt:lpstr>
      <vt:lpstr>Слайд 4</vt:lpstr>
      <vt:lpstr>Слайд 5</vt:lpstr>
      <vt:lpstr>Традиционная одежа</vt:lpstr>
      <vt:lpstr>Женская одежда</vt:lpstr>
      <vt:lpstr>Слайд 8</vt:lpstr>
      <vt:lpstr>работа с берестой</vt:lpstr>
      <vt:lpstr>Слайд 10</vt:lpstr>
      <vt:lpstr>Слайд 11</vt:lpstr>
      <vt:lpstr>работа с берестой</vt:lpstr>
      <vt:lpstr>Слайд 13</vt:lpstr>
      <vt:lpstr>Резьба по кости</vt:lpstr>
      <vt:lpstr>плетение из травы </vt:lpstr>
      <vt:lpstr>родвуга</vt:lpstr>
      <vt:lpstr>плетение из травы </vt:lpstr>
      <vt:lpstr>Слайд 18</vt:lpstr>
      <vt:lpstr>рыбьей кожей</vt:lpstr>
      <vt:lpstr>Работа с глиной</vt:lpstr>
      <vt:lpstr>Слайд 21</vt:lpstr>
      <vt:lpstr>Работа  с бисером</vt:lpstr>
      <vt:lpstr>литература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« Народные ремесла»</dc:title>
  <dc:creator>Admin</dc:creator>
  <cp:lastModifiedBy>Анжелика</cp:lastModifiedBy>
  <cp:revision>29</cp:revision>
  <dcterms:created xsi:type="dcterms:W3CDTF">2012-02-22T14:41:08Z</dcterms:created>
  <dcterms:modified xsi:type="dcterms:W3CDTF">2015-03-04T04:05:53Z</dcterms:modified>
</cp:coreProperties>
</file>