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5"/>
  </p:notes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58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1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-12376150"/>
            <a:ext cx="0" cy="261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1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50801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36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1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74625"/>
            <a:ext cx="2055813" cy="5449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4625"/>
            <a:ext cx="6016625" cy="5449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1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4625"/>
            <a:ext cx="8224838" cy="1339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10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730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587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3944938" cy="4019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54538" y="1604963"/>
            <a:ext cx="3944937" cy="4019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06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71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13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840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551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powerpointstyles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ChangeArrowheads="1"/>
          </p:cNvSpPr>
          <p:nvPr/>
        </p:nvSpPr>
        <p:spPr bwMode="auto">
          <a:xfrm>
            <a:off x="3352800" y="6237288"/>
            <a:ext cx="29797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ru-RU">
                <a:solidFill>
                  <a:srgbClr val="CCCCFF"/>
                </a:solidFill>
                <a:hlinkClick r:id="rId14"/>
              </a:rPr>
              <a:t>Free Powerpoint Templates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7686675" y="6237288"/>
            <a:ext cx="17732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ru-RU" b="1">
                <a:solidFill>
                  <a:srgbClr val="4A9337"/>
                </a:solidFill>
              </a:rPr>
              <a:t>Page </a:t>
            </a:r>
            <a:fld id="{36AB5D5C-C25F-476A-B866-5B6C9F054DB1}" type="slidenum">
              <a:rPr lang="fr-FR" altLang="ru-RU" b="1">
                <a:solidFill>
                  <a:srgbClr val="4A9337"/>
                </a:solidFill>
              </a:rPr>
              <a:pPr>
                <a:buClrTx/>
                <a:buFontTx/>
                <a:buNone/>
              </a:pPr>
              <a:t>‹#›</a:t>
            </a:fld>
            <a:endParaRPr lang="fr-FR" altLang="ru-RU" b="1">
              <a:solidFill>
                <a:srgbClr val="4A9337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4625"/>
            <a:ext cx="8224838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04227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werpointstyle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slide" Target="slide10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5.png"/><Relationship Id="rId7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352800" y="6237288"/>
            <a:ext cx="29797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fr-FR" altLang="ru-RU">
                <a:solidFill>
                  <a:srgbClr val="CCCCFF"/>
                </a:solidFill>
                <a:hlinkClick r:id="rId3"/>
              </a:rPr>
              <a:t>Free Powerpoint Templates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7504" y="116632"/>
            <a:ext cx="8502122" cy="171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80000" tIns="180000" rIns="180000" bIns="180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4400" b="1" i="1" dirty="0">
                <a:solidFill>
                  <a:srgbClr val="FF6600"/>
                </a:solidFill>
                <a:latin typeface="Verdana" pitchFamily="32" charset="0"/>
              </a:rPr>
              <a:t>СПОСОБЫ И ФОРМЫ ПИТАНИЯ ОРГАНИЗМОВ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339752" y="1650215"/>
            <a:ext cx="4286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 i="1" dirty="0">
                <a:solidFill>
                  <a:srgbClr val="008000"/>
                </a:solidFill>
              </a:rPr>
              <a:t>УРОК ЭКОЛОГИИ В 7 КЛАССЕ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204864"/>
            <a:ext cx="5084763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224018" y="5733876"/>
            <a:ext cx="8750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400" i="1" dirty="0" smtClean="0">
                <a:solidFill>
                  <a:srgbClr val="FF0000"/>
                </a:solidFill>
              </a:rPr>
              <a:t>Разработала и провела Швецова В. А.   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400" dirty="0">
                <a:solidFill>
                  <a:schemeClr val="tx1"/>
                </a:solidFill>
              </a:rPr>
              <a:t>у</a:t>
            </a:r>
            <a:r>
              <a:rPr lang="ru-RU" altLang="ru-RU" sz="1400" dirty="0" smtClean="0">
                <a:solidFill>
                  <a:schemeClr val="tx1"/>
                </a:solidFill>
              </a:rPr>
              <a:t>читель географии и экологии  МОБУ Новобурейской СОШ № 3, Амурской области.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tx1"/>
                </a:solidFill>
              </a:rPr>
              <a:t> Разработана на основе авторской програ</a:t>
            </a:r>
            <a:r>
              <a:rPr lang="ru-RU" altLang="ru-RU" sz="1400" dirty="0">
                <a:solidFill>
                  <a:schemeClr val="tx1"/>
                </a:solidFill>
              </a:rPr>
              <a:t>ммы Л. Е. Дмитриевой и Л. Г. Колесниковой (Благовещенск, 2006 г</a:t>
            </a:r>
            <a:r>
              <a:rPr lang="ru-RU" altLang="ru-RU" sz="1400" dirty="0" smtClean="0">
                <a:solidFill>
                  <a:schemeClr val="tx1"/>
                </a:solidFill>
              </a:rPr>
              <a:t>.).</a:t>
            </a:r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altLang="ru-RU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altLang="ru-RU" sz="1400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904835"/>
              </p:ext>
            </p:extLst>
          </p:nvPr>
        </p:nvGraphicFramePr>
        <p:xfrm>
          <a:off x="155575" y="960438"/>
          <a:ext cx="8685213" cy="5295263"/>
        </p:xfrm>
        <a:graphic>
          <a:graphicData uri="http://schemas.openxmlformats.org/drawingml/2006/table">
            <a:tbl>
              <a:tblPr/>
              <a:tblGrid>
                <a:gridCol w="2151063"/>
                <a:gridCol w="3811587"/>
                <a:gridCol w="2722563"/>
              </a:tblGrid>
              <a:tr h="619125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Arial" charset="0"/>
                        </a:rPr>
                        <a:t>Группы организмов  </a:t>
                      </a: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Arial" charset="0"/>
                        </a:rPr>
                        <a:t>Расшифровка понятия</a:t>
                      </a: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Arial" charset="0"/>
                        </a:rPr>
                        <a:t>Примеры</a:t>
                      </a: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155575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1555750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1557338"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charset="-122"/>
                          <a:cs typeface="Arial" charset="0"/>
                        </a:rPr>
                        <a:t> </a:t>
                      </a: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1pPr>
                      <a:lvl2pPr eaLnBrk="0" hangingPunct="0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2pPr>
                      <a:lvl3pPr eaLnBrk="0" hangingPunct="0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3pPr>
                      <a:lvl4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4pPr>
                      <a:lvl5pPr eaLnBrk="0" hangingPunct="0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6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0000" marR="90000" marT="135252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  <p:sp>
        <p:nvSpPr>
          <p:cNvPr id="12302" name="Rectangle 14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8229600" cy="703262"/>
          </a:xfrm>
          <a:ln/>
        </p:spPr>
        <p:txBody>
          <a:bodyPr lIns="90000" tIns="46800" rIns="90000" bIns="46800" anchor="t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4000" b="1">
                <a:solidFill>
                  <a:srgbClr val="FF950E"/>
                </a:solidFill>
              </a:rPr>
              <a:t>СПЕЦИАЛИЗАЦИЯ ПИТАНИЯ</a:t>
            </a:r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287338" y="1655763"/>
            <a:ext cx="1800225" cy="792162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1. МОНОФАГИ.</a:t>
            </a:r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287338" y="3311525"/>
            <a:ext cx="1871662" cy="792163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2. ПОЛИФАГИ.</a:t>
            </a: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215900" y="4751388"/>
            <a:ext cx="1871663" cy="863600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3. ПАНТОФАГИ. </a:t>
            </a:r>
          </a:p>
          <a:p>
            <a:pPr algn="ctr">
              <a:buClrTx/>
              <a:buFontTx/>
              <a:buNone/>
            </a:pPr>
            <a:r>
              <a:rPr lang="ru-RU" altLang="ru-RU"/>
              <a:t>(всеядные)</a:t>
            </a:r>
          </a:p>
        </p:txBody>
      </p:sp>
      <p:sp>
        <p:nvSpPr>
          <p:cNvPr id="12306" name="AutoShape 18"/>
          <p:cNvSpPr>
            <a:spLocks noChangeArrowheads="1"/>
          </p:cNvSpPr>
          <p:nvPr/>
        </p:nvSpPr>
        <p:spPr bwMode="auto">
          <a:xfrm>
            <a:off x="2399860" y="1679629"/>
            <a:ext cx="3455987" cy="1008063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ru-RU" altLang="ru-RU"/>
              <a:t>Организмы, которые питаются</a:t>
            </a:r>
          </a:p>
          <a:p>
            <a:pPr algn="just">
              <a:buClrTx/>
              <a:buFontTx/>
              <a:buNone/>
            </a:pPr>
            <a:r>
              <a:rPr lang="ru-RU" altLang="ru-RU"/>
              <a:t>только одним кормом.  </a:t>
            </a:r>
          </a:p>
          <a:p>
            <a:pPr algn="just">
              <a:buClrTx/>
              <a:buFontTx/>
              <a:buNone/>
            </a:pPr>
            <a:endParaRPr lang="ru-RU" altLang="ru-RU"/>
          </a:p>
        </p:txBody>
      </p:sp>
      <p:sp>
        <p:nvSpPr>
          <p:cNvPr id="12307" name="AutoShape 19"/>
          <p:cNvSpPr>
            <a:spLocks noChangeArrowheads="1"/>
          </p:cNvSpPr>
          <p:nvPr/>
        </p:nvSpPr>
        <p:spPr bwMode="auto">
          <a:xfrm>
            <a:off x="2399860" y="3262605"/>
            <a:ext cx="3384550" cy="1152525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ClrTx/>
              <a:buFontTx/>
              <a:buNone/>
            </a:pPr>
            <a:r>
              <a:rPr lang="ru-RU" altLang="ru-RU"/>
              <a:t> </a:t>
            </a:r>
          </a:p>
          <a:p>
            <a:pPr algn="just">
              <a:buClrTx/>
              <a:buFontTx/>
              <a:buNone/>
            </a:pPr>
            <a:r>
              <a:rPr lang="ru-RU" altLang="ru-RU"/>
              <a:t>Организм, предпочитающие </a:t>
            </a:r>
          </a:p>
          <a:p>
            <a:pPr algn="just">
              <a:buClrTx/>
              <a:buFontTx/>
              <a:buNone/>
            </a:pPr>
            <a:r>
              <a:rPr lang="ru-RU" altLang="ru-RU"/>
              <a:t>группу  кормов обширной,</a:t>
            </a:r>
          </a:p>
          <a:p>
            <a:pPr algn="just">
              <a:buClrTx/>
              <a:buFontTx/>
              <a:buNone/>
            </a:pPr>
            <a:r>
              <a:rPr lang="ru-RU" altLang="ru-RU"/>
              <a:t>но относительно  целостной </a:t>
            </a:r>
          </a:p>
          <a:p>
            <a:pPr algn="just">
              <a:buClrTx/>
              <a:buFontTx/>
              <a:buNone/>
            </a:pPr>
            <a:r>
              <a:rPr lang="ru-RU" altLang="ru-RU"/>
              <a:t>систематической категории.</a:t>
            </a:r>
          </a:p>
          <a:p>
            <a:pPr algn="just">
              <a:buClrTx/>
              <a:buFontTx/>
              <a:buNone/>
            </a:pPr>
            <a:endParaRPr lang="ru-RU" altLang="ru-RU"/>
          </a:p>
        </p:txBody>
      </p:sp>
      <p:sp>
        <p:nvSpPr>
          <p:cNvPr id="12308" name="AutoShape 20"/>
          <p:cNvSpPr>
            <a:spLocks noChangeArrowheads="1"/>
          </p:cNvSpPr>
          <p:nvPr/>
        </p:nvSpPr>
        <p:spPr bwMode="auto">
          <a:xfrm>
            <a:off x="2376488" y="4777785"/>
            <a:ext cx="3599655" cy="936625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endParaRPr lang="ru-RU" altLang="ru-RU" dirty="0"/>
          </a:p>
          <a:p>
            <a:pPr algn="ctr">
              <a:buClrTx/>
              <a:buFontTx/>
              <a:buNone/>
            </a:pPr>
            <a:endParaRPr lang="ru-RU" altLang="ru-RU" dirty="0"/>
          </a:p>
          <a:p>
            <a:pPr algn="ctr">
              <a:buClrTx/>
              <a:buFontTx/>
              <a:buNone/>
            </a:pPr>
            <a:endParaRPr lang="ru-RU" altLang="ru-RU" dirty="0"/>
          </a:p>
          <a:p>
            <a:pPr algn="ctr">
              <a:buClrTx/>
              <a:buFontTx/>
              <a:buNone/>
            </a:pPr>
            <a:endParaRPr lang="ru-RU" altLang="ru-RU" dirty="0"/>
          </a:p>
          <a:p>
            <a:pPr algn="ctr">
              <a:buClrTx/>
              <a:buFontTx/>
              <a:buNone/>
            </a:pPr>
            <a:r>
              <a:rPr lang="ru-RU" altLang="ru-RU" dirty="0"/>
              <a:t>Организмы, которые используют</a:t>
            </a:r>
          </a:p>
          <a:p>
            <a:pPr algn="ctr">
              <a:buClrTx/>
              <a:buFontTx/>
              <a:buNone/>
            </a:pPr>
            <a:r>
              <a:rPr lang="ru-RU" altLang="ru-RU" dirty="0"/>
              <a:t> в питании самую разнообразную</a:t>
            </a:r>
          </a:p>
          <a:p>
            <a:pPr algn="ctr">
              <a:buClrTx/>
              <a:buFontTx/>
              <a:buNone/>
            </a:pPr>
            <a:r>
              <a:rPr lang="ru-RU" altLang="ru-RU" dirty="0"/>
              <a:t> пищу  (растительную и животную). </a:t>
            </a:r>
          </a:p>
          <a:p>
            <a:pPr algn="ctr">
              <a:buClrTx/>
              <a:buFontTx/>
              <a:buNone/>
            </a:pPr>
            <a:endParaRPr lang="ru-RU" altLang="ru-RU" dirty="0"/>
          </a:p>
          <a:p>
            <a:pPr algn="ctr">
              <a:buClrTx/>
              <a:buFontTx/>
              <a:buNone/>
            </a:pPr>
            <a:r>
              <a:rPr lang="ru-RU" altLang="ru-RU" dirty="0"/>
              <a:t> </a:t>
            </a:r>
          </a:p>
          <a:p>
            <a:pPr algn="ctr">
              <a:buClrTx/>
              <a:buFontTx/>
              <a:buNone/>
            </a:pPr>
            <a:r>
              <a:rPr lang="ru-RU" altLang="ru-RU" dirty="0"/>
              <a:t> </a:t>
            </a:r>
          </a:p>
          <a:p>
            <a:pPr algn="ctr">
              <a:buClrTx/>
              <a:buFontTx/>
              <a:buNone/>
            </a:pPr>
            <a:endParaRPr lang="ru-RU" altLang="ru-RU" dirty="0"/>
          </a:p>
        </p:txBody>
      </p:sp>
      <p:sp>
        <p:nvSpPr>
          <p:cNvPr id="12309" name="AutoShape 21"/>
          <p:cNvSpPr>
            <a:spLocks noChangeArrowheads="1"/>
          </p:cNvSpPr>
          <p:nvPr/>
        </p:nvSpPr>
        <p:spPr bwMode="auto">
          <a:xfrm>
            <a:off x="6191250" y="1655763"/>
            <a:ext cx="2160588" cy="863600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Коала, киты,</a:t>
            </a:r>
          </a:p>
          <a:p>
            <a:pPr algn="ctr">
              <a:buClrTx/>
              <a:buFontTx/>
              <a:buNone/>
            </a:pPr>
            <a:r>
              <a:rPr lang="ru-RU" altLang="ru-RU"/>
              <a:t>лавровишневый </a:t>
            </a:r>
          </a:p>
          <a:p>
            <a:pPr algn="ctr">
              <a:buClrTx/>
              <a:buFontTx/>
              <a:buNone/>
            </a:pPr>
            <a:r>
              <a:rPr lang="ru-RU" altLang="ru-RU"/>
              <a:t>голубь</a:t>
            </a:r>
          </a:p>
        </p:txBody>
      </p:sp>
      <p:sp>
        <p:nvSpPr>
          <p:cNvPr id="12310" name="AutoShape 22"/>
          <p:cNvSpPr>
            <a:spLocks noChangeArrowheads="1"/>
          </p:cNvSpPr>
          <p:nvPr/>
        </p:nvSpPr>
        <p:spPr bwMode="auto">
          <a:xfrm>
            <a:off x="6191250" y="4751388"/>
            <a:ext cx="2303463" cy="792162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Медведь, собака,</a:t>
            </a:r>
          </a:p>
          <a:p>
            <a:pPr algn="ctr">
              <a:buClrTx/>
              <a:buFontTx/>
              <a:buNone/>
            </a:pPr>
            <a:r>
              <a:rPr lang="ru-RU" altLang="ru-RU"/>
              <a:t>многие птицы</a:t>
            </a:r>
          </a:p>
        </p:txBody>
      </p:sp>
      <p:sp>
        <p:nvSpPr>
          <p:cNvPr id="12311" name="AutoShape 23"/>
          <p:cNvSpPr>
            <a:spLocks noChangeArrowheads="1"/>
          </p:cNvSpPr>
          <p:nvPr/>
        </p:nvSpPr>
        <p:spPr bwMode="auto">
          <a:xfrm>
            <a:off x="6191250" y="3240088"/>
            <a:ext cx="2447925" cy="1079500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1600"/>
              <a:t>хищники, </a:t>
            </a:r>
          </a:p>
          <a:p>
            <a:pPr algn="ctr">
              <a:buClrTx/>
              <a:buFontTx/>
              <a:buNone/>
            </a:pPr>
            <a:r>
              <a:rPr lang="ru-RU" altLang="ru-RU" sz="1600"/>
              <a:t>травоядные  копытные,</a:t>
            </a:r>
          </a:p>
          <a:p>
            <a:pPr algn="ctr">
              <a:buClrTx/>
              <a:buFontTx/>
              <a:buNone/>
            </a:pPr>
            <a:r>
              <a:rPr lang="ru-RU" altLang="ru-RU" sz="1600"/>
              <a:t>некоторые насекомые </a:t>
            </a:r>
          </a:p>
          <a:p>
            <a:pPr algn="ctr">
              <a:buClrTx/>
              <a:buFontTx/>
              <a:buNone/>
            </a:pPr>
            <a:r>
              <a:rPr lang="ru-RU" altLang="ru-RU" sz="1600"/>
              <a:t>(саранча)</a:t>
            </a:r>
          </a:p>
          <a:p>
            <a:pPr algn="ctr">
              <a:buClrTx/>
              <a:buFontTx/>
              <a:buNone/>
            </a:pPr>
            <a:endParaRPr lang="ru-RU" altLang="ru-RU" sz="1600"/>
          </a:p>
        </p:txBody>
      </p:sp>
      <p:sp>
        <p:nvSpPr>
          <p:cNvPr id="12312" name="AutoShape 2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064500" y="2592388"/>
            <a:ext cx="576263" cy="449262"/>
          </a:xfrm>
          <a:prstGeom prst="rightArrow">
            <a:avLst>
              <a:gd name="adj1" fmla="val 50000"/>
              <a:gd name="adj2" fmla="val 32067"/>
            </a:avLst>
          </a:prstGeom>
          <a:solidFill>
            <a:srgbClr val="5C8526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3" name="AutoShape 2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064500" y="4319588"/>
            <a:ext cx="576263" cy="360362"/>
          </a:xfrm>
          <a:prstGeom prst="rightArrow">
            <a:avLst>
              <a:gd name="adj1" fmla="val 50000"/>
              <a:gd name="adj2" fmla="val 39978"/>
            </a:avLst>
          </a:prstGeom>
          <a:solidFill>
            <a:srgbClr val="5C8526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314" name="AutoShape 2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991475" y="5759450"/>
            <a:ext cx="720725" cy="503238"/>
          </a:xfrm>
          <a:prstGeom prst="rightArrow">
            <a:avLst>
              <a:gd name="adj1" fmla="val 50000"/>
              <a:gd name="adj2" fmla="val 35804"/>
            </a:avLst>
          </a:prstGeom>
          <a:solidFill>
            <a:srgbClr val="5C8526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Group 1"/>
          <p:cNvGrpSpPr>
            <a:grpSpLocks/>
          </p:cNvGrpSpPr>
          <p:nvPr/>
        </p:nvGrpSpPr>
        <p:grpSpPr bwMode="auto">
          <a:xfrm>
            <a:off x="250825" y="792163"/>
            <a:ext cx="2338388" cy="2370137"/>
            <a:chOff x="158" y="499"/>
            <a:chExt cx="1473" cy="1493"/>
          </a:xfrm>
        </p:grpSpPr>
        <p:sp>
          <p:nvSpPr>
            <p:cNvPr id="13314" name="Freeform 2"/>
            <p:cNvSpPr>
              <a:spLocks noChangeArrowheads="1"/>
            </p:cNvSpPr>
            <p:nvPr/>
          </p:nvSpPr>
          <p:spPr bwMode="auto">
            <a:xfrm>
              <a:off x="158" y="499"/>
              <a:ext cx="1473" cy="1493"/>
            </a:xfrm>
            <a:custGeom>
              <a:avLst/>
              <a:gdLst>
                <a:gd name="T0" fmla="*/ 0 w 6503"/>
                <a:gd name="T1" fmla="*/ 6576 h 6594"/>
                <a:gd name="T2" fmla="*/ 17 w 6503"/>
                <a:gd name="T3" fmla="*/ 0 h 6594"/>
                <a:gd name="T4" fmla="*/ 6502 w 6503"/>
                <a:gd name="T5" fmla="*/ 18 h 6594"/>
                <a:gd name="T6" fmla="*/ 6485 w 6503"/>
                <a:gd name="T7" fmla="*/ 6593 h 6594"/>
                <a:gd name="T8" fmla="*/ 0 w 6503"/>
                <a:gd name="T9" fmla="*/ 6576 h 6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3" h="6594">
                  <a:moveTo>
                    <a:pt x="0" y="6576"/>
                  </a:moveTo>
                  <a:lnTo>
                    <a:pt x="17" y="0"/>
                  </a:lnTo>
                  <a:lnTo>
                    <a:pt x="6502" y="18"/>
                  </a:lnTo>
                  <a:lnTo>
                    <a:pt x="6485" y="6593"/>
                  </a:lnTo>
                  <a:lnTo>
                    <a:pt x="0" y="6576"/>
                  </a:lnTo>
                </a:path>
              </a:pathLst>
            </a:cu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5" name="Text Box 3"/>
            <p:cNvSpPr txBox="1">
              <a:spLocks noChangeArrowheads="1"/>
            </p:cNvSpPr>
            <p:nvPr/>
          </p:nvSpPr>
          <p:spPr bwMode="auto">
            <a:xfrm>
              <a:off x="158" y="499"/>
              <a:ext cx="1473" cy="1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 anchor="ctr" anchorCtr="1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ru-RU" altLang="ru-RU"/>
                <a:t>J</a:t>
              </a:r>
            </a:p>
          </p:txBody>
        </p:sp>
      </p:grp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55763" y="20638"/>
            <a:ext cx="38163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4000" b="1" i="1">
                <a:solidFill>
                  <a:srgbClr val="2300DC"/>
                </a:solidFill>
              </a:rPr>
              <a:t>МОНОФАГИ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13" y="207963"/>
            <a:ext cx="3600450" cy="24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8" y="3527425"/>
            <a:ext cx="385762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863600" y="2733675"/>
            <a:ext cx="1728788" cy="431800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Кошачья блоха 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60363" y="6191250"/>
            <a:ext cx="2519362" cy="431800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Дубовая листовёртка </a:t>
            </a: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64" t="12805" r="7994" b="12904"/>
          <a:stretch>
            <a:fillRect/>
          </a:stretch>
        </p:blipFill>
        <p:spPr bwMode="auto">
          <a:xfrm>
            <a:off x="4535488" y="3527425"/>
            <a:ext cx="42481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064" t="12805" r="7994" b="129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608513" y="6264275"/>
            <a:ext cx="1728787" cy="431800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Коала 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6983413" y="2879725"/>
            <a:ext cx="1728787" cy="431800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Панда </a:t>
            </a:r>
          </a:p>
        </p:txBody>
      </p:sp>
      <p:sp>
        <p:nvSpPr>
          <p:cNvPr id="13324" name="AutoShape 1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704138" y="6191250"/>
            <a:ext cx="936625" cy="503238"/>
          </a:xfrm>
          <a:prstGeom prst="leftArrow">
            <a:avLst>
              <a:gd name="adj1" fmla="val 50000"/>
              <a:gd name="adj2" fmla="val 46530"/>
            </a:avLst>
          </a:prstGeom>
          <a:solidFill>
            <a:srgbClr val="5C8526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3825" y="1790700"/>
            <a:ext cx="3060700" cy="1881188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3168650" y="1223963"/>
            <a:ext cx="1728788" cy="431800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Кит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655763" y="20638"/>
            <a:ext cx="38163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4000" b="1" i="1">
                <a:solidFill>
                  <a:srgbClr val="2300DC"/>
                </a:solidFill>
              </a:rPr>
              <a:t>ПОЛИФАГИ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3" y="763588"/>
            <a:ext cx="3743325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88" y="3706813"/>
            <a:ext cx="3746500" cy="255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15900" y="3024188"/>
            <a:ext cx="3600450" cy="576262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  Кошка с разной добычей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113" y="360363"/>
            <a:ext cx="2735262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4017963"/>
            <a:ext cx="3919537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4824413" y="3443288"/>
            <a:ext cx="1368425" cy="576262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  Саранча</a:t>
            </a:r>
          </a:p>
        </p:txBody>
      </p:sp>
      <p:sp>
        <p:nvSpPr>
          <p:cNvPr id="14344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168650" y="6318250"/>
            <a:ext cx="1152525" cy="449263"/>
          </a:xfrm>
          <a:prstGeom prst="leftArrow">
            <a:avLst>
              <a:gd name="adj1" fmla="val 50000"/>
              <a:gd name="adj2" fmla="val 64134"/>
            </a:avLst>
          </a:prstGeom>
          <a:solidFill>
            <a:srgbClr val="5C8526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1079500"/>
            <a:ext cx="3805237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213" y="576263"/>
            <a:ext cx="3919537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655763" y="20638"/>
            <a:ext cx="38163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4000" b="1" i="1">
                <a:solidFill>
                  <a:srgbClr val="2300DC"/>
                </a:solidFill>
              </a:rPr>
              <a:t>ПАНТОФАГИ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15900" y="3816350"/>
            <a:ext cx="2447925" cy="503238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Бурый медведь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502400" y="3500438"/>
            <a:ext cx="1655763" cy="503237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Собака</a:t>
            </a:r>
          </a:p>
        </p:txBody>
      </p:sp>
      <p:sp>
        <p:nvSpPr>
          <p:cNvPr id="15366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559675" y="5975350"/>
            <a:ext cx="1223963" cy="666750"/>
          </a:xfrm>
          <a:prstGeom prst="leftArrow">
            <a:avLst>
              <a:gd name="adj1" fmla="val 50000"/>
              <a:gd name="adj2" fmla="val 45893"/>
            </a:avLst>
          </a:prstGeom>
          <a:solidFill>
            <a:srgbClr val="5C8526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725" y="4254500"/>
            <a:ext cx="451643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725" y="4254500"/>
            <a:ext cx="451643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1079500" y="6119813"/>
            <a:ext cx="1655763" cy="503237"/>
          </a:xfrm>
          <a:prstGeom prst="rect">
            <a:avLst/>
          </a:prstGeom>
          <a:solidFill>
            <a:srgbClr val="CFE7F5"/>
          </a:solidFill>
          <a:ln w="9360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/>
              <a:t>Сорока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827584" y="30998"/>
            <a:ext cx="7715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 dirty="0">
                <a:solidFill>
                  <a:srgbClr val="A50021"/>
                </a:solidFill>
              </a:rPr>
              <a:t>СПОСОБЫ И ФОРМЫ ПИТАНИЯ ОРГАНИЗМОВ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985137"/>
              </p:ext>
            </p:extLst>
          </p:nvPr>
        </p:nvGraphicFramePr>
        <p:xfrm>
          <a:off x="107503" y="836712"/>
          <a:ext cx="8928992" cy="5904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162"/>
                <a:gridCol w="2781161"/>
                <a:gridCol w="3366669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СПОСОБЫ ПИТАНИЯ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ФОРМЫ ПИТАНИЯ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ПРИМЕРЫ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831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AutoShape 29"/>
          <p:cNvSpPr>
            <a:spLocks noChangeArrowheads="1"/>
          </p:cNvSpPr>
          <p:nvPr/>
        </p:nvSpPr>
        <p:spPr bwMode="auto">
          <a:xfrm>
            <a:off x="179512" y="1700808"/>
            <a:ext cx="2214563" cy="642938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 i="1" dirty="0"/>
              <a:t>1. ПАССИВНОЕ</a:t>
            </a:r>
          </a:p>
        </p:txBody>
      </p:sp>
      <p:sp>
        <p:nvSpPr>
          <p:cNvPr id="29" name="AutoShape 30"/>
          <p:cNvSpPr>
            <a:spLocks noChangeArrowheads="1"/>
          </p:cNvSpPr>
          <p:nvPr/>
        </p:nvSpPr>
        <p:spPr bwMode="auto">
          <a:xfrm>
            <a:off x="2915816" y="1517038"/>
            <a:ext cx="2357437" cy="785812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>
                <a:solidFill>
                  <a:srgbClr val="A50021"/>
                </a:solidFill>
              </a:rPr>
              <a:t>А)</a:t>
            </a:r>
            <a:r>
              <a:rPr lang="ru-RU" altLang="ru-RU"/>
              <a:t> Захват пищи приносимой движением воды.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493708"/>
            <a:ext cx="24018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517038"/>
            <a:ext cx="224948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AutoShape 33"/>
          <p:cNvSpPr>
            <a:spLocks noChangeArrowheads="1"/>
          </p:cNvSpPr>
          <p:nvPr/>
        </p:nvSpPr>
        <p:spPr bwMode="auto">
          <a:xfrm>
            <a:off x="5759052" y="2393695"/>
            <a:ext cx="2214563" cy="642938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dirty="0"/>
              <a:t>Моллюски, ланцетник, кит.</a:t>
            </a:r>
          </a:p>
        </p:txBody>
      </p:sp>
      <p:sp>
        <p:nvSpPr>
          <p:cNvPr id="36" name="AutoShape 22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6481" y="1714500"/>
            <a:ext cx="642938" cy="285750"/>
          </a:xfrm>
          <a:prstGeom prst="actionButtonForwardNext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7" name="AutoShape 2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313599" y="2572289"/>
            <a:ext cx="642938" cy="285750"/>
          </a:xfrm>
          <a:prstGeom prst="actionButtonForwardNext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8" name="AutoShape 34"/>
          <p:cNvSpPr>
            <a:spLocks noChangeArrowheads="1"/>
          </p:cNvSpPr>
          <p:nvPr/>
        </p:nvSpPr>
        <p:spPr bwMode="auto">
          <a:xfrm>
            <a:off x="179512" y="3212976"/>
            <a:ext cx="2214563" cy="642937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 i="1"/>
              <a:t>2. АКТИВНОЕ</a:t>
            </a:r>
          </a:p>
        </p:txBody>
      </p:sp>
      <p:sp>
        <p:nvSpPr>
          <p:cNvPr id="39" name="AutoShape 35"/>
          <p:cNvSpPr>
            <a:spLocks noChangeArrowheads="1"/>
          </p:cNvSpPr>
          <p:nvPr/>
        </p:nvSpPr>
        <p:spPr bwMode="auto">
          <a:xfrm>
            <a:off x="2960266" y="3212976"/>
            <a:ext cx="2357437" cy="500062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>
                <a:solidFill>
                  <a:srgbClr val="C00000"/>
                </a:solidFill>
              </a:rPr>
              <a:t>А)</a:t>
            </a:r>
            <a:r>
              <a:rPr lang="ru-RU" altLang="ru-RU">
                <a:solidFill>
                  <a:srgbClr val="FFFFFF"/>
                </a:solidFill>
              </a:rPr>
              <a:t> </a:t>
            </a:r>
            <a:r>
              <a:rPr lang="ru-RU" altLang="ru-RU"/>
              <a:t>Пастьба (собирание).</a:t>
            </a:r>
          </a:p>
        </p:txBody>
      </p:sp>
      <p:sp>
        <p:nvSpPr>
          <p:cNvPr id="40" name="AutoShape 39"/>
          <p:cNvSpPr>
            <a:spLocks noChangeArrowheads="1"/>
          </p:cNvSpPr>
          <p:nvPr/>
        </p:nvSpPr>
        <p:spPr bwMode="auto">
          <a:xfrm>
            <a:off x="5759052" y="3212976"/>
            <a:ext cx="2214563" cy="500062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/>
              <a:t>Копытные животные.</a:t>
            </a:r>
          </a:p>
        </p:txBody>
      </p:sp>
      <p:sp>
        <p:nvSpPr>
          <p:cNvPr id="41" name="AutoShape 36"/>
          <p:cNvSpPr>
            <a:spLocks noChangeArrowheads="1"/>
          </p:cNvSpPr>
          <p:nvPr/>
        </p:nvSpPr>
        <p:spPr bwMode="auto">
          <a:xfrm>
            <a:off x="2960266" y="3845879"/>
            <a:ext cx="2357437" cy="500063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</a:rPr>
              <a:t>Б) </a:t>
            </a:r>
            <a:r>
              <a:rPr lang="ru-RU" altLang="ru-RU" dirty="0"/>
              <a:t>Выедание.</a:t>
            </a:r>
          </a:p>
        </p:txBody>
      </p:sp>
      <p:sp>
        <p:nvSpPr>
          <p:cNvPr id="42" name="AutoShape 40"/>
          <p:cNvSpPr>
            <a:spLocks noChangeArrowheads="1"/>
          </p:cNvSpPr>
          <p:nvPr/>
        </p:nvSpPr>
        <p:spPr bwMode="auto">
          <a:xfrm>
            <a:off x="5772546" y="3845878"/>
            <a:ext cx="2152650" cy="500063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/>
              <a:t>Насекомые (саранча).</a:t>
            </a:r>
          </a:p>
        </p:txBody>
      </p:sp>
      <p:sp>
        <p:nvSpPr>
          <p:cNvPr id="43" name="AutoShape 37"/>
          <p:cNvSpPr>
            <a:spLocks noChangeArrowheads="1"/>
          </p:cNvSpPr>
          <p:nvPr/>
        </p:nvSpPr>
        <p:spPr bwMode="auto">
          <a:xfrm>
            <a:off x="2960266" y="4464844"/>
            <a:ext cx="2357437" cy="642938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</a:rPr>
              <a:t>В) </a:t>
            </a:r>
            <a:r>
              <a:rPr lang="ru-RU" altLang="ru-RU" dirty="0"/>
              <a:t>Подкарауливание.</a:t>
            </a:r>
          </a:p>
        </p:txBody>
      </p:sp>
      <p:sp>
        <p:nvSpPr>
          <p:cNvPr id="44" name="AutoShape 41"/>
          <p:cNvSpPr>
            <a:spLocks noChangeArrowheads="1"/>
          </p:cNvSpPr>
          <p:nvPr/>
        </p:nvSpPr>
        <p:spPr bwMode="auto">
          <a:xfrm>
            <a:off x="5776425" y="4464844"/>
            <a:ext cx="2143125" cy="500063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/>
              <a:t>Крокодил, цапля.</a:t>
            </a:r>
          </a:p>
        </p:txBody>
      </p:sp>
      <p:sp>
        <p:nvSpPr>
          <p:cNvPr id="45" name="AutoShape 38"/>
          <p:cNvSpPr>
            <a:spLocks noChangeArrowheads="1"/>
          </p:cNvSpPr>
          <p:nvPr/>
        </p:nvSpPr>
        <p:spPr bwMode="auto">
          <a:xfrm>
            <a:off x="2960266" y="5229200"/>
            <a:ext cx="2357437" cy="642937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>
                <a:solidFill>
                  <a:srgbClr val="C00000"/>
                </a:solidFill>
              </a:rPr>
              <a:t>Г)  </a:t>
            </a:r>
            <a:r>
              <a:rPr lang="ru-RU" altLang="ru-RU"/>
              <a:t>Преследование.</a:t>
            </a:r>
          </a:p>
        </p:txBody>
      </p:sp>
      <p:sp>
        <p:nvSpPr>
          <p:cNvPr id="46" name="AutoShape 42"/>
          <p:cNvSpPr>
            <a:spLocks noChangeArrowheads="1"/>
          </p:cNvSpPr>
          <p:nvPr/>
        </p:nvSpPr>
        <p:spPr bwMode="auto">
          <a:xfrm>
            <a:off x="5803536" y="5157762"/>
            <a:ext cx="2143125" cy="785812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/>
              <a:t>Семейство кошачьих и ластоногих. </a:t>
            </a:r>
          </a:p>
        </p:txBody>
      </p:sp>
      <p:sp>
        <p:nvSpPr>
          <p:cNvPr id="47" name="AutoShape 2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65623" y="3320132"/>
            <a:ext cx="642938" cy="285750"/>
          </a:xfrm>
          <a:prstGeom prst="actionButtonForwardNext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8" name="AutoShape 2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256785" y="3953034"/>
            <a:ext cx="642938" cy="285750"/>
          </a:xfrm>
          <a:prstGeom prst="actionButtonForwardNext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9" name="AutoShape 26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265623" y="4572000"/>
            <a:ext cx="642938" cy="285750"/>
          </a:xfrm>
          <a:prstGeom prst="actionButtonForwardNext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0" name="AutoShape 2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265623" y="5378582"/>
            <a:ext cx="642938" cy="285750"/>
          </a:xfrm>
          <a:prstGeom prst="actionButtonForwardNext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1" name="AutoShape 43"/>
          <p:cNvSpPr>
            <a:spLocks noChangeArrowheads="1"/>
          </p:cNvSpPr>
          <p:nvPr/>
        </p:nvSpPr>
        <p:spPr bwMode="auto">
          <a:xfrm>
            <a:off x="179512" y="6021288"/>
            <a:ext cx="2428875" cy="642938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1600" b="1" i="1"/>
              <a:t>3. ПАРАЗИТИЧЕСКОЕ</a:t>
            </a:r>
          </a:p>
        </p:txBody>
      </p:sp>
      <p:sp>
        <p:nvSpPr>
          <p:cNvPr id="52" name="AutoShape 44"/>
          <p:cNvSpPr>
            <a:spLocks noChangeArrowheads="1"/>
          </p:cNvSpPr>
          <p:nvPr/>
        </p:nvSpPr>
        <p:spPr bwMode="auto">
          <a:xfrm>
            <a:off x="5803536" y="6021288"/>
            <a:ext cx="2143125" cy="642937"/>
          </a:xfrm>
          <a:prstGeom prst="roundRect">
            <a:avLst>
              <a:gd name="adj" fmla="val 16667"/>
            </a:avLst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/>
              <a:t>Черви, вши, блохи, пиявки. </a:t>
            </a:r>
          </a:p>
        </p:txBody>
      </p:sp>
      <p:sp>
        <p:nvSpPr>
          <p:cNvPr id="53" name="AutoShape 2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235911" y="6172201"/>
            <a:ext cx="642938" cy="285750"/>
          </a:xfrm>
          <a:prstGeom prst="actionButtonForwardNext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2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  <p:bldP spid="3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00188" y="214313"/>
            <a:ext cx="74295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>
                <a:solidFill>
                  <a:srgbClr val="008000"/>
                </a:solidFill>
              </a:rPr>
              <a:t>ОРГАНИЗМЫ ЗАХВАТЫВАЮЩИЕ ПИЩУ ПРИНОСИМУЮ ВОДОЙ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8" y="1066800"/>
            <a:ext cx="4394200" cy="276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5413" y="920750"/>
            <a:ext cx="3805237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57250" y="3857625"/>
            <a:ext cx="12144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ОФИУРА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572250" y="3500438"/>
            <a:ext cx="2428875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ПРЕСНОВОДНАЯ ГИДРА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3857625"/>
            <a:ext cx="4527550" cy="278606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858000" y="5857875"/>
            <a:ext cx="15001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ГУБКИ</a:t>
            </a:r>
          </a:p>
        </p:txBody>
      </p:sp>
      <p:sp>
        <p:nvSpPr>
          <p:cNvPr id="5128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929563" y="6286500"/>
            <a:ext cx="1071562" cy="428625"/>
          </a:xfrm>
          <a:prstGeom prst="actionButtonBackPrevious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000250" y="214313"/>
            <a:ext cx="46434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>
                <a:solidFill>
                  <a:srgbClr val="008000"/>
                </a:solidFill>
              </a:rPr>
              <a:t>ОРГАНИЗМЫ ФИЛЬТРАТЫ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714375"/>
            <a:ext cx="4310063" cy="2652713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714375"/>
            <a:ext cx="4008437" cy="2719388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71500" y="3500438"/>
            <a:ext cx="35004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МОЛЛЮСКИ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143500" y="3571875"/>
            <a:ext cx="350043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ЛАНЦЕТНИК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3857625"/>
            <a:ext cx="4119563" cy="2813050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929313" y="6286500"/>
            <a:ext cx="7858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КИТ</a:t>
            </a:r>
          </a:p>
        </p:txBody>
      </p:sp>
      <p:sp>
        <p:nvSpPr>
          <p:cNvPr id="10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956376" y="6256337"/>
            <a:ext cx="1071562" cy="428625"/>
          </a:xfrm>
          <a:prstGeom prst="actionButtonBackPrevious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928688"/>
            <a:ext cx="3333750" cy="2362200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143000" y="3429000"/>
            <a:ext cx="13573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КОСУЛЯ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857250"/>
            <a:ext cx="3525837" cy="2643188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6143625" y="3643313"/>
            <a:ext cx="13573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ЛОСЬ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3857625"/>
            <a:ext cx="380047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214438" y="6357938"/>
            <a:ext cx="22860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ГОРНЫЕ БАРАНЫ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928938" y="214313"/>
            <a:ext cx="4572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sz="2400" b="1" i="1">
                <a:solidFill>
                  <a:srgbClr val="008000"/>
                </a:solidFill>
              </a:rPr>
              <a:t>ПАСУЩИЕСЯ ЖИВОТНЫЕ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4071938"/>
            <a:ext cx="3338513" cy="2085975"/>
          </a:xfrm>
          <a:prstGeom prst="rect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3031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786438" y="6286500"/>
            <a:ext cx="1295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ЛОШАДЬ</a:t>
            </a:r>
          </a:p>
        </p:txBody>
      </p:sp>
      <p:sp>
        <p:nvSpPr>
          <p:cNvPr id="13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929563" y="6286500"/>
            <a:ext cx="1071562" cy="428625"/>
          </a:xfrm>
          <a:prstGeom prst="actionButtonBackPrevious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714375"/>
            <a:ext cx="37719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143000" y="2928938"/>
            <a:ext cx="31432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buClrTx/>
              <a:buFontTx/>
              <a:buNone/>
            </a:pPr>
            <a:r>
              <a:rPr lang="ru-RU" altLang="ru-RU" b="1" i="1"/>
              <a:t>НАЗЕМНЫЕ МОЛЛЮСКИ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75" y="3638550"/>
            <a:ext cx="3633788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6075" y="1206500"/>
            <a:ext cx="3436938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2688" y="3425825"/>
            <a:ext cx="3492500" cy="261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143625" y="3143250"/>
            <a:ext cx="20716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САРАНЧА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285875" y="0"/>
            <a:ext cx="7715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 dirty="0">
                <a:solidFill>
                  <a:srgbClr val="008000"/>
                </a:solidFill>
              </a:rPr>
              <a:t>ЖИВОТНЫЕ, ДЛЯ КОТОРЫХ ХАРАКТРЕНА ФОРМА ПИТАНИЯ - ВЫЕДАНИЕ</a:t>
            </a:r>
          </a:p>
        </p:txBody>
      </p:sp>
      <p:sp>
        <p:nvSpPr>
          <p:cNvPr id="11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929563" y="6286500"/>
            <a:ext cx="1071562" cy="428625"/>
          </a:xfrm>
          <a:prstGeom prst="actionButtonBackPrevious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13" y="781050"/>
            <a:ext cx="362743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13" y="3706813"/>
            <a:ext cx="3627437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71500" y="3214688"/>
            <a:ext cx="30718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КРОКОДИЛ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500688" y="3357563"/>
            <a:ext cx="178593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ЩУКА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572000" y="6357938"/>
            <a:ext cx="30718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ЦАПЛЯ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5950" y="993775"/>
            <a:ext cx="336550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625" y="3779838"/>
            <a:ext cx="3371850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285875" y="0"/>
            <a:ext cx="7715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>
                <a:solidFill>
                  <a:srgbClr val="008000"/>
                </a:solidFill>
              </a:rPr>
              <a:t>ЖИВОТНЫЕ С АКТИВНОЙ ФОРМОЙ ПИТАНИЯ - ПОДКАРАУЛИВАНИЕ</a:t>
            </a:r>
          </a:p>
        </p:txBody>
      </p:sp>
      <p:sp>
        <p:nvSpPr>
          <p:cNvPr id="12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929563" y="6286500"/>
            <a:ext cx="1071562" cy="428625"/>
          </a:xfrm>
          <a:prstGeom prst="actionButtonBackPrevious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214438" y="214313"/>
            <a:ext cx="7715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>
                <a:solidFill>
                  <a:srgbClr val="008000"/>
                </a:solidFill>
              </a:rPr>
              <a:t>ЖИВОТНЫЕ С АКТИВНОЙ ФОРМОЙ ПИТАНИЯ - ПРЕСЛЕДОВАНИЕ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963" y="993775"/>
            <a:ext cx="4271962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00063" y="3143250"/>
            <a:ext cx="36433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ОХОТА НА ПИНГВИНА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5650" y="1066800"/>
            <a:ext cx="41338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3852863"/>
            <a:ext cx="3700463" cy="277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857750" y="3571875"/>
            <a:ext cx="3571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ОХОТА КОШАЧЬИХ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8" y="3638550"/>
            <a:ext cx="39624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28625" y="6143625"/>
            <a:ext cx="36433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ОХОТА ДЕЛЬФИНА</a:t>
            </a:r>
          </a:p>
        </p:txBody>
      </p:sp>
      <p:sp>
        <p:nvSpPr>
          <p:cNvPr id="12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929563" y="6286500"/>
            <a:ext cx="1071562" cy="428625"/>
          </a:xfrm>
          <a:prstGeom prst="actionButtonBackPrevious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1428750" y="142875"/>
            <a:ext cx="72151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sz="2400" b="1" i="1">
                <a:solidFill>
                  <a:srgbClr val="008000"/>
                </a:solidFill>
              </a:rPr>
              <a:t>ОРГАНИЗМЫ С ПАРАЗИТИЧЕСКИМ СПОСОБОМ ПИТАНИЯ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13" y="993775"/>
            <a:ext cx="348773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28625" y="3429000"/>
            <a:ext cx="3571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ЧЕРВЬ ШИСТОСОМА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9963" y="993775"/>
            <a:ext cx="3309937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286375" y="3429000"/>
            <a:ext cx="20716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ВОШЬ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38" y="3706813"/>
            <a:ext cx="33718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1143000" y="6357938"/>
            <a:ext cx="20716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БЛОХА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100" y="3779838"/>
            <a:ext cx="366395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4071938" y="6357938"/>
            <a:ext cx="3571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ru-RU" altLang="ru-RU" b="1" i="1"/>
              <a:t>ПИЯВКИ НА РЫБЕ</a:t>
            </a:r>
          </a:p>
        </p:txBody>
      </p:sp>
      <p:sp>
        <p:nvSpPr>
          <p:cNvPr id="12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929563" y="6286500"/>
            <a:ext cx="1071562" cy="428625"/>
          </a:xfrm>
          <a:prstGeom prst="actionButtonBackPrevious">
            <a:avLst/>
          </a:prstGeom>
          <a:solidFill>
            <a:srgbClr val="BBE0E3"/>
          </a:solidFill>
          <a:ln w="25560">
            <a:solidFill>
              <a:srgbClr val="89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СПОСОБЫ И ФОРМЫ ПИТАНИЯ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СПОСОБЫ И ФОРМЫ ПИТАНИЯ</Template>
  <TotalTime>27</TotalTime>
  <Words>309</Words>
  <Application>Microsoft Office PowerPoint</Application>
  <PresentationFormat>Экран (4:3)</PresentationFormat>
  <Paragraphs>103</Paragraphs>
  <Slides>13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СПОСОБЫ И ФОРМЫ ПИТАНИЯ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СПЕЦИАЛИЗАЦИЯ ПИТАНИЯ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</cp:revision>
  <cp:lastPrinted>1601-01-01T00:00:00Z</cp:lastPrinted>
  <dcterms:created xsi:type="dcterms:W3CDTF">2014-12-07T13:26:43Z</dcterms:created>
  <dcterms:modified xsi:type="dcterms:W3CDTF">2015-03-05T11:02:00Z</dcterms:modified>
</cp:coreProperties>
</file>