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270" r:id="rId7"/>
    <p:sldId id="271" r:id="rId8"/>
    <p:sldId id="272" r:id="rId9"/>
    <p:sldId id="273" r:id="rId10"/>
    <p:sldId id="274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066B-DEBA-45CF-8ADB-E3C127FDA73C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1EC49-B68F-4C67-B4EA-E22BD47CD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8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6"/>
          <p:cNvSpPr/>
          <p:nvPr/>
        </p:nvSpPr>
        <p:spPr>
          <a:xfrm>
            <a:off x="783143" y="2319635"/>
            <a:ext cx="75777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Название</a:t>
            </a:r>
            <a:r>
              <a:rPr lang="uk-UA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презентации</a:t>
            </a:r>
            <a:endParaRPr lang="ru-RU" sz="54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рямокутник 7"/>
          <p:cNvSpPr/>
          <p:nvPr/>
        </p:nvSpPr>
        <p:spPr>
          <a:xfrm>
            <a:off x="2434378" y="3395365"/>
            <a:ext cx="427392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err="1">
                <a:ln/>
                <a:solidFill>
                  <a:schemeClr val="accent4"/>
                </a:solidFill>
                <a:latin typeface="Book Antiqua" panose="02040602050305030304" pitchFamily="18" charset="0"/>
              </a:rPr>
              <a:t>Подзаголовок</a:t>
            </a:r>
            <a:r>
              <a:rPr lang="uk-UA" sz="3200" b="1" i="1" dirty="0">
                <a:ln/>
                <a:solidFill>
                  <a:schemeClr val="accent4"/>
                </a:solidFill>
                <a:latin typeface="Book Antiqua" panose="02040602050305030304" pitchFamily="18" charset="0"/>
              </a:rPr>
              <a:t> слайда</a:t>
            </a:r>
            <a:endParaRPr lang="ru-RU" sz="3200" b="1" i="1" dirty="0">
              <a:ln/>
              <a:solidFill>
                <a:schemeClr val="accent4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8587-AD39-4CC9-BFF5-D9F4864BD40E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6595-8A22-403D-82D9-CCAFAC8AE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12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F9AC-E9EE-4621-98BD-569C46152A33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AA462-7E47-4500-9108-2F4E2BC94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AD57-A7F0-415C-AF68-9DF1B65EB8AA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5445-BB30-4BDE-869D-0FAF811DA1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8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1">
                <a:latin typeface="Book Antiqua" panose="02040602050305030304" pitchFamily="18" charset="0"/>
              </a:defRPr>
            </a:lvl1pPr>
            <a:lvl2pPr>
              <a:defRPr i="1">
                <a:latin typeface="Book Antiqua" panose="02040602050305030304" pitchFamily="18" charset="0"/>
              </a:defRPr>
            </a:lvl2pPr>
            <a:lvl3pPr>
              <a:defRPr i="1">
                <a:latin typeface="Book Antiqua" panose="02040602050305030304" pitchFamily="18" charset="0"/>
              </a:defRPr>
            </a:lvl3pPr>
            <a:lvl4pPr>
              <a:defRPr i="1">
                <a:latin typeface="Book Antiqua" panose="02040602050305030304" pitchFamily="18" charset="0"/>
              </a:defRPr>
            </a:lvl4pPr>
            <a:lvl5pPr>
              <a:defRPr i="1">
                <a:latin typeface="Book Antiqua" panose="0204060205030503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EDC7-D7DF-4373-9C9E-365424524D9B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02C1-F370-4A30-9AB4-2DEAF7F26D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0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AD71-F145-4CF7-AF05-13C807E69634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365E8-9F21-43CE-9792-181672373B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2AA1-9A97-4521-A2E2-47CF4240DF39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E4AE2-2804-422F-9D72-5019C046A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88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D3C7-DB57-4289-BCEA-A74F2FDBF1FE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FB800-6B30-4E2F-9D27-05C8986166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5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8740-CAFD-41EA-ABA7-77A7D93410F9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48C1E-8FBB-472D-9FC9-4459B672A0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7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2A81-AE8C-4801-AFA7-AFC975182431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D13A8-4F33-4052-B297-261FF2DC63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36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F46C-92DD-4B9F-94DD-30F10214035F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C7383-274F-4B67-82BE-CDF02B1D0C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20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BECB-E86F-4308-B5BD-935E2F637E5F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25D3E-7A3B-461A-80E4-AA2257E7EC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38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6A57F7-F85A-4380-89E5-A35A04E564A1}" type="datetimeFigureOut">
              <a:rPr lang="ru-RU"/>
              <a:pPr>
                <a:defRPr/>
              </a:pPr>
              <a:t>07.03.2015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958262-D3B9-417C-BF49-99F2DA16C3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5" y="0"/>
            <a:ext cx="9126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993397">
            <a:off x="422031" y="1818901"/>
            <a:ext cx="7992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МОРСКИЕ ЭКОСИСТЕМЫ РОССИИ И ДАЛЬНЕГО ВОСТОКА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407" y="5383660"/>
            <a:ext cx="7939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FFCC"/>
                </a:solidFill>
              </a:rPr>
              <a:t>Разработала и провела Швецова В. А.   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учитель географии и экологии  МОБУ Новобурейской СОШ № 3, Амурской области.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 Разработана на основе авторской программы Л. Е. Дмитриевой и Л. Г. Колесниковой (Благовещенск, 2006 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85" y="1029054"/>
            <a:ext cx="3332284" cy="2399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4299" y="131884"/>
            <a:ext cx="4897316" cy="71217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tx1"/>
                </a:solidFill>
              </a:rPr>
              <a:t>Глубоководные рифтовые зоны.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278" y="1029055"/>
            <a:ext cx="3198991" cy="2399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907" y="3565665"/>
            <a:ext cx="3056279" cy="273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Погонофор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95" y="3725575"/>
            <a:ext cx="3939636" cy="26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055" y="2503968"/>
            <a:ext cx="2856598" cy="1681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185" y="6413283"/>
            <a:ext cx="383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Черви – </a:t>
            </a:r>
            <a:r>
              <a:rPr lang="ru-RU" b="1" dirty="0" err="1" smtClean="0"/>
              <a:t>пагонофоры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363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1257" y="130629"/>
            <a:ext cx="8501743" cy="95794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2770" y="130629"/>
            <a:ext cx="8360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 морских экосистемах обитают только три жизненные формы организмов: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1257" y="1534885"/>
            <a:ext cx="2808514" cy="426720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1257" y="1699069"/>
            <a:ext cx="28085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Планктон</a:t>
            </a:r>
            <a:r>
              <a:rPr lang="ru-RU" b="1" dirty="0"/>
              <a:t> - совокупность организмов, пассивно обитающих в толще воды и неспособных активно сопротивляться переносу течениями. К планктонам относятся микроскопические водоросли, простейшие, некоторые ракообразные, моллюски и </a:t>
            </a:r>
            <a:r>
              <a:rPr lang="ru-RU" b="1" dirty="0" smtClean="0"/>
              <a:t>др. </a:t>
            </a:r>
          </a:p>
          <a:p>
            <a:pPr algn="just"/>
            <a:r>
              <a:rPr lang="ru-RU" b="1" dirty="0" smtClean="0"/>
              <a:t>Различают </a:t>
            </a:r>
            <a:r>
              <a:rPr lang="ru-RU" b="1" dirty="0"/>
              <a:t>фитопланктон и зоопланктон.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4829" y="1534885"/>
            <a:ext cx="2808514" cy="46885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1699069"/>
            <a:ext cx="27867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Нектон</a:t>
            </a:r>
            <a:r>
              <a:rPr lang="ru-RU" b="1" dirty="0"/>
              <a:t> - совокупность активно плавающих организмов, обитающих в толще воды пелагической области водоемов и способных противостоять силе течения и самостоятельно перемещаться на значительные расстояния. К нектонам </a:t>
            </a:r>
            <a:r>
              <a:rPr lang="ru-RU" b="1" dirty="0" smtClean="0"/>
              <a:t>относятся: черепахи,  </a:t>
            </a:r>
            <a:r>
              <a:rPr lang="ru-RU" b="1" dirty="0"/>
              <a:t>рыбы, кальмары, китообразные, </a:t>
            </a:r>
            <a:r>
              <a:rPr lang="ru-RU" b="1" dirty="0" smtClean="0"/>
              <a:t>ластоногие. 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83085" y="1534884"/>
            <a:ext cx="2808514" cy="426720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83085" y="1699069"/>
            <a:ext cx="2699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Бентос -</a:t>
            </a:r>
            <a:r>
              <a:rPr lang="ru-RU" b="1" dirty="0"/>
              <a:t> совокупность организмов, всю или большую часть жизни обитающих на дне океанических и континентальных водоемов, в его грунте и на грунте. Организмы бентоса служат объектами питания многим рыбам и другим водным животным. Различают фитобентос и зообентос.</a:t>
            </a: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36" y="5844477"/>
            <a:ext cx="757319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400" y1="33200" x2="30800" y2="42200"/>
                        <a14:foregroundMark x1="28800" y1="42800" x2="27200" y2="44000"/>
                        <a14:foregroundMark x1="38400" y1="50000" x2="52600" y2="45000"/>
                        <a14:foregroundMark x1="45000" y1="46200" x2="45000" y2="3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971" y="5643824"/>
            <a:ext cx="1159120" cy="11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514" y="5414319"/>
            <a:ext cx="1277815" cy="12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1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14" y="889905"/>
            <a:ext cx="4309481" cy="283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807" y="727359"/>
            <a:ext cx="3001733" cy="300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93314" y="3636576"/>
            <a:ext cx="202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«Личинка мидии»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55" y="3989597"/>
            <a:ext cx="2216202" cy="22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326" y="3989597"/>
            <a:ext cx="2928138" cy="22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0628" y="152399"/>
            <a:ext cx="3145972" cy="631371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ПЛАНКТОН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15" y="541853"/>
            <a:ext cx="6040884" cy="359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8514" y="4136179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Свечение динофлагеллят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764" y="2601686"/>
            <a:ext cx="3192236" cy="425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9764" y="60994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Одна из динофлагеллят под микроскопом (фото </a:t>
            </a:r>
            <a:r>
              <a:rPr lang="ru-RU" b="1" dirty="0" err="1"/>
              <a:t>MyFWC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384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17714" y="1817915"/>
            <a:ext cx="8686800" cy="2296885"/>
          </a:xfrm>
          <a:prstGeom prst="wedgeRoundRectCallout">
            <a:avLst>
              <a:gd name="adj1" fmla="val 11464"/>
              <a:gd name="adj2" fmla="val -9552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ВОПРОСЫ К ВИДЕОФИЛЬМУ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Как переводится с греческого слово «планктон»? 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Каковы размеры планктона?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Как называется животный планктон?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Кто из планктона даёт энергию морским экосистемам?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Почему наблюдается высокая плодовитость планктона?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000" y="4299857"/>
            <a:ext cx="6629399" cy="21553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u="sng" dirty="0" smtClean="0">
              <a:solidFill>
                <a:srgbClr val="C00000"/>
              </a:solidFill>
            </a:endParaRPr>
          </a:p>
          <a:p>
            <a:pPr algn="ctr"/>
            <a:endParaRPr lang="ru-RU" b="1" i="1" u="sng" dirty="0">
              <a:solidFill>
                <a:srgbClr val="C00000"/>
              </a:solidFill>
            </a:endParaRPr>
          </a:p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ОТВЕТЫ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Блуждающий.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От крошечных размеров - до зоопланктона длиннее кита.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Зоопланктон.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Фитопланктон.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Высокая гибель икринок и личинок, а также низкая забота о потомстве. </a:t>
            </a: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387862" y="197827"/>
            <a:ext cx="622160" cy="72976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5" y="3179177"/>
            <a:ext cx="4325852" cy="33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0628" y="152399"/>
            <a:ext cx="3145972" cy="631371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БЕНТОС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14" y="772883"/>
            <a:ext cx="8817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Среди животных бентоса есть крупные, средние и мелкие. К организмам, свободно передвигающимся по дну, относятся морские звезды, крабы. Есть организмы то всплывающие, то лежащие на дне — </a:t>
            </a:r>
            <a:r>
              <a:rPr lang="ru-RU" b="1" dirty="0">
                <a:solidFill>
                  <a:srgbClr val="C00000"/>
                </a:solidFill>
              </a:rPr>
              <a:t>камбалы, скаты. </a:t>
            </a:r>
            <a:r>
              <a:rPr lang="ru-RU" b="1" dirty="0"/>
              <a:t>Есть и совсем малоподвижные — </a:t>
            </a:r>
            <a:r>
              <a:rPr lang="ru-RU" b="1" dirty="0">
                <a:solidFill>
                  <a:srgbClr val="C00000"/>
                </a:solidFill>
              </a:rPr>
              <a:t>моллюски хитоны, гребешки, блюдечки. </a:t>
            </a:r>
            <a:r>
              <a:rPr lang="ru-RU" b="1" dirty="0"/>
              <a:t>Ко дну прикрепляются устрицы и другие моллюски, а в грунт закапываются ланцетники. Основная масса </a:t>
            </a:r>
            <a:r>
              <a:rPr lang="ru-RU" b="1" dirty="0" smtClean="0"/>
              <a:t>зообентоса </a:t>
            </a:r>
            <a:r>
              <a:rPr lang="ru-RU" b="1" dirty="0"/>
              <a:t>живет на мелководных участках морей. Растительный бентос — это в основном водоросли</a:t>
            </a:r>
            <a:r>
              <a:rPr lang="ru-RU" b="1" dirty="0" smtClean="0"/>
              <a:t>.  Пример </a:t>
            </a:r>
            <a:r>
              <a:rPr lang="ru-RU" b="1" dirty="0"/>
              <a:t>бентосных животных — морские звёзды, устрицы, камбалы, мидии, </a:t>
            </a:r>
            <a:r>
              <a:rPr lang="ru-RU" b="1" dirty="0" err="1"/>
              <a:t>метиола</a:t>
            </a:r>
            <a:r>
              <a:rPr lang="ru-RU" b="1" dirty="0"/>
              <a:t>, </a:t>
            </a:r>
            <a:r>
              <a:rPr lang="ru-RU" b="1" dirty="0" err="1"/>
              <a:t>мия</a:t>
            </a:r>
            <a:r>
              <a:rPr lang="ru-RU" b="1" dirty="0"/>
              <a:t>, морской огурец, </a:t>
            </a:r>
            <a:r>
              <a:rPr lang="ru-RU" b="1" dirty="0" err="1"/>
              <a:t>офиуры</a:t>
            </a:r>
            <a:r>
              <a:rPr lang="ru-RU" b="1" dirty="0"/>
              <a:t>, анемоны и многие другие.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499" y="3179177"/>
            <a:ext cx="4011386" cy="27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2499" y="6106886"/>
            <a:ext cx="401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Рак - отшельник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69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372" y="209516"/>
            <a:ext cx="3788228" cy="274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372" y="2957396"/>
            <a:ext cx="36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Дальневосточный трепанг и амурская пятилучевая звезда</a:t>
            </a:r>
            <a:endParaRPr lang="ru-RU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72" y="3683445"/>
            <a:ext cx="3472542" cy="246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525" y="6158720"/>
            <a:ext cx="2730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Голова Горгоны (</a:t>
            </a:r>
            <a:r>
              <a:rPr lang="ru-RU" b="1" dirty="0" err="1" smtClean="0"/>
              <a:t>офиуры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785" y="3424801"/>
            <a:ext cx="4283527" cy="29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6429" y="6343386"/>
            <a:ext cx="4120241" cy="37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Морской гребешок</a:t>
            </a:r>
            <a:endParaRPr lang="ru-RU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88" y="209516"/>
            <a:ext cx="3247921" cy="26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93771" y="27784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Фораминифера -  </a:t>
            </a:r>
            <a:r>
              <a:rPr lang="ru-RU" b="1" dirty="0"/>
              <a:t>бентосный, реже планктонный организм</a:t>
            </a:r>
          </a:p>
        </p:txBody>
      </p:sp>
    </p:spTree>
    <p:extLst>
      <p:ext uri="{BB962C8B-B14F-4D97-AF65-F5344CB8AC3E}">
        <p14:creationId xmlns:p14="http://schemas.microsoft.com/office/powerpoint/2010/main" val="1824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0628" y="152399"/>
            <a:ext cx="3145972" cy="631371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НЕКТОН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499" y="870859"/>
            <a:ext cx="3163286" cy="2320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285" y="3284585"/>
            <a:ext cx="8262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Массовые промысловые рыбы дальневосточных морей: 1 — треска; 2 — минтай; 3 — иваси; 4 — кета; 5 — сельдь; 6 — </a:t>
            </a:r>
            <a:r>
              <a:rPr lang="ru-RU" b="1" dirty="0" smtClean="0"/>
              <a:t>желтоперая </a:t>
            </a:r>
            <a:r>
              <a:rPr lang="ru-RU" b="1" dirty="0"/>
              <a:t>камбала; 7 — палтус; 8 — желтобрюхая </a:t>
            </a:r>
            <a:r>
              <a:rPr lang="ru-RU" b="1" dirty="0" smtClean="0"/>
              <a:t>камбала.</a:t>
            </a:r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3785" y="870858"/>
            <a:ext cx="3537858" cy="2320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27" y="4207915"/>
            <a:ext cx="3053043" cy="2149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628" y="6357257"/>
            <a:ext cx="238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Косатки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42" y="4138422"/>
            <a:ext cx="3262993" cy="2218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0932" y="6430795"/>
            <a:ext cx="32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Кит - полосатик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00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114" y="283159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Морж </a:t>
            </a:r>
            <a:endParaRPr lang="ru-RU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135" y="279400"/>
            <a:ext cx="3284562" cy="252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5286" y="2971800"/>
            <a:ext cx="328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Пятнистый тюлень </a:t>
            </a:r>
            <a:endParaRPr lang="ru-RU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42" y="279400"/>
            <a:ext cx="3793670" cy="252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18" y="3483428"/>
            <a:ext cx="3701718" cy="246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518" y="6096000"/>
            <a:ext cx="347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Калан</a:t>
            </a:r>
            <a:endParaRPr lang="ru-RU" b="1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740" y="3376919"/>
            <a:ext cx="3071031" cy="2682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5622" y="6280666"/>
            <a:ext cx="451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Кальмар командорский дальневосточный</a:t>
            </a:r>
            <a:r>
              <a:rPr lang="ru-RU" dirty="0"/>
              <a:t>.</a:t>
            </a:r>
          </a:p>
        </p:txBody>
      </p:sp>
      <p:sp>
        <p:nvSpPr>
          <p:cNvPr id="10" name="Управляющая кнопка: возврат 9">
            <a:hlinkClick r:id="rId6" action="ppaction://hlinksldjump" highlightClick="1"/>
          </p:cNvPr>
          <p:cNvSpPr/>
          <p:nvPr/>
        </p:nvSpPr>
        <p:spPr>
          <a:xfrm>
            <a:off x="8461683" y="131885"/>
            <a:ext cx="560817" cy="67700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7" y="-221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71750" y="1428750"/>
            <a:ext cx="1143000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БАРЕНЦЕВО МОРЕ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78781" y="1591739"/>
            <a:ext cx="785813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БЕЛОЕ МОРЕ</a:t>
            </a:r>
          </a:p>
        </p:txBody>
      </p:sp>
      <p:cxnSp>
        <p:nvCxnSpPr>
          <p:cNvPr id="5124" name="AutoShape 4"/>
          <p:cNvCxnSpPr>
            <a:cxnSpLocks noChangeShapeType="1"/>
          </p:cNvCxnSpPr>
          <p:nvPr/>
        </p:nvCxnSpPr>
        <p:spPr bwMode="auto">
          <a:xfrm>
            <a:off x="2125264" y="2038207"/>
            <a:ext cx="196453" cy="385397"/>
          </a:xfrm>
          <a:prstGeom prst="straightConnector1">
            <a:avLst/>
          </a:prstGeom>
          <a:noFill/>
          <a:ln w="381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71875" y="1928813"/>
            <a:ext cx="928688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КАРСКОЕ МОРЕ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7338" y="1571625"/>
            <a:ext cx="1285875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БАЛТИЙСКОЕ МОРЕ</a:t>
            </a:r>
          </a:p>
        </p:txBody>
      </p:sp>
      <p:cxnSp>
        <p:nvCxnSpPr>
          <p:cNvPr id="5127" name="AutoShape 7"/>
          <p:cNvCxnSpPr>
            <a:cxnSpLocks noChangeShapeType="1"/>
          </p:cNvCxnSpPr>
          <p:nvPr/>
        </p:nvCxnSpPr>
        <p:spPr bwMode="auto">
          <a:xfrm flipV="1">
            <a:off x="287338" y="2144713"/>
            <a:ext cx="642937" cy="357187"/>
          </a:xfrm>
          <a:prstGeom prst="straightConnector1">
            <a:avLst/>
          </a:prstGeom>
          <a:noFill/>
          <a:ln w="381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8" name="AutoShape 8"/>
          <p:cNvCxnSpPr>
            <a:cxnSpLocks noChangeShapeType="1"/>
          </p:cNvCxnSpPr>
          <p:nvPr/>
        </p:nvCxnSpPr>
        <p:spPr bwMode="auto">
          <a:xfrm flipH="1" flipV="1">
            <a:off x="1571624" y="5393531"/>
            <a:ext cx="500063" cy="71438"/>
          </a:xfrm>
          <a:prstGeom prst="straightConnector1">
            <a:avLst/>
          </a:prstGeom>
          <a:noFill/>
          <a:ln w="381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286375" y="1500188"/>
            <a:ext cx="1071563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 МОРЕ </a:t>
            </a:r>
          </a:p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ЛАПТЕВЫХ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72188" y="785813"/>
            <a:ext cx="1285875" cy="571500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ВОСТОЧНО – СИБИРСКОЕ МОРЕ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929438" y="142875"/>
            <a:ext cx="1143000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 ЧУКОТСКОЕ МОРЕ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071688" y="5143500"/>
            <a:ext cx="1285875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 КАСПИЙСКОЕ МОРЕ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8001000" y="1143000"/>
            <a:ext cx="1143000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БЕРИНГОВО МОРЕ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715250" y="3000375"/>
            <a:ext cx="1071563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 ОХОТСКОЕ МОРЕ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786688" y="5000625"/>
            <a:ext cx="1071562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ЯПОНСКОЕ МОРЕ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44462" y="4256881"/>
            <a:ext cx="928688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 ЧЁРНОЕ МОРЕ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785812" y="2978250"/>
            <a:ext cx="1285875" cy="428625"/>
          </a:xfrm>
          <a:prstGeom prst="rect">
            <a:avLst/>
          </a:prstGeom>
          <a:solidFill>
            <a:srgbClr val="C6D9F1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latin typeface="Calibri" pitchFamily="32" charset="0"/>
              </a:rPr>
              <a:t> АЗОВСКОЕ МОРЕ</a:t>
            </a:r>
          </a:p>
        </p:txBody>
      </p:sp>
      <p:cxnSp>
        <p:nvCxnSpPr>
          <p:cNvPr id="5138" name="AutoShape 18"/>
          <p:cNvCxnSpPr>
            <a:cxnSpLocks noChangeShapeType="1"/>
          </p:cNvCxnSpPr>
          <p:nvPr/>
        </p:nvCxnSpPr>
        <p:spPr bwMode="auto">
          <a:xfrm flipH="1">
            <a:off x="892969" y="3632407"/>
            <a:ext cx="357188" cy="500063"/>
          </a:xfrm>
          <a:prstGeom prst="straightConnector1">
            <a:avLst/>
          </a:prstGeom>
          <a:noFill/>
          <a:ln w="381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3990975" cy="26431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000500" cy="26431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000500" cy="26431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7"/>
          <a:stretch>
            <a:fillRect/>
          </a:stretch>
        </p:blipFill>
        <p:spPr bwMode="auto">
          <a:xfrm>
            <a:off x="3429000" y="3071813"/>
            <a:ext cx="4000500" cy="270192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117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0225"/>
            <a:ext cx="4000500" cy="26924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000500" cy="267652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000500" cy="271462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071938" cy="2786062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108450" cy="2786062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125913" cy="2786062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143375" cy="2798762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4143375" cy="2786062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928938"/>
            <a:ext cx="4143375" cy="300037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93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8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8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6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кругленный прямоугольник 2"/>
          <p:cNvSpPr/>
          <p:nvPr/>
        </p:nvSpPr>
        <p:spPr>
          <a:xfrm>
            <a:off x="342900" y="184638"/>
            <a:ext cx="8466992" cy="1081454"/>
          </a:xfrm>
          <a:prstGeom prst="round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280" y="1508980"/>
            <a:ext cx="6400800" cy="4541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353" y="263700"/>
            <a:ext cx="8088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Морская экосистема</a:t>
            </a:r>
            <a:r>
              <a:rPr lang="ru-RU" b="1" dirty="0"/>
              <a:t> - пространственный комплекс, в рамках которого происходят взаимодействия морских организмов с другими существами и физико-химическими факторами.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04546" y="131886"/>
            <a:ext cx="6893169" cy="4747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ОСОБЕННОСТИ МОРСКИХ ЭКОСИСТЕМ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527" y="1767254"/>
            <a:ext cx="2242038" cy="129246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ОТСУТСТВИЕ АБИОГЕННЫХ ЗОН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1076" y="1899139"/>
            <a:ext cx="2242038" cy="129246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НЕДОСТАТОК КИСЛОРОДА НАБЛЮДАЕТСЯ РЕДКО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3132" y="1767254"/>
            <a:ext cx="2242038" cy="129246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ВОДА ИМЕЕТ ВЫСОКУЮ СОЛЁНОСТЬ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9024" y="3431931"/>
            <a:ext cx="2242038" cy="129246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НАБЛЮДАЮТСЯ ПРИЛИВЫ И ОТЛИВЫ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0691" y="3431930"/>
            <a:ext cx="5084883" cy="129246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МОРСКИЕ ЭКОСИСТЕМЫ НЕПРЕРЫВНЫ,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ОДНАКО ПЕРЕМЕЩЕНИЮ  ОРГАНИЗМОВ ЧАСТО МЕШАЮТ  ТЕМПЕРАТУРНЫЕ, СОЛЕВЫЕ, ГЛУБИННЫЕ И ДРУГИЕ БАРЬЕРЫ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2189285" y="606670"/>
            <a:ext cx="2461846" cy="116058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>
            <a:off x="4651131" y="606670"/>
            <a:ext cx="8792" cy="131005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>
            <a:off x="4651131" y="606670"/>
            <a:ext cx="2242038" cy="116058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</p:cNvCxnSpPr>
          <p:nvPr/>
        </p:nvCxnSpPr>
        <p:spPr>
          <a:xfrm flipH="1">
            <a:off x="1881554" y="606670"/>
            <a:ext cx="2769577" cy="28252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</p:cNvCxnSpPr>
          <p:nvPr/>
        </p:nvCxnSpPr>
        <p:spPr>
          <a:xfrm>
            <a:off x="4651131" y="606670"/>
            <a:ext cx="1907930" cy="28252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1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262" y="4936668"/>
            <a:ext cx="60118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56" y="364668"/>
            <a:ext cx="772272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2423" y="61546"/>
            <a:ext cx="5503985" cy="3341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МОРСКИЕ ЭКОСИСТЕМЫ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55872"/>
              </p:ext>
            </p:extLst>
          </p:nvPr>
        </p:nvGraphicFramePr>
        <p:xfrm>
          <a:off x="93786" y="473846"/>
          <a:ext cx="8979875" cy="601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633"/>
                <a:gridCol w="6405644"/>
                <a:gridCol w="625598"/>
              </a:tblGrid>
              <a:tr h="44938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Типы морских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экосистем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Характеристика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Фото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955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 Воды континентального шельфа (</a:t>
                      </a:r>
                      <a:r>
                        <a:rPr lang="ru-RU" sz="1400" b="1" smtClean="0"/>
                        <a:t>прибрежные воды).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smtClean="0"/>
                        <a:t>Самая богатая в фаунистическом отношении. Прибрежная зона очень благоприятна по условиям питания. Очень богат кормом планктон за счёт личиночно – бентосной фауны. </a:t>
                      </a:r>
                      <a:endParaRPr lang="ru-RU" sz="13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44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Открытый океан (пелагическая экосистема).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/>
                        <a:t>Беден биогенными элементами. Эти районы можно считать "пустынями" по сравнению с прибрежными водами. Арктические и антарктические зоны более продуктивны, так как плотность планктона растет при переходе от теплых морей к холодным, и фауна рыб и китообразных здесь значительно богаче. Продуцентом выступает фитопланктон, им питается зоопланктон, а тем в свою очередь нектон. Видовое разнообразие фауны снижается с глубиной.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018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 Эстуарии (прибрежные бухты, проливы, устья рек, лиманы).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/>
                        <a:t>Прибрежные водоемы, представляющие собой экотоны между пресноводными и морскими экосистемами. Это высокопродуктивные районы, где наблюдаются </a:t>
                      </a:r>
                      <a:r>
                        <a:rPr lang="ru-RU" sz="1300" b="1" dirty="0" err="1" smtClean="0"/>
                        <a:t>аутвеллинг</a:t>
                      </a:r>
                      <a:r>
                        <a:rPr lang="ru-RU" sz="1300" b="1" dirty="0" smtClean="0"/>
                        <a:t> - привнос биогенных элементов с суши. Они обычно входят в литоральную зону и подвержены приливам и отливам. Здесь встречаются болотные и морские травы, водоросли, рыба, крабы, креветки, устрицы и т. д.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018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4. Глубоководные рифтовые зоны.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Находятся на глубине около 3000 м и более.  Это полная темнота, огромное давление, пониженная температура воды, недостаток пищевых ресурсов, высокая концентрация сероводорода и ядовитых металлов, встречаются выходы горячих подземных вод, и т. д. В результате живущие здесь организмы претерпели следующие адаптации: редукция плавательного пузыря у рыб или заполнение его полости жировой тканью, трофирование  органов зрения, развитие органов </a:t>
                      </a:r>
                      <a:r>
                        <a:rPr lang="ru-RU" sz="1300" b="1" dirty="0" err="1" smtClean="0"/>
                        <a:t>светосвечения</a:t>
                      </a:r>
                      <a:r>
                        <a:rPr lang="ru-RU" sz="1300" b="1" dirty="0" smtClean="0"/>
                        <a:t> и др. Живые организмы представлены гигантскими червями (погонофорами), крупными двустворчатыми моллюсками, креветками, крабами и отдельными видами рыб. Продуцентами выступают сероводородные бактерии, живущие в симбиозе с моллюсками.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в конец 5">
            <a:hlinkClick r:id="rId2" action="ppaction://hlinksldjump" highlightClick="1"/>
          </p:cNvPr>
          <p:cNvSpPr/>
          <p:nvPr/>
        </p:nvSpPr>
        <p:spPr>
          <a:xfrm>
            <a:off x="8566639" y="1565029"/>
            <a:ext cx="398584" cy="30333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rId3" action="ppaction://hlinksldjump" highlightClick="1"/>
          </p:cNvPr>
          <p:cNvSpPr/>
          <p:nvPr/>
        </p:nvSpPr>
        <p:spPr>
          <a:xfrm>
            <a:off x="8576163" y="2477964"/>
            <a:ext cx="379535" cy="30333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rId4" action="ppaction://hlinksldjump" highlightClick="1"/>
          </p:cNvPr>
          <p:cNvSpPr/>
          <p:nvPr/>
        </p:nvSpPr>
        <p:spPr>
          <a:xfrm>
            <a:off x="8579828" y="3520584"/>
            <a:ext cx="385395" cy="30333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rId5" action="ppaction://hlinksldjump" highlightClick="1"/>
          </p:cNvPr>
          <p:cNvSpPr/>
          <p:nvPr/>
        </p:nvSpPr>
        <p:spPr>
          <a:xfrm>
            <a:off x="8561760" y="4676161"/>
            <a:ext cx="385395" cy="30333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" y="959571"/>
            <a:ext cx="3922907" cy="2245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4299" y="131884"/>
            <a:ext cx="4897316" cy="71217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tx1"/>
                </a:solidFill>
              </a:rPr>
              <a:t>Воды континентального шельфа (прибрежные воды).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150" y="959571"/>
            <a:ext cx="3114755" cy="207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4688" y="3160287"/>
            <a:ext cx="409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Дальневосточные моря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11" y="3663640"/>
            <a:ext cx="2835044" cy="2818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82530"/>
            <a:ext cx="34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Заросли «морской капусты»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951" y="4369658"/>
            <a:ext cx="3451700" cy="2297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208" y="3663640"/>
            <a:ext cx="2863326" cy="2147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Управляющая кнопка: возврат 1">
            <a:hlinkClick r:id="rId7" action="ppaction://hlinksldjump" highlightClick="1"/>
          </p:cNvPr>
          <p:cNvSpPr/>
          <p:nvPr/>
        </p:nvSpPr>
        <p:spPr>
          <a:xfrm>
            <a:off x="8044962" y="131884"/>
            <a:ext cx="826476" cy="71217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9" y="131884"/>
            <a:ext cx="4897316" cy="71217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tx1"/>
                </a:solidFill>
              </a:rPr>
              <a:t>Открытый океан (пелагическая экосистема).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698" y="2477594"/>
            <a:ext cx="6224955" cy="4139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" y="959571"/>
            <a:ext cx="3922907" cy="2245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044962" y="131884"/>
            <a:ext cx="826476" cy="71217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8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9" y="131884"/>
            <a:ext cx="4897316" cy="71217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tx1"/>
                </a:solidFill>
              </a:rPr>
              <a:t>Эстуарии (прибрежные бухты, проливы, устья рек, лиманы).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30" y="1580225"/>
            <a:ext cx="2129178" cy="211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957" y="1580225"/>
            <a:ext cx="3407316" cy="2271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30" y="4013180"/>
            <a:ext cx="2809562" cy="210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236" y="4013180"/>
            <a:ext cx="4051245" cy="263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093" y="131884"/>
            <a:ext cx="3922907" cy="2245186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5448858" y="932155"/>
            <a:ext cx="1271539" cy="2919615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8107106" y="2715997"/>
            <a:ext cx="826476" cy="71217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35">
  <a:themeElements>
    <a:clrScheme name="Медіа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ea.pot [Режим совместимости]" id="{0306689E-0C86-406E-BEA4-6E78C18A9A3E}" vid="{99938BEA-DFF1-4920-AE5E-51FBCCE89A5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shablon35</Template>
  <TotalTime>446</TotalTime>
  <Words>874</Words>
  <Application>Microsoft Office PowerPoint</Application>
  <PresentationFormat>Экран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shablon35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2015-01-09T04:33:11Z</dcterms:created>
  <dcterms:modified xsi:type="dcterms:W3CDTF">2015-03-07T12:10:52Z</dcterms:modified>
</cp:coreProperties>
</file>