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61" r:id="rId4"/>
    <p:sldId id="270" r:id="rId5"/>
    <p:sldId id="262" r:id="rId6"/>
    <p:sldId id="263" r:id="rId7"/>
    <p:sldId id="271" r:id="rId8"/>
    <p:sldId id="272" r:id="rId9"/>
    <p:sldId id="273" r:id="rId10"/>
    <p:sldId id="274" r:id="rId11"/>
    <p:sldId id="275" r:id="rId12"/>
    <p:sldId id="277" r:id="rId13"/>
    <p:sldId id="278" r:id="rId14"/>
    <p:sldId id="279" r:id="rId15"/>
    <p:sldId id="257" r:id="rId16"/>
    <p:sldId id="258" r:id="rId17"/>
    <p:sldId id="259" r:id="rId18"/>
    <p:sldId id="281" r:id="rId19"/>
    <p:sldId id="282" r:id="rId20"/>
    <p:sldId id="264" r:id="rId21"/>
    <p:sldId id="266" r:id="rId22"/>
    <p:sldId id="26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663300"/>
    <a:srgbClr val="003300"/>
    <a:srgbClr val="00009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1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08.03.2015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08.03.2015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08.03.2015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08.03.2015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08.03.2015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hyperlink" Target="http://www.dreamstime.com/royalty-free-stock-photos-jeju-teddy-bear-museum-image16303938" TargetMode="External"/><Relationship Id="rId13" Type="http://schemas.openxmlformats.org/officeDocument/2006/relationships/hyperlink" Target="http://www.history.com/news/ask-history/who-invented-the-teddy-bear" TargetMode="External"/><Relationship Id="rId3" Type="http://schemas.openxmlformats.org/officeDocument/2006/relationships/hyperlink" Target="http://images.fineartamerica.com/images-medium-large/t-roosevelt-teddy-bear-granger.jpg" TargetMode="External"/><Relationship Id="rId7" Type="http://schemas.openxmlformats.org/officeDocument/2006/relationships/hyperlink" Target="http://www.theteddybearmuseum.com/" TargetMode="External"/><Relationship Id="rId12" Type="http://schemas.openxmlformats.org/officeDocument/2006/relationships/hyperlink" Target="http://www.rjohnwright.com/images/newreleases/mississippi.jpg" TargetMode="External"/><Relationship Id="rId2" Type="http://schemas.openxmlformats.org/officeDocument/2006/relationships/hyperlink" Target="http://s1.hubimg.com/u/782196_f520.jpg" TargetMode="External"/><Relationship Id="rId1" Type="http://schemas.openxmlformats.org/officeDocument/2006/relationships/slideLayout" Target="../slideLayouts/slideLayout2.xml"/><Relationship Id="rId6" Type="http://schemas.openxmlformats.org/officeDocument/2006/relationships/hyperlink" Target="http://www.lifeinkorea.com/travel2/cheju/407" TargetMode="External"/><Relationship Id="rId11" Type="http://schemas.openxmlformats.org/officeDocument/2006/relationships/hyperlink" Target="http://img21.dreamies.de/img/82/b/x3gjx1ublc2.gif" TargetMode="External"/><Relationship Id="rId5" Type="http://schemas.openxmlformats.org/officeDocument/2006/relationships/hyperlink" Target="http://www.lostparks.com/teddybear.html" TargetMode="External"/><Relationship Id="rId10" Type="http://schemas.openxmlformats.org/officeDocument/2006/relationships/hyperlink" Target="http://en.wikipedia.org/wiki/Teddy_bear_museum" TargetMode="External"/><Relationship Id="rId4" Type="http://schemas.openxmlformats.org/officeDocument/2006/relationships/hyperlink" Target="http://en.wikipedia.org/wiki/Merrythought" TargetMode="External"/><Relationship Id="rId9" Type="http://schemas.openxmlformats.org/officeDocument/2006/relationships/hyperlink" Target="http://www.sun-arrow.com/eng_itm.html" TargetMode="External"/><Relationship Id="rId14" Type="http://schemas.openxmlformats.org/officeDocument/2006/relationships/hyperlink" Target="http://historyspaces.blogspot.ru/2012/01/short-history-of-teddy-bear-how.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1\Desktop\giph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000" b="100000" l="0" r="100000">
                        <a14:backgroundMark x1="74296" y1="68875" x2="93246" y2="75000"/>
                      </a14:backgroundRemoval>
                    </a14:imgEffect>
                  </a14:imgLayer>
                </a14:imgProps>
              </a:ext>
              <a:ext uri="{28A0092B-C50C-407E-A947-70E740481C1C}">
                <a14:useLocalDpi xmlns:a14="http://schemas.microsoft.com/office/drawing/2010/main" val="0"/>
              </a:ext>
            </a:extLst>
          </a:blip>
          <a:srcRect t="14909"/>
          <a:stretch/>
        </p:blipFill>
        <p:spPr bwMode="auto">
          <a:xfrm>
            <a:off x="0" y="3104639"/>
            <a:ext cx="2938830" cy="375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342" y="159023"/>
            <a:ext cx="8987268" cy="923330"/>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anose="020B0A04020102020204" pitchFamily="34" charset="0"/>
              </a:rPr>
              <a:t>This Lovely Teddy Bear</a:t>
            </a:r>
            <a:endParaRPr lang="ru-RU"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anose="020B0A04020102020204" pitchFamily="34" charset="0"/>
            </a:endParaRPr>
          </a:p>
        </p:txBody>
      </p:sp>
      <p:sp>
        <p:nvSpPr>
          <p:cNvPr id="3" name="TextBox 2"/>
          <p:cNvSpPr txBox="1"/>
          <p:nvPr/>
        </p:nvSpPr>
        <p:spPr>
          <a:xfrm>
            <a:off x="119621" y="1340768"/>
            <a:ext cx="8896986" cy="1569660"/>
          </a:xfrm>
          <a:prstGeom prst="rect">
            <a:avLst/>
          </a:prstGeom>
          <a:noFill/>
        </p:spPr>
        <p:txBody>
          <a:bodyPr wrap="none" rtlCol="0">
            <a:spAutoFit/>
          </a:bodyPr>
          <a:lstStyle/>
          <a:p>
            <a:pPr algn="ctr"/>
            <a:r>
              <a:rPr lang="ru-RU" sz="2400" dirty="0" smtClean="0">
                <a:solidFill>
                  <a:srgbClr val="FFFF00"/>
                </a:solidFill>
                <a:latin typeface="Arial Black" panose="020B0A04020102020204" pitchFamily="34" charset="0"/>
              </a:rPr>
              <a:t>Познавательная лекция </a:t>
            </a:r>
          </a:p>
          <a:p>
            <a:pPr algn="ctr"/>
            <a:r>
              <a:rPr lang="ru-RU" sz="2400" dirty="0" smtClean="0">
                <a:solidFill>
                  <a:srgbClr val="FFFF00"/>
                </a:solidFill>
                <a:latin typeface="Arial Black" panose="020B0A04020102020204" pitchFamily="34" charset="0"/>
              </a:rPr>
              <a:t>про самую любимую мягкую игрушку  всех детей</a:t>
            </a:r>
          </a:p>
          <a:p>
            <a:pPr algn="ctr"/>
            <a:r>
              <a:rPr lang="ru-RU" sz="2400" dirty="0">
                <a:solidFill>
                  <a:srgbClr val="FFFF00"/>
                </a:solidFill>
                <a:latin typeface="Arial Black" panose="020B0A04020102020204" pitchFamily="34" charset="0"/>
              </a:rPr>
              <a:t>н</a:t>
            </a:r>
            <a:r>
              <a:rPr lang="ru-RU" sz="2400" dirty="0" smtClean="0">
                <a:solidFill>
                  <a:srgbClr val="FFFF00"/>
                </a:solidFill>
                <a:latin typeface="Arial Black" panose="020B0A04020102020204" pitchFamily="34" charset="0"/>
              </a:rPr>
              <a:t>а английском языке</a:t>
            </a:r>
          </a:p>
          <a:p>
            <a:pPr algn="ctr"/>
            <a:r>
              <a:rPr lang="ru-RU" sz="2400" dirty="0">
                <a:solidFill>
                  <a:srgbClr val="FFFF00"/>
                </a:solidFill>
                <a:latin typeface="Arial Black" panose="020B0A04020102020204" pitchFamily="34" charset="0"/>
              </a:rPr>
              <a:t>д</a:t>
            </a:r>
            <a:r>
              <a:rPr lang="ru-RU" sz="2400" dirty="0" smtClean="0">
                <a:solidFill>
                  <a:srgbClr val="FFFF00"/>
                </a:solidFill>
                <a:latin typeface="Arial Black" panose="020B0A04020102020204" pitchFamily="34" charset="0"/>
              </a:rPr>
              <a:t>ля учащихся 7-10 классов</a:t>
            </a:r>
            <a:endParaRPr lang="ru-RU" sz="2400" dirty="0">
              <a:solidFill>
                <a:srgbClr val="FFFF00"/>
              </a:solidFill>
              <a:latin typeface="Arial Black" panose="020B0A04020102020204" pitchFamily="34" charset="0"/>
            </a:endParaRPr>
          </a:p>
        </p:txBody>
      </p:sp>
      <p:sp>
        <p:nvSpPr>
          <p:cNvPr id="4" name="TextBox 3"/>
          <p:cNvSpPr txBox="1"/>
          <p:nvPr/>
        </p:nvSpPr>
        <p:spPr>
          <a:xfrm>
            <a:off x="4469562" y="3088294"/>
            <a:ext cx="4536504" cy="415498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Автор:</a:t>
            </a:r>
          </a:p>
          <a:p>
            <a:pPr algn="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Ольга Михайловна Степанова</a:t>
            </a:r>
          </a:p>
          <a:p>
            <a:pPr algn="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Учитель английского языка </a:t>
            </a:r>
          </a:p>
          <a:p>
            <a:pPr algn="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МБОУ «</a:t>
            </a:r>
            <a:r>
              <a:rPr lang="ru-RU" sz="2400" b="1" dirty="0" err="1"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Цивильская</a:t>
            </a: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 СОШ №2</a:t>
            </a:r>
          </a:p>
          <a:p>
            <a:pPr algn="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Чувашской Республики</a:t>
            </a:r>
          </a:p>
          <a:p>
            <a:pPr algn="r"/>
            <a:endPar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endParaRPr>
          </a:p>
          <a:p>
            <a:pPr algn="r"/>
            <a:r>
              <a:rPr lang="ru-RU" sz="2400" b="1" dirty="0" smtClean="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rPr>
              <a:t>2015</a:t>
            </a:r>
          </a:p>
          <a:p>
            <a:pPr algn="r"/>
            <a:endParaRPr lang="ru-RU" sz="2400" b="1" dirty="0">
              <a:ln w="11430"/>
              <a:solidFill>
                <a:schemeClr val="accent5">
                  <a:lumMod val="60000"/>
                  <a:lumOff val="40000"/>
                </a:schemeClr>
              </a:solidFill>
              <a:effectLst>
                <a:outerShdw blurRad="50800" dist="39000" dir="5460000" algn="tl">
                  <a:srgbClr val="000000">
                    <a:alpha val="38000"/>
                  </a:srgbClr>
                </a:outerShdw>
              </a:effectLst>
              <a:latin typeface="Arial Black" panose="020B0A04020102020204" pitchFamily="34" charset="0"/>
            </a:endParaRPr>
          </a:p>
        </p:txBody>
      </p:sp>
    </p:spTree>
    <p:extLst>
      <p:ext uri="{BB962C8B-B14F-4D97-AF65-F5344CB8AC3E}">
        <p14:creationId xmlns:p14="http://schemas.microsoft.com/office/powerpoint/2010/main" val="202438999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28" b="16536"/>
          <a:stretch/>
        </p:blipFill>
        <p:spPr bwMode="auto">
          <a:xfrm>
            <a:off x="107504" y="30522"/>
            <a:ext cx="3888432" cy="679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851920" y="197280"/>
            <a:ext cx="5148064" cy="6463308"/>
          </a:xfrm>
          <a:prstGeom prst="rect">
            <a:avLst/>
          </a:prstGeom>
        </p:spPr>
        <p:txBody>
          <a:bodyPr wrap="square">
            <a:spAutoFit/>
          </a:bodyPr>
          <a:lstStyle/>
          <a:p>
            <a:pPr algn="r"/>
            <a:r>
              <a:rPr lang="en-US" sz="2300" dirty="0">
                <a:solidFill>
                  <a:srgbClr val="000099"/>
                </a:solidFill>
                <a:latin typeface="Arial Black" panose="020B0A04020102020204" pitchFamily="34" charset="0"/>
              </a:rPr>
              <a:t>The Teddy Bear Museum of Naples began with a Christmas present: a stuffed M&amp;M'S teddy bear given to Frances Pew Hayes by one of her grandchildren in 1984. Hayes liked the M&amp;M'S Bear so much she began to collect more </a:t>
            </a:r>
            <a:r>
              <a:rPr lang="en-US" sz="2300" dirty="0" smtClean="0">
                <a:solidFill>
                  <a:srgbClr val="000099"/>
                </a:solidFill>
                <a:latin typeface="Arial Black" panose="020B0A04020102020204" pitchFamily="34" charset="0"/>
              </a:rPr>
              <a:t>bears…</a:t>
            </a:r>
          </a:p>
          <a:p>
            <a:pPr algn="r"/>
            <a:r>
              <a:rPr lang="en-US" sz="2300" dirty="0">
                <a:solidFill>
                  <a:srgbClr val="000099"/>
                </a:solidFill>
                <a:latin typeface="Arial Black" panose="020B0A04020102020204" pitchFamily="34" charset="0"/>
              </a:rPr>
              <a:t>Hayes died on May 15th, 2004, at the age of 85. As happens with many museums founded in the passion of a single collector, the Teddy Bear Museum of Naples did not long survive its benefactor; it closed in 2005 and the collection was sold off.</a:t>
            </a:r>
            <a:endParaRPr lang="ru-RU" sz="23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25862453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0706"/>
          <a:stretch/>
        </p:blipFill>
        <p:spPr bwMode="auto">
          <a:xfrm>
            <a:off x="-24797" y="0"/>
            <a:ext cx="9168797" cy="685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9860" y="8904"/>
            <a:ext cx="9124140"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b="1" spc="50" dirty="0">
                <a:ln w="11430"/>
                <a:solidFill>
                  <a:srgbClr val="C00000"/>
                </a:solidFill>
                <a:effectLst>
                  <a:outerShdw blurRad="76200" dist="50800" dir="5400000" algn="tl" rotWithShape="0">
                    <a:srgbClr val="000000">
                      <a:alpha val="65000"/>
                    </a:srgbClr>
                  </a:outerShdw>
                </a:effectLst>
              </a:rPr>
              <a:t>The </a:t>
            </a:r>
            <a:r>
              <a:rPr lang="en-US" sz="2800" b="1" spc="50" dirty="0" err="1">
                <a:ln w="11430"/>
                <a:solidFill>
                  <a:srgbClr val="C00000"/>
                </a:solidFill>
                <a:effectLst>
                  <a:outerShdw blurRad="76200" dist="50800" dir="5400000" algn="tl" rotWithShape="0">
                    <a:srgbClr val="000000">
                      <a:alpha val="65000"/>
                    </a:srgbClr>
                  </a:outerShdw>
                </a:effectLst>
              </a:rPr>
              <a:t>Jeju</a:t>
            </a:r>
            <a:r>
              <a:rPr lang="en-US" sz="2800" b="1" spc="50" dirty="0">
                <a:ln w="11430"/>
                <a:solidFill>
                  <a:srgbClr val="C00000"/>
                </a:solidFill>
                <a:effectLst>
                  <a:outerShdw blurRad="76200" dist="50800" dir="5400000" algn="tl" rotWithShape="0">
                    <a:srgbClr val="000000">
                      <a:alpha val="65000"/>
                    </a:srgbClr>
                  </a:outerShdw>
                </a:effectLst>
              </a:rPr>
              <a:t> Teddy Bear </a:t>
            </a:r>
            <a:r>
              <a:rPr lang="en-US" sz="2800" b="1" spc="50" dirty="0" smtClean="0">
                <a:ln w="11430"/>
                <a:solidFill>
                  <a:srgbClr val="C00000"/>
                </a:solidFill>
                <a:effectLst>
                  <a:outerShdw blurRad="76200" dist="50800" dir="5400000" algn="tl" rotWithShape="0">
                    <a:srgbClr val="000000">
                      <a:alpha val="65000"/>
                    </a:srgbClr>
                  </a:outerShdw>
                </a:effectLst>
              </a:rPr>
              <a:t>Museum (South Korea) </a:t>
            </a:r>
            <a:r>
              <a:rPr lang="en-US" sz="2800" b="1" spc="50" dirty="0">
                <a:ln w="11430"/>
                <a:solidFill>
                  <a:srgbClr val="C00000"/>
                </a:solidFill>
                <a:effectLst>
                  <a:outerShdw blurRad="76200" dist="50800" dir="5400000" algn="tl" rotWithShape="0">
                    <a:srgbClr val="000000">
                      <a:alpha val="65000"/>
                    </a:srgbClr>
                  </a:outerShdw>
                </a:effectLst>
              </a:rPr>
              <a:t>opened on April 24, 2001. Here you can find everything you want to know about Teddy Bears! It contains two galleries, a museum gift shop, and a museum cafe. </a:t>
            </a:r>
            <a:endParaRPr lang="ru-RU" sz="2800" b="1" spc="50" dirty="0">
              <a:ln w="11430"/>
              <a:solidFill>
                <a:srgbClr val="C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2006285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19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58" y="0"/>
            <a:ext cx="4556056"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541021" y="1196752"/>
            <a:ext cx="4572000" cy="5601533"/>
          </a:xfrm>
          <a:prstGeom prst="rect">
            <a:avLst/>
          </a:prstGeom>
        </p:spPr>
        <p:txBody>
          <a:bodyPr>
            <a:spAutoFit/>
          </a:bodyPr>
          <a:lstStyle/>
          <a:p>
            <a:pPr algn="r"/>
            <a:r>
              <a:rPr lang="en-US" sz="2000" b="1" dirty="0"/>
              <a:t>	</a:t>
            </a:r>
            <a:r>
              <a:rPr lang="en-US" sz="2000" b="1" dirty="0" smtClean="0"/>
              <a:t>After </a:t>
            </a:r>
            <a:r>
              <a:rPr lang="en-US" sz="2000" b="1" dirty="0"/>
              <a:t>18 years in Stratford-upon-Avon, a small selection from the award-winning Teddy Bear Museum has moved </a:t>
            </a:r>
            <a:r>
              <a:rPr lang="en-US" sz="2000" b="1" dirty="0" smtClean="0"/>
              <a:t>to…. 240 </a:t>
            </a:r>
            <a:r>
              <a:rPr lang="en-US" sz="2000" b="1" dirty="0"/>
              <a:t>The Broadway, Wimbledon, London </a:t>
            </a:r>
          </a:p>
          <a:p>
            <a:pPr algn="r"/>
            <a:r>
              <a:rPr lang="en-US" sz="2000" b="1" dirty="0"/>
              <a:t>...Polka is the perfect home in which to display a few of the stars of the Teddy Bear Museum's unique collection</a:t>
            </a:r>
            <a:r>
              <a:rPr lang="en-US" sz="2000" b="1" dirty="0" smtClean="0"/>
              <a:t>.</a:t>
            </a:r>
          </a:p>
          <a:p>
            <a:pPr algn="r"/>
            <a:r>
              <a:rPr lang="en-US" sz="2000" b="1" dirty="0"/>
              <a:t>Each year Polka introduces 100,000 children and their families to the magic of theatre.  Polka is a place where the whole family comes together in a fantastic child-friendly environment – watching plays, reading in the book corner, having fun in the playground, and now meeting some of the teddy bears from the Teddy Bear Museum.</a:t>
            </a:r>
            <a:endParaRPr lang="en-US" sz="2000" b="1" dirty="0" smtClean="0"/>
          </a:p>
          <a:p>
            <a:pPr algn="r"/>
            <a:endParaRPr lang="ru-RU" sz="2000" b="1" dirty="0"/>
          </a:p>
        </p:txBody>
      </p:sp>
    </p:spTree>
    <p:extLst>
      <p:ext uri="{BB962C8B-B14F-4D97-AF65-F5344CB8AC3E}">
        <p14:creationId xmlns:p14="http://schemas.microsoft.com/office/powerpoint/2010/main" val="180264210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53" r="2481"/>
          <a:stretch/>
        </p:blipFill>
        <p:spPr bwMode="auto">
          <a:xfrm>
            <a:off x="2195736" y="2060848"/>
            <a:ext cx="6948264"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2063490"/>
            <a:ext cx="2195736" cy="480131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Our </a:t>
            </a:r>
            <a:r>
              <a:rPr lang="en-US" b="1" spc="50" dirty="0">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star bear is a </a:t>
            </a:r>
            <a:r>
              <a:rPr lang="en-US" b="1" spc="50" dirty="0" err="1">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Guiness</a:t>
            </a:r>
            <a:r>
              <a:rPr lang="en-US" b="1" spc="50" dirty="0">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 world records holder, the Teddy Girl. We also have fantastic animated dioramas, "Teddy bears' factory," "Teddy bear express," and "Bears' amusement park in the wood."</a:t>
            </a:r>
            <a:endParaRPr lang="ru-RU" b="1" spc="50" dirty="0">
              <a:ln w="11430"/>
              <a:solidFill>
                <a:srgbClr val="003300"/>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5" name="Прямоугольник 4"/>
          <p:cNvSpPr/>
          <p:nvPr/>
        </p:nvSpPr>
        <p:spPr>
          <a:xfrm>
            <a:off x="0" y="0"/>
            <a:ext cx="9144000"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The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Izu</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Teddy bear museum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(Japan) collects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and displays Teddy bears from all over the world. Many antique bears and beautiful artist bears await you in our old English style museum. </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6" name="TextBox 5"/>
          <p:cNvSpPr txBox="1"/>
          <p:nvPr/>
        </p:nvSpPr>
        <p:spPr>
          <a:xfrm>
            <a:off x="4533795" y="2234432"/>
            <a:ext cx="4024756"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solidFill>
                  <a:srgbClr val="FFFF00"/>
                </a:solidFill>
                <a:effectLst>
                  <a:outerShdw blurRad="76200" dist="50800" dir="5400000" algn="tl" rotWithShape="0">
                    <a:srgbClr val="000000">
                      <a:alpha val="65000"/>
                    </a:srgbClr>
                  </a:outerShdw>
                </a:effectLst>
              </a:rPr>
              <a:t>A Fantastic Place!</a:t>
            </a:r>
            <a:endParaRPr lang="ru-RU" sz="4000" b="1" spc="50" dirty="0">
              <a:ln w="11430"/>
              <a:solidFill>
                <a:srgbClr val="FFFF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6671698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364088" y="38976"/>
            <a:ext cx="3563888" cy="68634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spc="50" dirty="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One of the world’s most beloved toys was named in honor </a:t>
            </a:r>
            <a:r>
              <a:rPr lang="en-US" sz="4000" b="1" spc="50" dirty="0" smtClean="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of the 26</a:t>
            </a:r>
            <a:r>
              <a:rPr lang="en-US" sz="4000" b="1" spc="50" baseline="30000" dirty="0" smtClean="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th</a:t>
            </a:r>
            <a:r>
              <a:rPr lang="en-US" sz="4000" b="1" spc="50" dirty="0" smtClean="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  </a:t>
            </a:r>
            <a:r>
              <a:rPr lang="en-US" sz="4000" b="1" spc="50" dirty="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President Theodore </a:t>
            </a:r>
            <a:r>
              <a:rPr lang="en-US" sz="4000" b="1" spc="50" dirty="0" smtClean="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Roosevelt</a:t>
            </a:r>
            <a:endParaRPr lang="ru-RU" sz="4000" b="1" spc="50" dirty="0">
              <a:ln w="11430"/>
              <a:solidFill>
                <a:srgbClr val="FFFF00"/>
              </a:solidFill>
              <a:effectLst>
                <a:outerShdw blurRad="76200" dist="50800" dir="5400000" algn="tl" rotWithShape="0">
                  <a:srgbClr val="000000">
                    <a:alpha val="65000"/>
                  </a:srgbClr>
                </a:outerShdw>
              </a:effectLst>
              <a:latin typeface="Arial Black" panose="020B0A04020102020204" pitchFamily="34" charset="0"/>
            </a:endParaRPr>
          </a:p>
        </p:txBody>
      </p:sp>
      <p:pic>
        <p:nvPicPr>
          <p:cNvPr id="14339" name="Picture 3" descr="C:\Users\1\Desktop\steiff-lars-teddy-bear.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711" y="2943200"/>
            <a:ext cx="3879629" cy="387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95495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64088" y="293719"/>
            <a:ext cx="3528392" cy="618630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4400" b="1" dirty="0">
                <a:ln w="11430"/>
                <a:solidFill>
                  <a:srgbClr val="003300"/>
                </a:solidFill>
                <a:effectLst>
                  <a:outerShdw blurRad="50800" dist="39000" dir="5460000" algn="tl">
                    <a:srgbClr val="000000">
                      <a:alpha val="38000"/>
                    </a:srgbClr>
                  </a:outerShdw>
                </a:effectLst>
                <a:latin typeface="Arial Black" panose="020B0A04020102020204" pitchFamily="34" charset="0"/>
              </a:rPr>
              <a:t>How did toy bears come to be named after President Theodore Roosevelt?</a:t>
            </a:r>
            <a:br>
              <a:rPr lang="en-US" sz="4400" b="1" dirty="0">
                <a:ln w="11430"/>
                <a:solidFill>
                  <a:srgbClr val="003300"/>
                </a:solidFill>
                <a:effectLst>
                  <a:outerShdw blurRad="50800" dist="39000" dir="5460000" algn="tl">
                    <a:srgbClr val="000000">
                      <a:alpha val="38000"/>
                    </a:srgbClr>
                  </a:outerShdw>
                </a:effectLst>
                <a:latin typeface="Arial Black" panose="020B0A04020102020204" pitchFamily="34" charset="0"/>
              </a:rPr>
            </a:br>
            <a:endParaRPr lang="ru-RU" sz="4400" b="1" dirty="0">
              <a:ln w="11430"/>
              <a:solidFill>
                <a:srgbClr val="003300"/>
              </a:solidFill>
              <a:effectLst>
                <a:outerShdw blurRad="50800" dist="39000" dir="5460000" algn="tl">
                  <a:srgbClr val="000000">
                    <a:alpha val="38000"/>
                  </a:srgbClr>
                </a:outerShdw>
              </a:effectLst>
              <a:latin typeface="Arial Black" panose="020B0A04020102020204" pitchFamily="34" charset="0"/>
            </a:endParaRPr>
          </a:p>
        </p:txBody>
      </p:sp>
      <p:pic>
        <p:nvPicPr>
          <p:cNvPr id="1026" name="Picture 2" descr="C:\Users\1\Desktop\3227960752_2e90809ec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2365"/>
            <a:ext cx="42926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21162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986" y="2594741"/>
            <a:ext cx="3677345" cy="4154984"/>
          </a:xfrm>
          <a:prstGeom prst="rect">
            <a:avLst/>
          </a:prstGeom>
        </p:spPr>
        <p:txBody>
          <a:bodyPr wrap="square">
            <a:spAutoFit/>
          </a:bodyPr>
          <a:lstStyle/>
          <a:p>
            <a:r>
              <a:rPr lang="en-US" sz="2400" dirty="0" smtClean="0">
                <a:solidFill>
                  <a:srgbClr val="FF0000"/>
                </a:solidFill>
                <a:latin typeface="Arial Black" panose="020B0A04020102020204" pitchFamily="34" charset="0"/>
              </a:rPr>
              <a:t>Guides </a:t>
            </a:r>
            <a:r>
              <a:rPr lang="en-US" sz="2400" dirty="0">
                <a:solidFill>
                  <a:srgbClr val="FF0000"/>
                </a:solidFill>
                <a:latin typeface="Arial Black" panose="020B0A04020102020204" pitchFamily="34" charset="0"/>
              </a:rPr>
              <a:t>clubbed a bear and tied it to a tree then invited the president to shoot it; instead, Roosevelt, an avid outdoorsman and hunter, declined, saying it would be unsportsmanlike to kill a defenseless animal that way.</a:t>
            </a:r>
            <a:endParaRPr lang="ru-RU" sz="2400" dirty="0">
              <a:solidFill>
                <a:srgbClr val="000099"/>
              </a:solidFill>
              <a:latin typeface="Arial Black" panose="020B0A04020102020204" pitchFamily="34" charset="0"/>
            </a:endParaRPr>
          </a:p>
        </p:txBody>
      </p:sp>
      <p:sp>
        <p:nvSpPr>
          <p:cNvPr id="7" name="Прямоугольник 6"/>
          <p:cNvSpPr/>
          <p:nvPr/>
        </p:nvSpPr>
        <p:spPr>
          <a:xfrm>
            <a:off x="107503" y="197346"/>
            <a:ext cx="8881225" cy="2554545"/>
          </a:xfrm>
          <a:prstGeom prst="rect">
            <a:avLst/>
          </a:prstGeom>
        </p:spPr>
        <p:txBody>
          <a:bodyPr wrap="square">
            <a:spAutoFit/>
          </a:bodyPr>
          <a:lstStyle/>
          <a:p>
            <a:pPr lvl="0"/>
            <a:r>
              <a:rPr lang="en-US" sz="3200" dirty="0">
                <a:solidFill>
                  <a:srgbClr val="000099"/>
                </a:solidFill>
                <a:latin typeface="Arial Black" panose="020B0A04020102020204" pitchFamily="34" charset="0"/>
              </a:rPr>
              <a:t>The history of the teddy bear date back to 1902. </a:t>
            </a:r>
            <a:r>
              <a:rPr lang="en-US" sz="3200" dirty="0">
                <a:solidFill>
                  <a:srgbClr val="003300"/>
                </a:solidFill>
                <a:latin typeface="Arial Black" panose="020B0A04020102020204" pitchFamily="34" charset="0"/>
              </a:rPr>
              <a:t>President Theodore Roosevelt was on a hunting trip in Mississippi but had been unable to shoot a </a:t>
            </a:r>
            <a:r>
              <a:rPr lang="en-US" sz="3200" dirty="0" smtClean="0">
                <a:solidFill>
                  <a:srgbClr val="003300"/>
                </a:solidFill>
                <a:latin typeface="Arial Black" panose="020B0A04020102020204" pitchFamily="34" charset="0"/>
              </a:rPr>
              <a:t>bear. </a:t>
            </a:r>
            <a:endParaRPr lang="ru-RU" sz="3200" dirty="0">
              <a:solidFill>
                <a:srgbClr val="003300"/>
              </a:solidFill>
              <a:latin typeface="Arial Black" panose="020B0A04020102020204" pitchFamily="34" charset="0"/>
            </a:endParaRPr>
          </a:p>
        </p:txBody>
      </p:sp>
      <p:pic>
        <p:nvPicPr>
          <p:cNvPr id="2050" name="Picture 2" descr="C:\Users\1\Desktop\onward-mississip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374" y="2204864"/>
            <a:ext cx="5409822" cy="331236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546984" y="4961829"/>
            <a:ext cx="5472607"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This act gained </a:t>
            </a:r>
            <a:endPar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lot of love and respect </a:t>
            </a:r>
            <a:endPar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from </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Americans.</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6568472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5465" y="316279"/>
            <a:ext cx="3168352" cy="6001643"/>
          </a:xfrm>
          <a:prstGeom prst="rect">
            <a:avLst/>
          </a:prstGeom>
        </p:spPr>
        <p:txBody>
          <a:bodyPr wrap="square">
            <a:spAutoFit/>
          </a:bodyPr>
          <a:lstStyle/>
          <a:p>
            <a:r>
              <a:rPr lang="en-US" sz="2400" dirty="0">
                <a:solidFill>
                  <a:srgbClr val="000099"/>
                </a:solidFill>
                <a:latin typeface="Arial Black" panose="020B0A04020102020204" pitchFamily="34" charset="0"/>
              </a:rPr>
              <a:t>The incident was immortalized in the Washington Post with a cartoon by Clifford Berryman showing Roosevelt, his gun in front of him with the butt resting on the ground and his back to the animal, gesturing his refusal to make the shot. </a:t>
            </a:r>
            <a:endParaRPr lang="ru-RU" sz="2400" dirty="0">
              <a:solidFill>
                <a:srgbClr val="000099"/>
              </a:solidFill>
              <a:latin typeface="Arial Black" panose="020B0A040201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898" y="2257688"/>
            <a:ext cx="5827713"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403863" y="319049"/>
            <a:ext cx="5623784"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To shoot it? </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It’s unsportsmanlike!</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379940739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210" y="240804"/>
            <a:ext cx="5277870" cy="6617196"/>
          </a:xfrm>
          <a:prstGeom prst="rect">
            <a:avLst/>
          </a:prstGeom>
        </p:spPr>
        <p:txBody>
          <a:bodyPr wrap="square">
            <a:spAutoFit/>
          </a:bodyPr>
          <a:lstStyle/>
          <a:p>
            <a:r>
              <a:rPr lang="en-US" sz="2000" dirty="0">
                <a:solidFill>
                  <a:srgbClr val="000099"/>
                </a:solidFill>
                <a:latin typeface="Arial Black" panose="020B0A04020102020204" pitchFamily="34" charset="0"/>
              </a:rPr>
              <a:t>A Brooklyn, New York, candy maker named Morris </a:t>
            </a:r>
            <a:r>
              <a:rPr lang="en-US" sz="2000" dirty="0" err="1">
                <a:solidFill>
                  <a:srgbClr val="000099"/>
                </a:solidFill>
                <a:latin typeface="Arial Black" panose="020B0A04020102020204" pitchFamily="34" charset="0"/>
              </a:rPr>
              <a:t>Michtom</a:t>
            </a:r>
            <a:r>
              <a:rPr lang="en-US" sz="2000" dirty="0">
                <a:solidFill>
                  <a:srgbClr val="000099"/>
                </a:solidFill>
                <a:latin typeface="Arial Black" panose="020B0A04020102020204" pitchFamily="34" charset="0"/>
              </a:rPr>
              <a:t> decided to do something to commemorate the event and honor the President. </a:t>
            </a:r>
            <a:r>
              <a:rPr lang="en-US" sz="2000" dirty="0">
                <a:solidFill>
                  <a:srgbClr val="003300"/>
                </a:solidFill>
                <a:latin typeface="Arial Black" panose="020B0A04020102020204" pitchFamily="34" charset="0"/>
              </a:rPr>
              <a:t>He asked his wife Rose to create a stuffed bear, and she made one from extra pieces of plush mohair material, with shoe button eyes and embroidered detail for the mouth. </a:t>
            </a:r>
            <a:r>
              <a:rPr lang="en-US" sz="2000" dirty="0">
                <a:solidFill>
                  <a:srgbClr val="000099"/>
                </a:solidFill>
                <a:latin typeface="Arial Black" panose="020B0A04020102020204" pitchFamily="34" charset="0"/>
              </a:rPr>
              <a:t>Snout, ears, moveable arms and legs, all were a part of this original version/prototype. </a:t>
            </a:r>
            <a:r>
              <a:rPr lang="en-US" sz="2000" dirty="0">
                <a:solidFill>
                  <a:srgbClr val="003300"/>
                </a:solidFill>
                <a:latin typeface="Arial Black" panose="020B0A04020102020204" pitchFamily="34" charset="0"/>
              </a:rPr>
              <a:t>On November 21st, 1902, after his wife had put the finishing touches on the animal, he took it to his candy store and, in his store’s front window, placed the bear on top of a mountain of wrapped chocolate candies. </a:t>
            </a:r>
            <a:r>
              <a:rPr lang="en-US" sz="2000" dirty="0">
                <a:solidFill>
                  <a:srgbClr val="000099"/>
                </a:solidFill>
                <a:latin typeface="Arial Black" panose="020B0A04020102020204" pitchFamily="34" charset="0"/>
              </a:rPr>
              <a:t>Next to the display he placed a hand printed card with the words “Teddy Bear” on it. </a:t>
            </a:r>
            <a:endParaRPr lang="ru-RU" sz="2000" dirty="0">
              <a:solidFill>
                <a:srgbClr val="000099"/>
              </a:solidFill>
              <a:latin typeface="Arial Black" panose="020B0A04020102020204" pitchFamily="34"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473"/>
          <a:stretch/>
        </p:blipFill>
        <p:spPr bwMode="auto">
          <a:xfrm>
            <a:off x="5148064" y="620688"/>
            <a:ext cx="3889375" cy="5111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32063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88983"/>
            <a:ext cx="3205682" cy="42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4437111"/>
            <a:ext cx="3079163" cy="224676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rgbClr val="003300"/>
                </a:solidFill>
                <a:effectLst>
                  <a:outerShdw blurRad="50800" dist="39000" dir="5460000" algn="tl">
                    <a:srgbClr val="000000">
                      <a:alpha val="38000"/>
                    </a:srgbClr>
                  </a:outerShdw>
                </a:effectLst>
                <a:latin typeface="Arial Black" panose="020B0A04020102020204" pitchFamily="34" charset="0"/>
              </a:rPr>
              <a:t>Morris </a:t>
            </a:r>
            <a:r>
              <a:rPr lang="en-US" sz="2800" b="1" dirty="0" err="1" smtClean="0">
                <a:ln w="11430"/>
                <a:solidFill>
                  <a:srgbClr val="003300"/>
                </a:solidFill>
                <a:effectLst>
                  <a:outerShdw blurRad="50800" dist="39000" dir="5460000" algn="tl">
                    <a:srgbClr val="000000">
                      <a:alpha val="38000"/>
                    </a:srgbClr>
                  </a:outerShdw>
                </a:effectLst>
                <a:latin typeface="Arial Black" panose="020B0A04020102020204" pitchFamily="34" charset="0"/>
              </a:rPr>
              <a:t>Michtom</a:t>
            </a:r>
            <a:r>
              <a:rPr lang="en-US" sz="2800" b="1" dirty="0" smtClean="0">
                <a:ln w="11430"/>
                <a:solidFill>
                  <a:srgbClr val="003300"/>
                </a:solidFill>
                <a:effectLst>
                  <a:outerShdw blurRad="50800" dist="39000" dir="5460000" algn="tl">
                    <a:srgbClr val="000000">
                      <a:alpha val="38000"/>
                    </a:srgbClr>
                  </a:outerShdw>
                </a:effectLst>
                <a:latin typeface="Arial Black" panose="020B0A04020102020204" pitchFamily="34" charset="0"/>
              </a:rPr>
              <a:t>, the owner of   a candy store in 1902.</a:t>
            </a:r>
            <a:endParaRPr lang="ru-RU" sz="2800" b="1" dirty="0">
              <a:ln w="11430"/>
              <a:solidFill>
                <a:srgbClr val="003300"/>
              </a:solidFill>
              <a:effectLst>
                <a:outerShdw blurRad="50800" dist="39000" dir="5460000" algn="tl">
                  <a:srgbClr val="000000">
                    <a:alpha val="38000"/>
                  </a:srgbClr>
                </a:outerShdw>
              </a:effectLst>
              <a:latin typeface="Arial Black" panose="020B0A04020102020204" pitchFamily="34" charset="0"/>
            </a:endParaRPr>
          </a:p>
        </p:txBody>
      </p:sp>
      <p:sp>
        <p:nvSpPr>
          <p:cNvPr id="5" name="Прямоугольник 4"/>
          <p:cNvSpPr/>
          <p:nvPr/>
        </p:nvSpPr>
        <p:spPr>
          <a:xfrm>
            <a:off x="3342159" y="88983"/>
            <a:ext cx="5774132" cy="6463308"/>
          </a:xfrm>
          <a:prstGeom prst="rect">
            <a:avLst/>
          </a:prstGeom>
        </p:spPr>
        <p:txBody>
          <a:bodyPr wrap="square">
            <a:spAutoFit/>
          </a:bodyPr>
          <a:lstStyle/>
          <a:p>
            <a:pPr algn="r"/>
            <a:r>
              <a:rPr lang="en-US" dirty="0">
                <a:solidFill>
                  <a:srgbClr val="800080"/>
                </a:solidFill>
                <a:latin typeface="Arial Black" panose="020B0A04020102020204" pitchFamily="34" charset="0"/>
              </a:rPr>
              <a:t>Customers and passersby loved the display and people came from great distances to see the new and unique item in the candy store window. </a:t>
            </a:r>
            <a:r>
              <a:rPr lang="en-US" dirty="0">
                <a:solidFill>
                  <a:srgbClr val="000099"/>
                </a:solidFill>
                <a:latin typeface="Arial Black" panose="020B0A04020102020204" pitchFamily="34" charset="0"/>
              </a:rPr>
              <a:t>Legend has it that Mr. </a:t>
            </a:r>
            <a:r>
              <a:rPr lang="en-US" dirty="0" err="1">
                <a:solidFill>
                  <a:srgbClr val="000099"/>
                </a:solidFill>
                <a:latin typeface="Arial Black" panose="020B0A04020102020204" pitchFamily="34" charset="0"/>
              </a:rPr>
              <a:t>Michtom</a:t>
            </a:r>
            <a:r>
              <a:rPr lang="en-US" dirty="0">
                <a:solidFill>
                  <a:srgbClr val="000099"/>
                </a:solidFill>
                <a:latin typeface="Arial Black" panose="020B0A04020102020204" pitchFamily="34" charset="0"/>
              </a:rPr>
              <a:t> asked his wife Rose to produce copies of the original bear to sell to customers in his candy store who had offered to buy the bear from him. </a:t>
            </a:r>
            <a:r>
              <a:rPr lang="en-US" dirty="0">
                <a:solidFill>
                  <a:srgbClr val="800080"/>
                </a:solidFill>
                <a:latin typeface="Arial Black" panose="020B0A04020102020204" pitchFamily="34" charset="0"/>
              </a:rPr>
              <a:t>But, he wondered, would not the President be offended at the use of his name, without permission, on a commercial product? </a:t>
            </a:r>
            <a:r>
              <a:rPr lang="en-US" dirty="0">
                <a:solidFill>
                  <a:srgbClr val="000099"/>
                </a:solidFill>
                <a:latin typeface="Arial Black" panose="020B0A04020102020204" pitchFamily="34" charset="0"/>
              </a:rPr>
              <a:t>So </a:t>
            </a:r>
            <a:r>
              <a:rPr lang="en-US" dirty="0" err="1">
                <a:solidFill>
                  <a:srgbClr val="000099"/>
                </a:solidFill>
                <a:latin typeface="Arial Black" panose="020B0A04020102020204" pitchFamily="34" charset="0"/>
              </a:rPr>
              <a:t>Michtom</a:t>
            </a:r>
            <a:r>
              <a:rPr lang="en-US" dirty="0">
                <a:solidFill>
                  <a:srgbClr val="000099"/>
                </a:solidFill>
                <a:latin typeface="Arial Black" panose="020B0A04020102020204" pitchFamily="34" charset="0"/>
              </a:rPr>
              <a:t> took the bear out of the store’s window, packed it into an old candy box along with a letter to President Roosevelt and mailed it to the White House</a:t>
            </a:r>
            <a:r>
              <a:rPr lang="en-US" dirty="0">
                <a:solidFill>
                  <a:srgbClr val="800080"/>
                </a:solidFill>
                <a:latin typeface="Arial Black" panose="020B0A04020102020204" pitchFamily="34" charset="0"/>
              </a:rPr>
              <a:t>. </a:t>
            </a:r>
            <a:r>
              <a:rPr lang="en-US" dirty="0" err="1">
                <a:solidFill>
                  <a:srgbClr val="FF0000"/>
                </a:solidFill>
                <a:latin typeface="Arial Black" panose="020B0A04020102020204" pitchFamily="34" charset="0"/>
              </a:rPr>
              <a:t>Michtom</a:t>
            </a:r>
            <a:r>
              <a:rPr lang="en-US" dirty="0">
                <a:solidFill>
                  <a:srgbClr val="FF0000"/>
                </a:solidFill>
                <a:latin typeface="Arial Black" panose="020B0A04020102020204" pitchFamily="34" charset="0"/>
              </a:rPr>
              <a:t> wrote,</a:t>
            </a:r>
            <a:r>
              <a:rPr lang="en-US" dirty="0">
                <a:latin typeface="Arial Black" panose="020B0A04020102020204" pitchFamily="34" charset="0"/>
              </a:rPr>
              <a:t> </a:t>
            </a:r>
            <a:r>
              <a:rPr lang="en-US" dirty="0">
                <a:solidFill>
                  <a:srgbClr val="800080"/>
                </a:solidFill>
                <a:latin typeface="Arial Black" panose="020B0A04020102020204" pitchFamily="34" charset="0"/>
              </a:rPr>
              <a:t>“Dear Mr. President: I do not wish to seem disrespectful, but I would like to call my toy ‘Teddy’s Bear.’” </a:t>
            </a:r>
            <a:r>
              <a:rPr lang="en-US" dirty="0">
                <a:solidFill>
                  <a:srgbClr val="000099"/>
                </a:solidFill>
                <a:latin typeface="Arial Black" panose="020B0A04020102020204" pitchFamily="34" charset="0"/>
              </a:rPr>
              <a:t>The President was charmed by the cuddly stuffed animal and responded to </a:t>
            </a:r>
            <a:r>
              <a:rPr lang="en-US" dirty="0" err="1">
                <a:solidFill>
                  <a:srgbClr val="000099"/>
                </a:solidFill>
                <a:latin typeface="Arial Black" panose="020B0A04020102020204" pitchFamily="34" charset="0"/>
              </a:rPr>
              <a:t>Michtom</a:t>
            </a:r>
            <a:r>
              <a:rPr lang="en-US" dirty="0">
                <a:solidFill>
                  <a:srgbClr val="000099"/>
                </a:solidFill>
                <a:latin typeface="Arial Black" panose="020B0A04020102020204" pitchFamily="34" charset="0"/>
              </a:rPr>
              <a:t>  by writing,</a:t>
            </a:r>
            <a:r>
              <a:rPr lang="en-US" dirty="0">
                <a:latin typeface="Arial Black" panose="020B0A04020102020204" pitchFamily="34" charset="0"/>
              </a:rPr>
              <a:t> </a:t>
            </a:r>
            <a:r>
              <a:rPr lang="en-US" dirty="0">
                <a:solidFill>
                  <a:srgbClr val="C00000"/>
                </a:solidFill>
                <a:latin typeface="Arial Black" panose="020B0A04020102020204" pitchFamily="34" charset="0"/>
              </a:rPr>
              <a:t>“I don’t think my name is worth much to the toy bear cub business, but you are welcome to use it.” </a:t>
            </a:r>
          </a:p>
        </p:txBody>
      </p:sp>
    </p:spTree>
    <p:extLst>
      <p:ext uri="{BB962C8B-B14F-4D97-AF65-F5344CB8AC3E}">
        <p14:creationId xmlns:p14="http://schemas.microsoft.com/office/powerpoint/2010/main" val="178161959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6891"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descr="C:\Users\1\Desktop\teddy-bears-21082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5" y="5535776"/>
            <a:ext cx="2015806" cy="1259879"/>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211" y="5614114"/>
            <a:ext cx="1574265" cy="1180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5561673"/>
            <a:ext cx="1268879" cy="126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10" descr="http://blago53.ru/images/slider/teddy_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4532" y="4400152"/>
            <a:ext cx="2976023" cy="2487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68" y="3861048"/>
            <a:ext cx="9263433" cy="67710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800" b="1" spc="50" dirty="0" smtClean="0">
                <a:ln w="11430"/>
                <a:solidFill>
                  <a:srgbClr val="FFFF00"/>
                </a:solidFill>
                <a:effectLst>
                  <a:outerShdw blurRad="76200" dist="50800" dir="5400000" algn="tl" rotWithShape="0">
                    <a:srgbClr val="000000">
                      <a:alpha val="65000"/>
                    </a:srgbClr>
                  </a:outerShdw>
                </a:effectLst>
                <a:latin typeface="Arial Black" panose="020B0A04020102020204" pitchFamily="34" charset="0"/>
              </a:rPr>
              <a:t>The most favorite toy of all times</a:t>
            </a:r>
            <a:endParaRPr lang="ru-RU" sz="3800" b="1" spc="50" dirty="0">
              <a:ln w="11430"/>
              <a:solidFill>
                <a:srgbClr val="FFFF00"/>
              </a:solidFill>
              <a:effectLst>
                <a:outerShdw blurRad="76200" dist="50800" dir="5400000" algn="tl" rotWithShape="0">
                  <a:srgbClr val="000000">
                    <a:alpha val="65000"/>
                  </a:srgbClr>
                </a:outerShdw>
              </a:effectLst>
              <a:latin typeface="Arial Black" panose="020B0A04020102020204" pitchFamily="34" charset="0"/>
            </a:endParaRPr>
          </a:p>
        </p:txBody>
      </p:sp>
      <p:pic>
        <p:nvPicPr>
          <p:cNvPr id="13323" name="Picture 11" descr="C:\Users\1\Desktop\img-th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721" y="5510079"/>
            <a:ext cx="1284734" cy="128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3839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98515"/>
            <a:ext cx="4032448" cy="674030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003300"/>
                </a:solidFill>
                <a:effectLst>
                  <a:outerShdw blurRad="50800" dist="39000" dir="5460000" algn="tl">
                    <a:srgbClr val="000000">
                      <a:alpha val="38000"/>
                    </a:srgbClr>
                  </a:outerShdw>
                </a:effectLst>
                <a:latin typeface="Arial Black" panose="020B0A04020102020204" pitchFamily="34" charset="0"/>
              </a:rPr>
              <a:t>Nowadays, everyone knows these toys as Teddy Bears, but few people know that they were named after President Theodore “"Teddy"” Roosevelt.</a:t>
            </a:r>
          </a:p>
        </p:txBody>
      </p:sp>
      <p:pic>
        <p:nvPicPr>
          <p:cNvPr id="15365" name="Picture 5" descr="C:\Users\1\Desktop\mississippi.jpg"/>
          <p:cNvPicPr>
            <a:picLocks noChangeAspect="1" noChangeArrowheads="1"/>
          </p:cNvPicPr>
          <p:nvPr/>
        </p:nvPicPr>
        <p:blipFill rotWithShape="1">
          <a:blip r:embed="rId2">
            <a:extLst>
              <a:ext uri="{28A0092B-C50C-407E-A947-70E740481C1C}">
                <a14:useLocalDpi xmlns:a14="http://schemas.microsoft.com/office/drawing/2010/main" val="0"/>
              </a:ext>
            </a:extLst>
          </a:blip>
          <a:srcRect l="15697" t="12701" r="14575" b="16445"/>
          <a:stretch/>
        </p:blipFill>
        <p:spPr bwMode="auto">
          <a:xfrm>
            <a:off x="3968227" y="0"/>
            <a:ext cx="51519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31914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1\Desktop\x3gjx1ublc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98530" y="11507"/>
            <a:ext cx="6208904" cy="59377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70852"/>
            <a:ext cx="4860690"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003300"/>
                </a:solidFill>
                <a:effectLst>
                  <a:outerShdw blurRad="50800" dist="39000" dir="5460000" algn="tl">
                    <a:srgbClr val="000000">
                      <a:alpha val="38000"/>
                    </a:srgbClr>
                  </a:outerShdw>
                </a:effectLst>
                <a:latin typeface="Arial Black" panose="020B0A04020102020204" pitchFamily="34" charset="0"/>
              </a:rPr>
              <a:t>Enjoy teddy bears!</a:t>
            </a:r>
            <a:endParaRPr lang="ru-RU" sz="3600" b="1" dirty="0">
              <a:ln w="11430"/>
              <a:solidFill>
                <a:srgbClr val="003300"/>
              </a:solidFill>
              <a:effectLst>
                <a:outerShdw blurRad="50800" dist="39000" dir="5460000" algn="tl">
                  <a:srgbClr val="000000">
                    <a:alpha val="38000"/>
                  </a:srgbClr>
                </a:outerShdw>
              </a:effectLst>
              <a:latin typeface="Arial Black" panose="020B0A04020102020204" pitchFamily="34" charset="0"/>
            </a:endParaRPr>
          </a:p>
        </p:txBody>
      </p:sp>
      <p:pic>
        <p:nvPicPr>
          <p:cNvPr id="19459" name="Picture 3" descr="C:\Users\1\Desktop\images (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8327" r="86056"/>
                    </a14:imgEffect>
                  </a14:imgLayer>
                </a14:imgProps>
              </a:ext>
              <a:ext uri="{28A0092B-C50C-407E-A947-70E740481C1C}">
                <a14:useLocalDpi xmlns:a14="http://schemas.microsoft.com/office/drawing/2010/main" val="0"/>
              </a:ext>
            </a:extLst>
          </a:blip>
          <a:srcRect l="18688" r="19885"/>
          <a:stretch/>
        </p:blipFill>
        <p:spPr bwMode="auto">
          <a:xfrm>
            <a:off x="0" y="2555317"/>
            <a:ext cx="3300473" cy="430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2596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17921"/>
            <a:ext cx="7848872" cy="5078313"/>
          </a:xfrm>
          <a:prstGeom prst="rect">
            <a:avLst/>
          </a:prstGeom>
          <a:noFill/>
        </p:spPr>
        <p:txBody>
          <a:bodyPr wrap="square" rtlCol="0">
            <a:spAutoFit/>
          </a:bodyPr>
          <a:lstStyle/>
          <a:p>
            <a:r>
              <a:rPr lang="ru-RU" dirty="0" smtClean="0"/>
              <a:t>Источники:</a:t>
            </a:r>
          </a:p>
          <a:p>
            <a:r>
              <a:rPr lang="en-US" dirty="0">
                <a:hlinkClick r:id="rId2"/>
              </a:rPr>
              <a:t>http://</a:t>
            </a:r>
            <a:r>
              <a:rPr lang="en-US" dirty="0" smtClean="0">
                <a:hlinkClick r:id="rId2"/>
              </a:rPr>
              <a:t>s1.hubimg.com/u/782196_f520.jpg</a:t>
            </a:r>
            <a:endParaRPr lang="ru-RU" dirty="0" smtClean="0"/>
          </a:p>
          <a:p>
            <a:r>
              <a:rPr lang="en-US" dirty="0">
                <a:hlinkClick r:id="rId3"/>
              </a:rPr>
              <a:t>http://</a:t>
            </a:r>
            <a:r>
              <a:rPr lang="en-US" dirty="0" smtClean="0">
                <a:hlinkClick r:id="rId3"/>
              </a:rPr>
              <a:t>images.fineartamerica.com/images-medium-large/t-roosevelt-teddy-bear-granger.jpg</a:t>
            </a:r>
            <a:endParaRPr lang="ru-RU" dirty="0" smtClean="0"/>
          </a:p>
          <a:p>
            <a:r>
              <a:rPr lang="en-US" dirty="0">
                <a:hlinkClick r:id="rId4"/>
              </a:rPr>
              <a:t>http://</a:t>
            </a:r>
            <a:r>
              <a:rPr lang="en-US" dirty="0" smtClean="0">
                <a:hlinkClick r:id="rId4"/>
              </a:rPr>
              <a:t>en.wikipedia.org/wiki/Merrythought</a:t>
            </a:r>
            <a:endParaRPr lang="ru-RU" dirty="0" smtClean="0"/>
          </a:p>
          <a:p>
            <a:r>
              <a:rPr lang="en-US" dirty="0" smtClean="0">
                <a:hlinkClick r:id="rId5"/>
              </a:rPr>
              <a:t>http</a:t>
            </a:r>
            <a:r>
              <a:rPr lang="en-US" dirty="0">
                <a:hlinkClick r:id="rId5"/>
              </a:rPr>
              <a:t>://</a:t>
            </a:r>
            <a:r>
              <a:rPr lang="en-US" dirty="0" smtClean="0">
                <a:hlinkClick r:id="rId5"/>
              </a:rPr>
              <a:t>www.lostparks.com/teddybear.html</a:t>
            </a:r>
            <a:endParaRPr lang="en-US" dirty="0"/>
          </a:p>
          <a:p>
            <a:r>
              <a:rPr lang="en-US" dirty="0">
                <a:hlinkClick r:id="rId6"/>
              </a:rPr>
              <a:t>http://</a:t>
            </a:r>
            <a:r>
              <a:rPr lang="en-US" dirty="0" smtClean="0">
                <a:hlinkClick r:id="rId6"/>
              </a:rPr>
              <a:t>www.lifeinkorea.com/travel2/cheju/407</a:t>
            </a:r>
            <a:endParaRPr lang="en-US" dirty="0"/>
          </a:p>
          <a:p>
            <a:r>
              <a:rPr lang="en-US" dirty="0">
                <a:hlinkClick r:id="rId7"/>
              </a:rPr>
              <a:t>http://www.theteddybearmuseum.com</a:t>
            </a:r>
            <a:r>
              <a:rPr lang="en-US" dirty="0" smtClean="0">
                <a:hlinkClick r:id="rId7"/>
              </a:rPr>
              <a:t>/</a:t>
            </a:r>
            <a:endParaRPr lang="ru-RU" dirty="0" smtClean="0"/>
          </a:p>
          <a:p>
            <a:r>
              <a:rPr lang="en-US" dirty="0" smtClean="0">
                <a:hlinkClick r:id="rId8"/>
              </a:rPr>
              <a:t>http</a:t>
            </a:r>
            <a:r>
              <a:rPr lang="en-US" dirty="0">
                <a:hlinkClick r:id="rId8"/>
              </a:rPr>
              <a:t>://</a:t>
            </a:r>
            <a:r>
              <a:rPr lang="en-US" dirty="0" smtClean="0">
                <a:hlinkClick r:id="rId8"/>
              </a:rPr>
              <a:t>www.dreamstime.com/royalty-free-stock-photos-jeju-teddy-bear-museum-image16303938</a:t>
            </a:r>
            <a:endParaRPr lang="ru-RU" dirty="0" smtClean="0"/>
          </a:p>
          <a:p>
            <a:r>
              <a:rPr lang="en-US" dirty="0" smtClean="0">
                <a:hlinkClick r:id="rId9"/>
              </a:rPr>
              <a:t>http</a:t>
            </a:r>
            <a:r>
              <a:rPr lang="en-US" dirty="0">
                <a:hlinkClick r:id="rId9"/>
              </a:rPr>
              <a:t>://</a:t>
            </a:r>
            <a:r>
              <a:rPr lang="en-US" dirty="0" smtClean="0">
                <a:hlinkClick r:id="rId9"/>
              </a:rPr>
              <a:t>www.sun-arrow.com/eng_itm.html</a:t>
            </a:r>
            <a:endParaRPr lang="ru-RU" dirty="0" smtClean="0"/>
          </a:p>
          <a:p>
            <a:r>
              <a:rPr lang="en-US" dirty="0" smtClean="0">
                <a:hlinkClick r:id="rId10"/>
              </a:rPr>
              <a:t>http</a:t>
            </a:r>
            <a:r>
              <a:rPr lang="en-US" dirty="0">
                <a:hlinkClick r:id="rId10"/>
              </a:rPr>
              <a:t>://</a:t>
            </a:r>
            <a:r>
              <a:rPr lang="en-US" dirty="0" smtClean="0">
                <a:hlinkClick r:id="rId10"/>
              </a:rPr>
              <a:t>en.wikipedia.org/wiki/Teddy_bear_museum</a:t>
            </a:r>
            <a:endParaRPr lang="ru-RU" dirty="0" smtClean="0"/>
          </a:p>
          <a:p>
            <a:r>
              <a:rPr lang="en-US" dirty="0" smtClean="0">
                <a:hlinkClick r:id="rId11"/>
              </a:rPr>
              <a:t>http</a:t>
            </a:r>
            <a:r>
              <a:rPr lang="en-US" dirty="0">
                <a:hlinkClick r:id="rId11"/>
              </a:rPr>
              <a:t>://</a:t>
            </a:r>
            <a:r>
              <a:rPr lang="en-US" dirty="0" smtClean="0">
                <a:hlinkClick r:id="rId11"/>
              </a:rPr>
              <a:t>img21.dreamies.de/img/82/b/x3gjx1ublc2.gif</a:t>
            </a:r>
            <a:endParaRPr lang="ru-RU" dirty="0" smtClean="0"/>
          </a:p>
          <a:p>
            <a:r>
              <a:rPr lang="en-US" dirty="0">
                <a:hlinkClick r:id="rId12"/>
              </a:rPr>
              <a:t>http://</a:t>
            </a:r>
            <a:r>
              <a:rPr lang="en-US" dirty="0" smtClean="0">
                <a:hlinkClick r:id="rId12"/>
              </a:rPr>
              <a:t>www.rjohnwright.com/images/newreleases/mississippi.jpg</a:t>
            </a:r>
            <a:endParaRPr lang="ru-RU" dirty="0" smtClean="0"/>
          </a:p>
          <a:p>
            <a:r>
              <a:rPr lang="en-US" dirty="0">
                <a:hlinkClick r:id="rId13"/>
              </a:rPr>
              <a:t>http://</a:t>
            </a:r>
            <a:r>
              <a:rPr lang="en-US" dirty="0" smtClean="0">
                <a:hlinkClick r:id="rId13"/>
              </a:rPr>
              <a:t>www.history.com/news/ask-history/who-invented-the-teddy-bear</a:t>
            </a:r>
            <a:endParaRPr lang="ru-RU" dirty="0" smtClean="0"/>
          </a:p>
          <a:p>
            <a:r>
              <a:rPr lang="en-US" dirty="0">
                <a:hlinkClick r:id="rId14"/>
              </a:rPr>
              <a:t>http://</a:t>
            </a:r>
            <a:r>
              <a:rPr lang="en-US" dirty="0" smtClean="0">
                <a:hlinkClick r:id="rId14"/>
              </a:rPr>
              <a:t>historyspaces.blogspot.ru/2012/01/short-history-of-teddy-bear-how.html</a:t>
            </a:r>
            <a:endParaRPr lang="ru-RU" dirty="0" smtClean="0"/>
          </a:p>
          <a:p>
            <a:endParaRPr lang="en-US" dirty="0"/>
          </a:p>
          <a:p>
            <a:endParaRPr lang="ru-RU" dirty="0"/>
          </a:p>
        </p:txBody>
      </p:sp>
    </p:spTree>
    <p:extLst>
      <p:ext uri="{BB962C8B-B14F-4D97-AF65-F5344CB8AC3E}">
        <p14:creationId xmlns:p14="http://schemas.microsoft.com/office/powerpoint/2010/main" val="428894314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1\Desktop\teddy-bears-family-91057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68" y="1042283"/>
            <a:ext cx="7992888" cy="581482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0"/>
            <a:ext cx="892899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Teddy bears are among the most popular gifts for </a:t>
            </a:r>
            <a:r>
              <a:rPr lang="en-US" sz="40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children</a:t>
            </a:r>
            <a:r>
              <a:rPr lang="ru-RU" sz="40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a:t>
            </a:r>
            <a:r>
              <a:rPr lang="en-US" sz="40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around all over the world.</a:t>
            </a:r>
            <a:endParaRPr lang="ru-RU" sz="4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83579511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116632"/>
            <a:ext cx="8784976"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Teddy Bears are </a:t>
            </a:r>
            <a:r>
              <a:rPr lang="en-US" sz="28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often given to adults to signify love, congratulations, or sympathy.</a:t>
            </a:r>
            <a:endParaRPr lang="ru-RU" sz="28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070739"/>
            <a:ext cx="5796644" cy="5796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92814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1\Desktop\яф.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46"/>
          <a:stretch/>
        </p:blipFill>
        <p:spPr bwMode="auto">
          <a:xfrm>
            <a:off x="0" y="0"/>
            <a:ext cx="5273498" cy="68430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60032" y="188640"/>
            <a:ext cx="4104456" cy="6740307"/>
          </a:xfrm>
          <a:prstGeom prst="rect">
            <a:avLst/>
          </a:prstGeom>
        </p:spPr>
        <p:txBody>
          <a:bodyPr wrap="square">
            <a:spAutoFit/>
          </a:bodyPr>
          <a:lstStyle/>
          <a:p>
            <a:pPr algn="r"/>
            <a:r>
              <a:rPr lang="en-US" sz="2400" dirty="0">
                <a:solidFill>
                  <a:schemeClr val="accent6">
                    <a:lumMod val="50000"/>
                  </a:schemeClr>
                </a:solidFill>
                <a:latin typeface="Arial Black" panose="020B0A04020102020204" pitchFamily="34" charset="0"/>
              </a:rPr>
              <a:t>The teddy bear is a soft toy in the form of a bear. </a:t>
            </a:r>
            <a:r>
              <a:rPr lang="en-US" sz="2400" dirty="0">
                <a:solidFill>
                  <a:srgbClr val="000099"/>
                </a:solidFill>
                <a:latin typeface="Arial Black" panose="020B0A04020102020204" pitchFamily="34" charset="0"/>
              </a:rPr>
              <a:t>Stuffed toys can be made from a variety of materials. </a:t>
            </a:r>
            <a:r>
              <a:rPr lang="en-US" sz="2400" dirty="0">
                <a:solidFill>
                  <a:schemeClr val="accent6">
                    <a:lumMod val="50000"/>
                  </a:schemeClr>
                </a:solidFill>
                <a:latin typeface="Arial Black" panose="020B0A04020102020204" pitchFamily="34" charset="0"/>
              </a:rPr>
              <a:t>Most common is cotton, which usually makes the bulk of the toy if not all of it. </a:t>
            </a:r>
            <a:r>
              <a:rPr lang="en-US" sz="2400" dirty="0">
                <a:solidFill>
                  <a:srgbClr val="000099"/>
                </a:solidFill>
                <a:latin typeface="Arial Black" panose="020B0A04020102020204" pitchFamily="34" charset="0"/>
              </a:rPr>
              <a:t>Polyester may be mixed in with the cotton, or the whole toy may be made of it. </a:t>
            </a:r>
            <a:r>
              <a:rPr lang="en-US" sz="2400" dirty="0" smtClean="0">
                <a:solidFill>
                  <a:schemeClr val="accent6">
                    <a:lumMod val="50000"/>
                  </a:schemeClr>
                </a:solidFill>
                <a:latin typeface="Arial Black" panose="020B0A04020102020204" pitchFamily="34" charset="0"/>
              </a:rPr>
              <a:t>There are bears </a:t>
            </a:r>
            <a:r>
              <a:rPr lang="en-US" sz="2400" dirty="0">
                <a:solidFill>
                  <a:schemeClr val="accent6">
                    <a:lumMod val="50000"/>
                  </a:schemeClr>
                </a:solidFill>
                <a:latin typeface="Arial Black" panose="020B0A04020102020204" pitchFamily="34" charset="0"/>
              </a:rPr>
              <a:t>made of silk, and even real animal fur</a:t>
            </a:r>
            <a:r>
              <a:rPr lang="en-US" sz="2400" dirty="0" smtClean="0">
                <a:solidFill>
                  <a:schemeClr val="accent6">
                    <a:lumMod val="50000"/>
                  </a:schemeClr>
                </a:solidFill>
                <a:latin typeface="Arial Black" panose="020B0A04020102020204" pitchFamily="34" charset="0"/>
              </a:rPr>
              <a:t>. </a:t>
            </a:r>
            <a:r>
              <a:rPr lang="en-US" sz="2400" dirty="0" smtClean="0">
                <a:solidFill>
                  <a:srgbClr val="000099"/>
                </a:solidFill>
                <a:latin typeface="Arial Black" panose="020B0A04020102020204" pitchFamily="34" charset="0"/>
              </a:rPr>
              <a:t>Fiber </a:t>
            </a:r>
            <a:r>
              <a:rPr lang="en-US" sz="2400" dirty="0">
                <a:solidFill>
                  <a:srgbClr val="000099"/>
                </a:solidFill>
                <a:latin typeface="Arial Black" panose="020B0A04020102020204" pitchFamily="34" charset="0"/>
              </a:rPr>
              <a:t>fill or plastic beads can make the filling. </a:t>
            </a:r>
            <a:endParaRPr lang="ru-RU" sz="24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90591967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1024px-Lake_Shirakaba38s5s3200.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04"/>
          <a:stretch/>
        </p:blipFill>
        <p:spPr bwMode="auto">
          <a:xfrm>
            <a:off x="0" y="4905"/>
            <a:ext cx="9144000" cy="685309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63457" y="13436"/>
            <a:ext cx="8856984"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 teddy bear museum is a museum about teddy bears. There are many teddy bear museums around the world.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This one  is </a:t>
            </a: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Tateshina</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Teddy Bear Museum,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Tateshina</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Nagano, Japan</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5" name="Прямоугольник 4"/>
          <p:cNvSpPr/>
          <p:nvPr/>
        </p:nvSpPr>
        <p:spPr>
          <a:xfrm>
            <a:off x="4842729" y="2043514"/>
            <a:ext cx="4064140"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You </a:t>
            </a:r>
            <a:r>
              <a:rPr lang="en-US" sz="28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can view more than 5,000 teddy bears collection from around the world. </a:t>
            </a:r>
            <a:endParaRPr lang="ru-RU" sz="28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97826045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1\Desktop\яч.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
            <a:ext cx="6264696"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The world's first Teddy Bear Museum was based in </a:t>
            </a:r>
            <a:r>
              <a:rPr lang="en-US" sz="2400" b="1" spc="50" dirty="0" err="1">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Petersfield</a:t>
            </a:r>
            <a:r>
              <a:rPr lang="en-US" sz="2400" b="1" spc="50" dirty="0">
                <a:ln w="11430"/>
                <a:solidFill>
                  <a:srgbClr val="003300"/>
                </a:solidFill>
                <a:effectLst>
                  <a:outerShdw blurRad="76200" dist="50800" dir="5400000" algn="tl" rotWithShape="0">
                    <a:srgbClr val="000000">
                      <a:alpha val="65000"/>
                    </a:srgbClr>
                  </a:outerShdw>
                </a:effectLst>
                <a:latin typeface="Arial Black" panose="020B0A04020102020204" pitchFamily="34" charset="0"/>
              </a:rPr>
              <a:t>, Hampshire, England, It was founded by Judy Sparrow in 1984, and housed a collection of antique teddy bears and related items. It was closed in 2006.</a:t>
            </a:r>
            <a:endParaRPr lang="ru-RU" sz="2400" b="1" spc="50" dirty="0">
              <a:ln w="11430"/>
              <a:solidFill>
                <a:srgbClr val="003300"/>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78939762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6639"/>
            <a:ext cx="4288199" cy="3170099"/>
          </a:xfrm>
          <a:prstGeom prst="rect">
            <a:avLst/>
          </a:prstGeom>
        </p:spPr>
        <p:txBody>
          <a:bodyPr wrap="square">
            <a:spAutoFit/>
          </a:bodyPr>
          <a:lstStyle/>
          <a:p>
            <a:r>
              <a:rPr lang="en-US" sz="2000" b="1" dirty="0"/>
              <a:t>The Dorset Teddy Bear Museum is a teddy bear museum in Dorchester, Dorset, southern </a:t>
            </a:r>
            <a:r>
              <a:rPr lang="en-US" sz="2000" b="1" dirty="0" smtClean="0"/>
              <a:t>England.</a:t>
            </a:r>
            <a:endParaRPr lang="en-US" sz="2000" b="1" dirty="0"/>
          </a:p>
          <a:p>
            <a:r>
              <a:rPr lang="en-US" sz="2000" b="1" dirty="0"/>
              <a:t>The museum includes Teddy Bear House and displays antique and other teddy bears. Bears on display include Paddington Bear, Rupert Bear, and Winnie the Pooh.[3] The earliest bear dates from 1906 and there are also life-sized bears.</a:t>
            </a:r>
            <a:endParaRPr lang="ru-RU" sz="2000" b="1" dirty="0"/>
          </a:p>
        </p:txBody>
      </p:sp>
      <p:sp>
        <p:nvSpPr>
          <p:cNvPr id="5" name="Прямоугольник 4"/>
          <p:cNvSpPr/>
          <p:nvPr/>
        </p:nvSpPr>
        <p:spPr>
          <a:xfrm>
            <a:off x="5124741" y="3300295"/>
            <a:ext cx="3733962" cy="3108543"/>
          </a:xfrm>
          <a:prstGeom prst="rect">
            <a:avLst/>
          </a:prstGeom>
        </p:spPr>
        <p:txBody>
          <a:bodyPr wrap="square">
            <a:spAutoFit/>
          </a:bodyPr>
          <a:lstStyle/>
          <a:p>
            <a:pPr algn="r"/>
            <a:r>
              <a:rPr lang="en-US" sz="2800" b="1" dirty="0"/>
              <a:t>The Dorset Teddy Bear Museum admission charges: Adults £5.99, Children £3.99, Family (2ad+2ch) £17.99, Children under three - free.</a:t>
            </a:r>
            <a:endParaRPr lang="ru-RU" sz="2800" b="1"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60" y="3139626"/>
            <a:ext cx="4864481" cy="345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C:\Users\1\Desktop\dtb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719" y="260648"/>
            <a:ext cx="4522994" cy="303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83413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7" y="0"/>
            <a:ext cx="917933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932" y="116632"/>
            <a:ext cx="9021564"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err="1">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Merrythought</a:t>
            </a:r>
            <a:r>
              <a:rPr lang="en-US" sz="28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is a toy manufacturing company established in 1930 in the United Kingdom. The company </a:t>
            </a:r>
            <a:r>
              <a:rPr lang="en-US" sz="2800" b="1" spc="50" dirty="0" err="1">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specialises</a:t>
            </a:r>
            <a:r>
              <a:rPr lang="en-US" sz="28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in soft toys, especially teddy bears. </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5" name="Прямоугольник 4"/>
          <p:cNvSpPr/>
          <p:nvPr/>
        </p:nvSpPr>
        <p:spPr>
          <a:xfrm>
            <a:off x="86219" y="5042118"/>
            <a:ext cx="5740718" cy="1815882"/>
          </a:xfrm>
          <a:prstGeom prst="rect">
            <a:avLst/>
          </a:prstGeom>
        </p:spPr>
        <p:txBody>
          <a:bodyPr wrap="square">
            <a:spAutoFit/>
          </a:bodyPr>
          <a:lstStyle/>
          <a:p>
            <a:pPr lvl="0"/>
            <a:r>
              <a:rPr lang="en-US" sz="2800" b="1" spc="50" dirty="0">
                <a:ln w="11430"/>
                <a:solidFill>
                  <a:srgbClr val="FFFF00"/>
                </a:solidFill>
                <a:effectLst>
                  <a:outerShdw blurRad="76200" dist="50800" dir="5400000" algn="tl" rotWithShape="0">
                    <a:srgbClr val="000000">
                      <a:alpha val="65000"/>
                    </a:srgbClr>
                  </a:outerShdw>
                </a:effectLst>
              </a:rPr>
              <a:t>It is the last remaining British teddy bear factory to still make its products in Britain  and is located at </a:t>
            </a:r>
            <a:r>
              <a:rPr lang="en-US" sz="2800" b="1" spc="50" dirty="0" err="1">
                <a:ln w="11430"/>
                <a:solidFill>
                  <a:srgbClr val="FFFF00"/>
                </a:solidFill>
                <a:effectLst>
                  <a:outerShdw blurRad="76200" dist="50800" dir="5400000" algn="tl" rotWithShape="0">
                    <a:srgbClr val="000000">
                      <a:alpha val="65000"/>
                    </a:srgbClr>
                  </a:outerShdw>
                </a:effectLst>
              </a:rPr>
              <a:t>Ironbridge</a:t>
            </a:r>
            <a:r>
              <a:rPr lang="en-US" sz="2800" b="1" spc="50" dirty="0">
                <a:ln w="11430"/>
                <a:solidFill>
                  <a:srgbClr val="FFFF00"/>
                </a:solidFill>
                <a:effectLst>
                  <a:outerShdw blurRad="76200" dist="50800" dir="5400000" algn="tl" rotWithShape="0">
                    <a:srgbClr val="000000">
                      <a:alpha val="65000"/>
                    </a:srgbClr>
                  </a:outerShdw>
                </a:effectLst>
              </a:rPr>
              <a:t> in </a:t>
            </a:r>
            <a:r>
              <a:rPr lang="en-US" sz="2800" b="1" spc="50" dirty="0" err="1">
                <a:ln w="11430"/>
                <a:solidFill>
                  <a:srgbClr val="FFFF00"/>
                </a:solidFill>
                <a:effectLst>
                  <a:outerShdw blurRad="76200" dist="50800" dir="5400000" algn="tl" rotWithShape="0">
                    <a:srgbClr val="000000">
                      <a:alpha val="65000"/>
                    </a:srgbClr>
                  </a:outerShdw>
                </a:effectLst>
              </a:rPr>
              <a:t>Shropshire</a:t>
            </a:r>
            <a:r>
              <a:rPr lang="en-US" sz="2800" b="1" spc="50" dirty="0">
                <a:ln w="11430"/>
                <a:solidFill>
                  <a:srgbClr val="FFFF00"/>
                </a:solidFill>
                <a:effectLst>
                  <a:outerShdw blurRad="76200" dist="50800" dir="5400000" algn="tl" rotWithShape="0">
                    <a:srgbClr val="000000">
                      <a:alpha val="65000"/>
                    </a:srgbClr>
                  </a:outerShdw>
                </a:effectLst>
              </a:rPr>
              <a:t>.</a:t>
            </a:r>
            <a:endParaRPr lang="ru-RU" sz="2800" b="1" spc="50" dirty="0">
              <a:ln w="11430"/>
              <a:solidFill>
                <a:srgbClr val="FFFF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8826103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281</TotalTime>
  <Words>1195</Words>
  <Application>Microsoft Office PowerPoint</Application>
  <PresentationFormat>Экран (4:3)</PresentationFormat>
  <Paragraphs>62</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25</cp:revision>
  <dcterms:created xsi:type="dcterms:W3CDTF">2015-03-08T11:32:46Z</dcterms:created>
  <dcterms:modified xsi:type="dcterms:W3CDTF">2015-03-08T18:01:26Z</dcterms:modified>
</cp:coreProperties>
</file>