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B2E3-4B3A-4E71-A5A7-821BD5FAFA93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73E4-6383-4F11-BC4B-401D7110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6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B2E3-4B3A-4E71-A5A7-821BD5FAFA93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73E4-6383-4F11-BC4B-401D7110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59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B2E3-4B3A-4E71-A5A7-821BD5FAFA93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73E4-6383-4F11-BC4B-401D7110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71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B2E3-4B3A-4E71-A5A7-821BD5FAFA93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73E4-6383-4F11-BC4B-401D7110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41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B2E3-4B3A-4E71-A5A7-821BD5FAFA93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73E4-6383-4F11-BC4B-401D7110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2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B2E3-4B3A-4E71-A5A7-821BD5FAFA93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73E4-6383-4F11-BC4B-401D7110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0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B2E3-4B3A-4E71-A5A7-821BD5FAFA93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73E4-6383-4F11-BC4B-401D7110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1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B2E3-4B3A-4E71-A5A7-821BD5FAFA93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73E4-6383-4F11-BC4B-401D7110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1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B2E3-4B3A-4E71-A5A7-821BD5FAFA93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73E4-6383-4F11-BC4B-401D7110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7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B2E3-4B3A-4E71-A5A7-821BD5FAFA93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73E4-6383-4F11-BC4B-401D7110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5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B2E3-4B3A-4E71-A5A7-821BD5FAFA93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73E4-6383-4F11-BC4B-401D7110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1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6B2E3-4B3A-4E71-A5A7-821BD5FAFA93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073E4-6383-4F11-BC4B-401D7110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0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microsoft.com/office/2007/relationships/hdphoto" Target="../media/hdphoto1.wdp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3.gif"/><Relationship Id="rId9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оформление 1\78677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6"/>
            <a:ext cx="9179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2656"/>
            <a:ext cx="56886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Особенности и методика проведения интерактивного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занятия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712" y="3169451"/>
            <a:ext cx="4356484" cy="342790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Интерактивное занятие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подготовила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</a:rPr>
              <a:t>Косачёва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Татьяна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Анатольевна,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учитель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биологии – экологии высшей квалификационной категории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МОБУ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</a:rPr>
              <a:t>Новобурейской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СОШ № 3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</a:rPr>
              <a:t>Бурейского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района Амурской области</a:t>
            </a:r>
            <a:endParaRPr lang="ru-RU" sz="16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6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Декабрь, 2012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год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Загрузки\оформление 1\9560876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95470"/>
            <a:ext cx="9362764" cy="73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259632" y="905676"/>
            <a:ext cx="7776864" cy="48467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1460312"/>
            <a:ext cx="70567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Почему муравьи никогда не спят, а бабочки пробуют вкус пищи при помощи задних лапок?   Как кузнечики поют и где у сверчка уши? Удивительный мир насекомых полон загадок, неизведанных тайн. Наблюдая за насекомыми, мы поражаемся их многообразию, </a:t>
            </a:r>
            <a:r>
              <a:rPr lang="ru-RU" sz="2000" b="1" dirty="0" smtClean="0">
                <a:solidFill>
                  <a:srgbClr val="7030A0"/>
                </a:solidFill>
              </a:rPr>
              <a:t>способностям </a:t>
            </a:r>
            <a:r>
              <a:rPr lang="ru-RU" sz="2000" b="1" dirty="0">
                <a:solidFill>
                  <a:srgbClr val="7030A0"/>
                </a:solidFill>
              </a:rPr>
              <a:t>и укладу жизни.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 </a:t>
            </a:r>
            <a:r>
              <a:rPr lang="ru-RU" sz="2000" b="1" dirty="0" smtClean="0">
                <a:solidFill>
                  <a:srgbClr val="7030A0"/>
                </a:solidFill>
              </a:rPr>
              <a:t>              Несмотря </a:t>
            </a:r>
            <a:r>
              <a:rPr lang="ru-RU" sz="2000" b="1" dirty="0">
                <a:solidFill>
                  <a:srgbClr val="7030A0"/>
                </a:solidFill>
              </a:rPr>
              <a:t>на все свои недостатки, насекомые — неотъемлемая часть мира природы, от которого зависит наша жизнь.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По </a:t>
            </a:r>
            <a:r>
              <a:rPr lang="ru-RU" sz="2000" b="1" dirty="0">
                <a:solidFill>
                  <a:srgbClr val="7030A0"/>
                </a:solidFill>
              </a:rPr>
              <a:t>словам Кристофера </a:t>
            </a:r>
            <a:r>
              <a:rPr lang="ru-RU" sz="2000" b="1" dirty="0" err="1">
                <a:solidFill>
                  <a:srgbClr val="7030A0"/>
                </a:solidFill>
              </a:rPr>
              <a:t>О’Тула</a:t>
            </a:r>
            <a:r>
              <a:rPr lang="ru-RU" sz="2000" b="1" dirty="0">
                <a:solidFill>
                  <a:srgbClr val="7030A0"/>
                </a:solidFill>
              </a:rPr>
              <a:t>, насекомые могут обойтись без нас, но «мы без них не обойдемся».</a:t>
            </a:r>
          </a:p>
        </p:txBody>
      </p:sp>
      <p:pic>
        <p:nvPicPr>
          <p:cNvPr id="5" name="Picture 6" descr="http://tana.ucoz.ru/_ld/29/44584253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413762"/>
            <a:ext cx="2411379" cy="2411379"/>
          </a:xfrm>
          <a:prstGeom prst="rect">
            <a:avLst/>
          </a:prstGeom>
          <a:noFill/>
        </p:spPr>
      </p:pic>
      <p:pic>
        <p:nvPicPr>
          <p:cNvPr id="6" name="Picture 6" descr="http://tana.ucoz.ru/_ld/29/44584253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0"/>
            <a:ext cx="2411379" cy="2411379"/>
          </a:xfrm>
          <a:prstGeom prst="rect">
            <a:avLst/>
          </a:prstGeom>
          <a:noFill/>
        </p:spPr>
      </p:pic>
      <p:pic>
        <p:nvPicPr>
          <p:cNvPr id="7" name="Picture 2" descr="http://www.medunica.info/images/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0272" y="5785922"/>
            <a:ext cx="1444214" cy="722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79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Загрузки\оформление 1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530" cy="692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76812" y="332656"/>
            <a:ext cx="3415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Рефлексия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 descr="D:\СОХРАНЕНО\Анимашки-гифы\Новая папка\0_42a37_1c7833a9_S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2694091" cy="256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СОХРАНЕНО\Анимашки-гифы\Новая папка\0_42a37_1c7833a9_S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92" y="986164"/>
            <a:ext cx="2189607" cy="208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СОХРАНЕНО\Анимашки-гифы\Новая папка\3Dlesddd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1740">
            <a:off x="5987224" y="4509120"/>
            <a:ext cx="1853424" cy="166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СОХРАНЕНО\Анимашки-гифы\Новая папка\3Dlesddd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935" y="3212976"/>
            <a:ext cx="2173460" cy="19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5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Загрузки\оформление 1\9560876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21" y="-486275"/>
            <a:ext cx="9362764" cy="73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2081127"/>
            <a:ext cx="5841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работу.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 descr="http://www.medunica.info/images/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6851" y="3789040"/>
            <a:ext cx="1444214" cy="722107"/>
          </a:xfrm>
          <a:prstGeom prst="rect">
            <a:avLst/>
          </a:prstGeom>
          <a:noFill/>
        </p:spPr>
      </p:pic>
      <p:pic>
        <p:nvPicPr>
          <p:cNvPr id="7" name="Picture 2" descr="http://www.medunica.info/images/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127833">
            <a:off x="5087008" y="-153220"/>
            <a:ext cx="1444214" cy="722107"/>
          </a:xfrm>
          <a:prstGeom prst="rect">
            <a:avLst/>
          </a:prstGeom>
          <a:noFill/>
        </p:spPr>
      </p:pic>
      <p:pic>
        <p:nvPicPr>
          <p:cNvPr id="8" name="Picture 70" descr="http://gifanimation.ru/images/babochki_new/B_Fly2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696" y="5445224"/>
            <a:ext cx="1211596" cy="1211596"/>
          </a:xfrm>
          <a:prstGeom prst="rect">
            <a:avLst/>
          </a:prstGeom>
          <a:noFill/>
        </p:spPr>
      </p:pic>
      <p:pic>
        <p:nvPicPr>
          <p:cNvPr id="9" name="Picture 20" descr="http://www.gifpark.su/Gifs/ANIMALS/B_Fly0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3908" y="3645024"/>
            <a:ext cx="1428750" cy="714375"/>
          </a:xfrm>
          <a:prstGeom prst="rect">
            <a:avLst/>
          </a:prstGeom>
          <a:noFill/>
        </p:spPr>
      </p:pic>
      <p:pic>
        <p:nvPicPr>
          <p:cNvPr id="10" name="Picture 4" descr="http://www.gifpark.su/Gifs/ANIMALS/B_Fly1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494736">
            <a:off x="5554406" y="5498538"/>
            <a:ext cx="919004" cy="919004"/>
          </a:xfrm>
          <a:prstGeom prst="rect">
            <a:avLst/>
          </a:prstGeom>
          <a:noFill/>
        </p:spPr>
      </p:pic>
      <p:pic>
        <p:nvPicPr>
          <p:cNvPr id="11" name="Picture 8" descr="http://www.gifpark.su/Gifs/ANIMALS/B_Fly2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358413">
            <a:off x="4199149" y="999088"/>
            <a:ext cx="1726426" cy="1294820"/>
          </a:xfrm>
          <a:prstGeom prst="rect">
            <a:avLst/>
          </a:prstGeom>
          <a:noFill/>
        </p:spPr>
      </p:pic>
      <p:pic>
        <p:nvPicPr>
          <p:cNvPr id="1026" name="Picture 2" descr="D:\СОХРАНЕНО\Анимашки-гифы\Новая папка\0_42a37_1c7833a9_S.gif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54" y="5602481"/>
            <a:ext cx="1108408" cy="105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СОХРАНЕНО\Анимашки-гифы\Новая папка\0_42a37_1c7833a9_S.gif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91" y="5607798"/>
            <a:ext cx="1108408" cy="105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7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Загрузки\оформление 1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56"/>
            <a:ext cx="9210530" cy="689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267744" y="404664"/>
            <a:ext cx="460851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Методические подходы к обучению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230" y="1643809"/>
            <a:ext cx="3816424" cy="23762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Пассивный подход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6452" y="4149080"/>
            <a:ext cx="3816424" cy="27089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4038" y="1643809"/>
            <a:ext cx="3816424" cy="24565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819146" y="1196752"/>
            <a:ext cx="31269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940152" y="1196752"/>
            <a:ext cx="38272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14664" y="1196752"/>
            <a:ext cx="0" cy="28233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362110" y="1771025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Активный подход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09825" y="1756940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Пассивный подход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60812" y="4291261"/>
            <a:ext cx="2857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Интерактивный подход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1605" y="2718562"/>
            <a:ext cx="1332148" cy="4682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Учитель</a:t>
            </a:r>
            <a:endParaRPr lang="ru-RU" sz="14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309419" y="2105712"/>
            <a:ext cx="1332148" cy="4682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Ученик</a:t>
            </a:r>
            <a:endParaRPr lang="ru-RU" sz="14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341332" y="3426859"/>
            <a:ext cx="1332148" cy="4682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Ученик</a:t>
            </a:r>
            <a:endParaRPr lang="ru-RU" sz="14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341332" y="2766286"/>
            <a:ext cx="1332148" cy="4682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Ученик</a:t>
            </a:r>
            <a:endParaRPr lang="ru-RU" sz="1400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721942" y="3249201"/>
            <a:ext cx="607081" cy="3661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721942" y="3015064"/>
            <a:ext cx="5811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1671546" y="2339848"/>
            <a:ext cx="581153" cy="378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4823994" y="2704997"/>
            <a:ext cx="1332148" cy="4682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Учитель</a:t>
            </a:r>
            <a:endParaRPr lang="ru-RU" sz="14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846845" y="2095215"/>
            <a:ext cx="1332148" cy="4682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Ученик</a:t>
            </a:r>
            <a:endParaRPr lang="ru-RU" sz="14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846845" y="2766285"/>
            <a:ext cx="1332148" cy="4682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Ученик</a:t>
            </a:r>
            <a:endParaRPr lang="ru-RU" sz="14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76256" y="3449171"/>
            <a:ext cx="1332148" cy="4682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Ученик</a:t>
            </a:r>
            <a:endParaRPr lang="ru-RU" sz="1400" b="1" dirty="0"/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6156142" y="2302891"/>
            <a:ext cx="671625" cy="378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52" idx="1"/>
          </p:cNvCxnSpPr>
          <p:nvPr/>
        </p:nvCxnSpPr>
        <p:spPr>
          <a:xfrm flipV="1">
            <a:off x="6165639" y="3000422"/>
            <a:ext cx="681206" cy="14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6165639" y="3249201"/>
            <a:ext cx="662128" cy="434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6165639" y="2339848"/>
            <a:ext cx="566601" cy="365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6165639" y="3015064"/>
            <a:ext cx="6709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 flipV="1">
            <a:off x="6165639" y="3249201"/>
            <a:ext cx="662129" cy="411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4" name="Скругленный прямоугольник 73"/>
          <p:cNvSpPr/>
          <p:nvPr/>
        </p:nvSpPr>
        <p:spPr>
          <a:xfrm>
            <a:off x="2557500" y="5445223"/>
            <a:ext cx="1332148" cy="4682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Учитель</a:t>
            </a:r>
            <a:endParaRPr lang="ru-RU" sz="14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487483" y="4637149"/>
            <a:ext cx="1332148" cy="4682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Ученик</a:t>
            </a:r>
            <a:endParaRPr lang="ru-RU" sz="14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4487483" y="5445224"/>
            <a:ext cx="1332148" cy="4682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Ученик</a:t>
            </a:r>
            <a:endParaRPr lang="ru-RU" sz="14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567453" y="6237312"/>
            <a:ext cx="1332148" cy="4682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Ученик</a:t>
            </a:r>
            <a:endParaRPr lang="ru-RU" sz="1400" b="1" dirty="0"/>
          </a:p>
        </p:txBody>
      </p:sp>
      <p:cxnSp>
        <p:nvCxnSpPr>
          <p:cNvPr id="78" name="Прямая со стрелкой 77"/>
          <p:cNvCxnSpPr/>
          <p:nvPr/>
        </p:nvCxnSpPr>
        <p:spPr>
          <a:xfrm flipH="1">
            <a:off x="3822876" y="4922847"/>
            <a:ext cx="566601" cy="365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3822876" y="4922848"/>
            <a:ext cx="591788" cy="3651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3897842" y="5722925"/>
            <a:ext cx="5896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3897842" y="6021288"/>
            <a:ext cx="669611" cy="45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stCxn id="77" idx="1"/>
          </p:cNvCxnSpPr>
          <p:nvPr/>
        </p:nvCxnSpPr>
        <p:spPr>
          <a:xfrm flipH="1" flipV="1">
            <a:off x="3897842" y="6021288"/>
            <a:ext cx="669611" cy="450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H="1">
            <a:off x="3900684" y="5722925"/>
            <a:ext cx="4887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5045719" y="5105421"/>
            <a:ext cx="0" cy="339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5062238" y="5913497"/>
            <a:ext cx="0" cy="339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V="1">
            <a:off x="5062238" y="5105422"/>
            <a:ext cx="1" cy="339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H="1" flipV="1">
            <a:off x="5042799" y="5913498"/>
            <a:ext cx="19439" cy="323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0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Загрузки\оформление 1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" y="-33672"/>
            <a:ext cx="9144000" cy="689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7152" y="1700808"/>
            <a:ext cx="756084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Интерактивное занятие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(конструкторское бюро)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 теме: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«Эти вредные – полезные насекомые».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 descr="http://www.medunica.info/images/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992549"/>
            <a:ext cx="1905000" cy="952500"/>
          </a:xfrm>
          <a:prstGeom prst="rect">
            <a:avLst/>
          </a:prstGeom>
          <a:noFill/>
        </p:spPr>
      </p:pic>
      <p:pic>
        <p:nvPicPr>
          <p:cNvPr id="6" name="Picture 2" descr="http://www.medunica.info/images/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07963">
            <a:off x="200009" y="1541695"/>
            <a:ext cx="1905000" cy="952500"/>
          </a:xfrm>
          <a:prstGeom prst="rect">
            <a:avLst/>
          </a:prstGeom>
          <a:noFill/>
        </p:spPr>
      </p:pic>
      <p:pic>
        <p:nvPicPr>
          <p:cNvPr id="7" name="Picture 6" descr="http://tana.ucoz.ru/_ld/29/44584253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515" y="4221088"/>
            <a:ext cx="2411379" cy="2411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8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Загрузки\оформление 1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72007" y="260648"/>
            <a:ext cx="7632848" cy="51125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доказать необходимость охраны насекомых – обитателей нашей планеты.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Задачи: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1 познакомиться с технологией проведения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  интерактивного </a:t>
            </a:r>
            <a:r>
              <a:rPr lang="ru-RU" sz="2000" b="1" dirty="0">
                <a:solidFill>
                  <a:srgbClr val="0070C0"/>
                </a:solidFill>
              </a:rPr>
              <a:t>занятия;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2 изучить особенности строения и жизнедеятельности насекомых, которые человек применил в своей жизни;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3 научиться в творческой форме, в виде искового заявления от насекомых, обращать внимание на братьев наших меньших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4 сделать вывод о необходимости охраны насекомых.</a:t>
            </a:r>
          </a:p>
          <a:p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 Оборудование: информация о представителях насекомых для каждой группы.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5" name="Picture 4" descr="C:\Documents and Settings\User\Мои документы\Загрузки\пчел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t="3717" r="2272" b="3704"/>
          <a:stretch/>
        </p:blipFill>
        <p:spPr bwMode="auto">
          <a:xfrm>
            <a:off x="6311687" y="4768771"/>
            <a:ext cx="2541535" cy="1838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User\Мои документы\Загрузки\стрекоз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5" y="4953265"/>
            <a:ext cx="2232248" cy="1654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User\Мои документы\Загрузки\кло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46" y="260648"/>
            <a:ext cx="2457904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User\Мои документы\Загрузки\ос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39542"/>
            <a:ext cx="2592288" cy="1696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3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Загрузки\оформление 1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79512" y="626638"/>
            <a:ext cx="4752528" cy="17064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1 группа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«Инженерное чудо у насекомых».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95736" y="2749082"/>
            <a:ext cx="4752528" cy="17064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 группа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«Полёт насекомых (стрекоза)».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11960" y="4811250"/>
            <a:ext cx="4752528" cy="17064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3 группа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«Тайны полёта».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Загрузки\оформление 1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User\Мои документы\Загрузки\наез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1" y="304981"/>
            <a:ext cx="3312368" cy="281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Мои документы\Загрузки\ос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0329"/>
            <a:ext cx="4158630" cy="272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Мои документы\Загрузки\пчел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t="3717" r="2272" b="3704"/>
          <a:stretch/>
        </p:blipFill>
        <p:spPr bwMode="auto">
          <a:xfrm>
            <a:off x="185057" y="3473624"/>
            <a:ext cx="4016829" cy="290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User\Мои документы\Загрузки\мух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42442"/>
            <a:ext cx="3096344" cy="297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0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Загрузки\оформление 1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User\Мои документы\Загрузки\стрекоза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0" y="404664"/>
            <a:ext cx="4437051" cy="277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Мои документы\Загрузки\стрекоз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4" y="3324138"/>
            <a:ext cx="4277005" cy="316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Мои документы\Загрузки\глаза стрекоз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378"/>
            <a:ext cx="2737436" cy="205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Мои документы\Загрузки\крыло с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88" y="2852936"/>
            <a:ext cx="3041131" cy="378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1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Загрузки\оформление 1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User\Мои документы\Загрузки\кло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336824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Мои документы\Загрузки\моты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3296"/>
            <a:ext cx="3834526" cy="255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Мои документы\Загрузки\язака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92" y="3573016"/>
            <a:ext cx="3881416" cy="26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оформление 1\9560876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6493"/>
            <a:ext cx="9252520" cy="69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55576" y="1297662"/>
            <a:ext cx="6552728" cy="48467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535837"/>
            <a:ext cx="547446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u="sng" dirty="0" smtClean="0">
                <a:solidFill>
                  <a:srgbClr val="7030A0"/>
                </a:solidFill>
              </a:rPr>
              <a:t>Исковое заявление.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</a:rPr>
              <a:t>К человечеству обращается объект природы (указать – кто) с иском по поводу плагиата (какого).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</a:rPr>
              <a:t>Отразить в заявлении</a:t>
            </a:r>
          </a:p>
          <a:p>
            <a:pPr marL="342900" lvl="0" indent="-342900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Приоритет природы в данном открытии (каком)…</a:t>
            </a:r>
          </a:p>
          <a:p>
            <a:pPr marL="342900" lvl="0" indent="-342900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Показать выгоду (какую), полученную человеком при использовании чуда природы…</a:t>
            </a:r>
          </a:p>
          <a:p>
            <a:pPr marL="342900" lvl="0" indent="-342900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Показать ущерб, нанесённый человеком природе..</a:t>
            </a:r>
          </a:p>
          <a:p>
            <a:pPr marL="342900" lvl="0" indent="-342900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Предложить вариант компенсации ущерба.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287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2012-12-16T11:38:40Z</dcterms:created>
  <dcterms:modified xsi:type="dcterms:W3CDTF">2015-03-10T13:23:15Z</dcterms:modified>
</cp:coreProperties>
</file>