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CC"/>
    <a:srgbClr val="CCECFF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15.03.2015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48748" y="1196752"/>
            <a:ext cx="5976664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МЕСТООБИТАНИЕ. </a:t>
            </a:r>
            <a:r>
              <a:rPr kumimoji="0" lang="ru-RU" sz="40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ГЕОГРАФИЧЕСКОЕ И ЭКОЛОГИЧЕСКОЕ     </a:t>
            </a:r>
            <a:r>
              <a:rPr kumimoji="0" lang="ru-RU" sz="4000" b="1" i="0" u="none" strike="noStrike" kern="120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sz="4000" b="1" i="0" u="none" strike="noStrike" kern="120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РАСПРЕДЕЛЕНИЕ </a:t>
            </a:r>
            <a:r>
              <a:rPr kumimoji="0" lang="ru-RU" sz="4000" b="1" i="0" u="none" strike="noStrike" kern="120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ОРГАНИЗМОВ</a:t>
            </a:r>
            <a:endParaRPr kumimoji="0" lang="ru-RU" sz="40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79512" y="5445125"/>
            <a:ext cx="88057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altLang="ru-RU" sz="1400" dirty="0" smtClean="0">
                <a:solidFill>
                  <a:srgbClr val="C00000"/>
                </a:solidFill>
              </a:rPr>
              <a:t>Разработала и провела Швецова В. А.   </a:t>
            </a:r>
          </a:p>
          <a:p>
            <a:pPr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altLang="ru-RU" sz="1400" dirty="0">
                <a:solidFill>
                  <a:schemeClr val="tx1"/>
                </a:solidFill>
              </a:rPr>
              <a:t>у</a:t>
            </a:r>
            <a:r>
              <a:rPr lang="ru-RU" altLang="ru-RU" sz="1400" dirty="0" smtClean="0">
                <a:solidFill>
                  <a:schemeClr val="tx1"/>
                </a:solidFill>
              </a:rPr>
              <a:t>читель географии и экологии  МОБУ Новобурейской СОШ № 3, Амурской области.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altLang="ru-RU" sz="1400" dirty="0" smtClean="0">
                <a:solidFill>
                  <a:schemeClr val="tx1"/>
                </a:solidFill>
              </a:rPr>
              <a:t> Разработана на основе авторской програ</a:t>
            </a:r>
            <a:r>
              <a:rPr lang="ru-RU" altLang="ru-RU" sz="1400" dirty="0">
                <a:solidFill>
                  <a:schemeClr val="tx1"/>
                </a:solidFill>
              </a:rPr>
              <a:t>ммы Л. Е. Дмитриевой и Л. Г. Колесниковой (Благовещенск, 2006 г</a:t>
            </a:r>
            <a:r>
              <a:rPr lang="ru-RU" altLang="ru-RU" sz="1400" dirty="0" smtClean="0">
                <a:solidFill>
                  <a:schemeClr val="tx1"/>
                </a:solidFill>
              </a:rPr>
              <a:t>.).</a:t>
            </a:r>
          </a:p>
          <a:p>
            <a:pPr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altLang="ru-RU" sz="1400" dirty="0" smtClean="0">
                <a:solidFill>
                  <a:schemeClr val="tx1"/>
                </a:solidFill>
              </a:rPr>
              <a:t> </a:t>
            </a:r>
            <a:endParaRPr lang="ru-RU" altLang="ru-RU" sz="1400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404664"/>
            <a:ext cx="8279507" cy="1800200"/>
          </a:xfrm>
          <a:prstGeom prst="roundRect">
            <a:avLst/>
          </a:prstGeom>
          <a:solidFill>
            <a:srgbClr val="CCFFCC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МЕСТООБИТАНИЕ</a:t>
            </a:r>
            <a:r>
              <a:rPr lang="ru-RU" dirty="0" smtClean="0">
                <a:solidFill>
                  <a:schemeClr val="tx1"/>
                </a:solidFill>
              </a:rPr>
              <a:t> – это участок суши или водоёма, занятый популяцией одного вида или её частью и обладающий для её существования всеми необходимыми условиями (климат, рельеф, почва, питательные вещества). 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МЕСТООБИТАНИЕ ВИДА </a:t>
            </a:r>
            <a:r>
              <a:rPr lang="ru-RU" dirty="0" smtClean="0">
                <a:solidFill>
                  <a:schemeClr val="tx1"/>
                </a:solidFill>
              </a:rPr>
              <a:t>– это совокупность отвечающих его экологическим требованиям участков в пределах видового ареала.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2458616"/>
            <a:ext cx="5832648" cy="432048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 размеру  выделяют: 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541540" y="2895018"/>
            <a:ext cx="1620180" cy="6103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788024" y="2888037"/>
            <a:ext cx="0" cy="66448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436096" y="2908663"/>
            <a:ext cx="1243372" cy="57641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611560" y="3552518"/>
            <a:ext cx="2448272" cy="146065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Большие местообитания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океан;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природная зона.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19872" y="3552519"/>
            <a:ext cx="2448272" cy="114777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Средние местообитания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болото;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- озеро.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56176" y="3521586"/>
            <a:ext cx="2448272" cy="199564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Маленькие местообитания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нижняя часть гнилого бревна;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кишечник животного. </a:t>
            </a:r>
          </a:p>
          <a:p>
            <a:pPr marL="285750" indent="-285750" algn="ctr">
              <a:buFontTx/>
              <a:buChar char="-"/>
            </a:pP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704856" cy="504056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 широте использования местообитаний различают: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844824"/>
            <a:ext cx="3767468" cy="1775691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Стенотопные организмы – 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>
                <a:solidFill>
                  <a:schemeClr val="tx1"/>
                </a:solidFill>
              </a:rPr>
              <a:t>животные и растения, приуроченные к узкому кругу местообитаний</a:t>
            </a:r>
            <a:r>
              <a:rPr lang="ru-RU" dirty="0" smtClean="0">
                <a:solidFill>
                  <a:schemeClr val="tx1"/>
                </a:solidFill>
              </a:rPr>
              <a:t>. 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01286" y="1832569"/>
            <a:ext cx="3859146" cy="1800200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Эвритопные организмы </a:t>
            </a:r>
            <a:r>
              <a:rPr lang="ru-RU" dirty="0" smtClean="0">
                <a:solidFill>
                  <a:schemeClr val="tx1"/>
                </a:solidFill>
              </a:rPr>
              <a:t>- виды </a:t>
            </a:r>
            <a:r>
              <a:rPr lang="ru-RU" dirty="0">
                <a:solidFill>
                  <a:schemeClr val="tx1"/>
                </a:solidFill>
              </a:rPr>
              <a:t>растений и животных, живущие в самых разнообразных местах обитания. Они имеют высокую пластичность или т. н. широкую экологическую </a:t>
            </a:r>
            <a:r>
              <a:rPr lang="ru-RU" dirty="0" smtClean="0">
                <a:solidFill>
                  <a:schemeClr val="tx1"/>
                </a:solidFill>
              </a:rPr>
              <a:t>валентность.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606" y="3780160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Песчаная акация;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Росянка;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Багульник;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Тонкопалый суслик;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Рябчик. 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555776" y="908720"/>
            <a:ext cx="1800200" cy="923849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551644" y="908720"/>
            <a:ext cx="1532524" cy="923849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08004" y="3780160"/>
            <a:ext cx="38524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Сосна обыкновенная;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Тростник обыкновенный;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Пырей ползучий;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Обыкновенная полёвка;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Лисица. 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512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551" y="5445224"/>
            <a:ext cx="1603121" cy="847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9298" y="5597624"/>
            <a:ext cx="1603121" cy="847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404664"/>
            <a:ext cx="3888432" cy="648072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СТЕНОТОПНЫЕ ОРГАНИЗМЫ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2204" y="3499551"/>
            <a:ext cx="1995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Песчаная акация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18071" y="2924944"/>
            <a:ext cx="1041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Росянка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961" y="1159046"/>
            <a:ext cx="3342335" cy="22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7715" y="428220"/>
            <a:ext cx="3201767" cy="240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47428" y="6178202"/>
            <a:ext cx="2279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Тонкопалый суслик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28050" y="4571836"/>
            <a:ext cx="1317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Багульник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96297" y="6180906"/>
            <a:ext cx="947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Рябчик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5697" y="2581029"/>
            <a:ext cx="2921731" cy="199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107" y="3944975"/>
            <a:ext cx="3005754" cy="223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3955451"/>
            <a:ext cx="3037132" cy="227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Управляющая кнопка: домой 7">
            <a:hlinkClick r:id="rId7" action="ppaction://hlinksldjump" highlightClick="1"/>
          </p:cNvPr>
          <p:cNvSpPr/>
          <p:nvPr/>
        </p:nvSpPr>
        <p:spPr>
          <a:xfrm>
            <a:off x="4644008" y="476672"/>
            <a:ext cx="648072" cy="792088"/>
          </a:xfrm>
          <a:prstGeom prst="actionButtonHom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404664"/>
            <a:ext cx="3888432" cy="648072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ЭВРИТОПНЫЕ ОРГАНИЗМЫ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508" y="1196752"/>
            <a:ext cx="3918488" cy="260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0508" y="4166980"/>
            <a:ext cx="39034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Растет </a:t>
            </a:r>
            <a:r>
              <a:rPr lang="ru-RU" dirty="0"/>
              <a:t>на самых разных субстратах — на песчаных почвах, </a:t>
            </a:r>
            <a:r>
              <a:rPr lang="ru-RU" dirty="0" smtClean="0"/>
              <a:t>суглинках, скалах</a:t>
            </a:r>
            <a:r>
              <a:rPr lang="ru-RU" dirty="0"/>
              <a:t>, сфагновых болотах, выносит низкую зимнюю температуру, продвигаясь за полярный круг, и высокую летнюю, произрастая местами в степной зоне.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25441" y="3797648"/>
            <a:ext cx="2395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Сосна обыкновенная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61179" y="2124298"/>
            <a:ext cx="2839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Тростник обыкновенный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80657" y="4460494"/>
            <a:ext cx="1940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Пырей ползучий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16452" y="5780366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Обыкновенная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полёвка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69205"/>
            <a:ext cx="2473457" cy="18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6503" y="2447162"/>
            <a:ext cx="2374162" cy="201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9274" y="4495095"/>
            <a:ext cx="2340154" cy="200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373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27584" y="332656"/>
            <a:ext cx="7488832" cy="618199"/>
          </a:xfrm>
          <a:prstGeom prst="ellipse">
            <a:avLst/>
          </a:prstGeom>
          <a:solidFill>
            <a:schemeClr val="bg1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На одном местообитании живёт, как правило, большое количество разных видов. 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0701" y="920875"/>
            <a:ext cx="2690093" cy="20175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061" y="2767581"/>
            <a:ext cx="3025287" cy="20307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0794" y="2669819"/>
            <a:ext cx="3181536" cy="21210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6560" y="429309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Клоп – гладыш 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18906" y="4961348"/>
            <a:ext cx="136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CC"/>
                </a:solidFill>
              </a:rPr>
              <a:t>Плавта</a:t>
            </a:r>
            <a:endParaRPr lang="ru-RU" b="1" dirty="0">
              <a:solidFill>
                <a:srgbClr val="FFFF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2204864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Местообитание -  мелководные покрытые растительностью  участки озёр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7" name="Правая фигурная скобка 6"/>
          <p:cNvSpPr/>
          <p:nvPr/>
        </p:nvSpPr>
        <p:spPr>
          <a:xfrm rot="16200000">
            <a:off x="4141240" y="-1067607"/>
            <a:ext cx="861518" cy="8097765"/>
          </a:xfrm>
          <a:prstGeom prst="rightBrace">
            <a:avLst>
              <a:gd name="adj1" fmla="val 8333"/>
              <a:gd name="adj2" fmla="val 49929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/>
          <p:cNvSpPr/>
          <p:nvPr/>
        </p:nvSpPr>
        <p:spPr>
          <a:xfrm rot="5400000">
            <a:off x="1525419" y="3468691"/>
            <a:ext cx="359080" cy="2377223"/>
          </a:xfrm>
          <a:prstGeom prst="rightBrace">
            <a:avLst>
              <a:gd name="adj1" fmla="val 8333"/>
              <a:gd name="adj2" fmla="val 47441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авая фигурная скобка 12"/>
          <p:cNvSpPr/>
          <p:nvPr/>
        </p:nvSpPr>
        <p:spPr>
          <a:xfrm rot="5400000">
            <a:off x="7070345" y="3294277"/>
            <a:ext cx="359080" cy="2377223"/>
          </a:xfrm>
          <a:prstGeom prst="rightBrace">
            <a:avLst>
              <a:gd name="adj1" fmla="val 8333"/>
              <a:gd name="adj2" fmla="val 47441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33427" y="4673842"/>
            <a:ext cx="2718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Экологическая ниша</a:t>
            </a:r>
          </a:p>
          <a:p>
            <a:pPr algn="ctr"/>
            <a:r>
              <a:rPr lang="ru-RU" b="1" dirty="0" smtClean="0"/>
              <a:t>активный хищник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03350" y="4450295"/>
            <a:ext cx="3816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Экологическая ниша</a:t>
            </a:r>
          </a:p>
          <a:p>
            <a:pPr algn="ctr"/>
            <a:r>
              <a:rPr lang="ru-RU" b="1" dirty="0" err="1" smtClean="0"/>
              <a:t>детритофаг</a:t>
            </a:r>
            <a:r>
              <a:rPr lang="ru-RU" b="1" dirty="0" smtClean="0"/>
              <a:t>  (питается разлагающейся растительностью)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3427" y="5330681"/>
            <a:ext cx="8368903" cy="1194664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rgbClr val="C00000"/>
                </a:solidFill>
              </a:rPr>
              <a:t>ЭКОЛОГИЧЕСКАЯ НИША </a:t>
            </a:r>
            <a:r>
              <a:rPr lang="ru-RU" sz="1600" b="1" dirty="0">
                <a:solidFill>
                  <a:schemeClr val="tx1"/>
                </a:solidFill>
              </a:rPr>
              <a:t>- совокупность всех факторов природной среды, в пределах которых возможно существование того или иного вида организмов. К таким факторам относится не только положение вида в пространстве (его местообитание), но также его взаимоотношения с другими видами (конкуренция за пищу, наличие </a:t>
            </a:r>
            <a:r>
              <a:rPr lang="ru-RU" sz="1600" b="1" dirty="0" smtClean="0">
                <a:solidFill>
                  <a:schemeClr val="tx1"/>
                </a:solidFill>
              </a:rPr>
              <a:t>врагов). 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3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23728" y="404664"/>
            <a:ext cx="5040560" cy="64807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РАСПРОСТРАНЕНИЕ ОРГАНИЗМОВ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1412776"/>
            <a:ext cx="2736304" cy="172819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ГЕОГРАФИЧЕСКОЕ</a:t>
            </a:r>
            <a:r>
              <a:rPr lang="ru-RU" sz="1600" dirty="0" smtClean="0">
                <a:solidFill>
                  <a:schemeClr val="tx1"/>
                </a:solidFill>
              </a:rPr>
              <a:t> – это размещение животных и растений под воздействием абиотических факторов. 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16116" y="1435619"/>
            <a:ext cx="3096344" cy="172819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chemeClr val="tx1"/>
                </a:solidFill>
              </a:rPr>
              <a:t>ЭКОЛОГИЧЕСКОЕ -это </a:t>
            </a:r>
            <a:r>
              <a:rPr lang="ru-RU" sz="1600" dirty="0">
                <a:solidFill>
                  <a:schemeClr val="tx1"/>
                </a:solidFill>
              </a:rPr>
              <a:t>размещение животных и растений под воздействием </a:t>
            </a:r>
            <a:r>
              <a:rPr lang="ru-RU" sz="1600" dirty="0" smtClean="0">
                <a:solidFill>
                  <a:schemeClr val="tx1"/>
                </a:solidFill>
              </a:rPr>
              <a:t>абиотических, биотических и антропогенных факторов.    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6" name="Прямая со стрелкой 5"/>
          <p:cNvCxnSpPr>
            <a:endCxn id="3" idx="3"/>
          </p:cNvCxnSpPr>
          <p:nvPr/>
        </p:nvCxnSpPr>
        <p:spPr>
          <a:xfrm flipH="1">
            <a:off x="3347864" y="1075579"/>
            <a:ext cx="792088" cy="120129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endCxn id="4" idx="1"/>
          </p:cNvCxnSpPr>
          <p:nvPr/>
        </p:nvCxnSpPr>
        <p:spPr>
          <a:xfrm>
            <a:off x="4860032" y="1075579"/>
            <a:ext cx="756084" cy="122413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878" y="3356992"/>
            <a:ext cx="318770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41" b="98768" l="2703" r="96466">
                        <a14:foregroundMark x1="18295" y1="15764" x2="24740" y2="20690"/>
                        <a14:foregroundMark x1="13306" y1="24877" x2="23077" y2="27340"/>
                        <a14:foregroundMark x1="12474" y1="34483" x2="20582" y2="34483"/>
                        <a14:foregroundMark x1="51767" y1="13300" x2="45946" y2="19458"/>
                        <a14:foregroundMark x1="61746" y1="20443" x2="50728" y2="24138"/>
                        <a14:foregroundMark x1="61954" y1="31773" x2="51559" y2="29557"/>
                        <a14:foregroundMark x1="44075" y1="19212" x2="43451" y2="17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552" y="5013176"/>
            <a:ext cx="1553152" cy="131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4376055"/>
            <a:ext cx="2164696" cy="1451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060" y="3356992"/>
            <a:ext cx="1988752" cy="1325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7" y="3356991"/>
            <a:ext cx="1836204" cy="1377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7963" y="4833633"/>
            <a:ext cx="1986307" cy="149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8085" y="4875139"/>
            <a:ext cx="2121870" cy="1407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93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58919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374</Words>
  <Application>Microsoft Office PowerPoint</Application>
  <PresentationFormat>Экран (4:3)</PresentationFormat>
  <Paragraphs>56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20</cp:revision>
  <dcterms:created xsi:type="dcterms:W3CDTF">2013-08-23T08:38:35Z</dcterms:created>
  <dcterms:modified xsi:type="dcterms:W3CDTF">2015-03-15T15:09:13Z</dcterms:modified>
</cp:coreProperties>
</file>