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57" r:id="rId5"/>
    <p:sldId id="258" r:id="rId6"/>
    <p:sldId id="260" r:id="rId7"/>
    <p:sldId id="262" r:id="rId8"/>
    <p:sldId id="261" r:id="rId9"/>
    <p:sldId id="269" r:id="rId10"/>
    <p:sldId id="268" r:id="rId11"/>
    <p:sldId id="264" r:id="rId12"/>
    <p:sldId id="266" r:id="rId13"/>
    <p:sldId id="270" r:id="rId14"/>
    <p:sldId id="267" r:id="rId15"/>
    <p:sldId id="265" r:id="rId16"/>
    <p:sldId id="263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nts.com/art.php/Donald_Zolan/?artist_id=3294&amp;type=6" TargetMode="External"/><Relationship Id="rId2" Type="http://schemas.openxmlformats.org/officeDocument/2006/relationships/hyperlink" Target="http://wiedemanfuneralhome.com/Obituaries/2009%20Obituaries/Zolan,%20Donald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interest.com/dianezink/art-my-style-donald-zolan/" TargetMode="External"/><Relationship Id="rId4" Type="http://schemas.openxmlformats.org/officeDocument/2006/relationships/hyperlink" Target="https://iamachild.wordpress.com/2013/02/14/donald-zolan-1937-2009-american-6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яд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1540" y="0"/>
            <a:ext cx="828092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Meet Donald </a:t>
            </a:r>
            <a:r>
              <a:rPr lang="en-US" sz="6000" b="1" dirty="0" err="1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Zolan</a:t>
            </a:r>
            <a:r>
              <a:rPr lang="en-US" sz="60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6000" b="1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836712"/>
            <a:ext cx="3873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rt Gallery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2125" y="4549676"/>
            <a:ext cx="65271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400" dirty="0">
                <a:solidFill>
                  <a:srgbClr val="000099"/>
                </a:solidFill>
                <a:latin typeface="Arial Black" panose="020B0A04020102020204" pitchFamily="34" charset="0"/>
              </a:rPr>
              <a:t>Made </a:t>
            </a:r>
          </a:p>
          <a:p>
            <a:pPr lvl="0" algn="r"/>
            <a:r>
              <a:rPr lang="en-US" sz="2400" dirty="0">
                <a:solidFill>
                  <a:srgbClr val="000099"/>
                </a:solidFill>
                <a:latin typeface="Arial Black" panose="020B0A04020102020204" pitchFamily="34" charset="0"/>
              </a:rPr>
              <a:t>by O.M. </a:t>
            </a:r>
            <a:r>
              <a:rPr lang="en-US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Stepanova</a:t>
            </a:r>
            <a:endParaRPr lang="en-US" sz="2400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lvl="0" algn="r"/>
            <a:r>
              <a:rPr lang="en-US" sz="2400" dirty="0">
                <a:solidFill>
                  <a:srgbClr val="000099"/>
                </a:solidFill>
                <a:latin typeface="Arial Black" panose="020B0A04020102020204" pitchFamily="34" charset="0"/>
              </a:rPr>
              <a:t>English Teacher </a:t>
            </a:r>
          </a:p>
          <a:p>
            <a:pPr lvl="0" algn="r"/>
            <a:r>
              <a:rPr lang="en-US" sz="2400" dirty="0">
                <a:solidFill>
                  <a:srgbClr val="000099"/>
                </a:solidFill>
                <a:latin typeface="Arial Black" panose="020B0A04020102020204" pitchFamily="34" charset="0"/>
              </a:rPr>
              <a:t>Of </a:t>
            </a:r>
            <a:r>
              <a:rPr lang="en-US" sz="2400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Tsivilskaya</a:t>
            </a:r>
            <a:r>
              <a:rPr lang="en-US" sz="24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Arial Black" panose="020B0A04020102020204" pitchFamily="34" charset="0"/>
              </a:rPr>
              <a:t>Secondary School #2</a:t>
            </a:r>
          </a:p>
          <a:p>
            <a:pPr lvl="0" algn="r"/>
            <a:r>
              <a:rPr lang="en-US" sz="2400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Tsivilsk</a:t>
            </a:r>
            <a:r>
              <a:rPr lang="en-US" sz="24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, Chuvash </a:t>
            </a:r>
            <a:r>
              <a:rPr lang="en-US" sz="2400" dirty="0">
                <a:solidFill>
                  <a:srgbClr val="000099"/>
                </a:solidFill>
                <a:latin typeface="Arial Black" panose="020B0A04020102020204" pitchFamily="34" charset="0"/>
              </a:rPr>
              <a:t>Republic</a:t>
            </a:r>
          </a:p>
          <a:p>
            <a:pPr lvl="0" algn="r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2015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91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яд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3"/>
          <a:stretch/>
        </p:blipFill>
        <p:spPr bwMode="auto">
          <a:xfrm>
            <a:off x="683568" y="0"/>
            <a:ext cx="78521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691" y="4570085"/>
            <a:ext cx="32412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As Donald's reputation grew as a distinguished portrait artist, his precious paintings of children earned him global fame.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3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яд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" b="6416"/>
          <a:stretch/>
        </p:blipFill>
        <p:spPr bwMode="auto">
          <a:xfrm>
            <a:off x="633413" y="1"/>
            <a:ext cx="787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2160" y="476672"/>
            <a:ext cx="24845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000099"/>
                </a:solidFill>
              </a:rPr>
              <a:t>He is a six-time winner of America's Favorite Plate Artist and 12-time winner of the Collector Editions Awards of Excellence. 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0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яд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3" b="1905"/>
          <a:stretch/>
        </p:blipFill>
        <p:spPr bwMode="auto">
          <a:xfrm>
            <a:off x="636083" y="1"/>
            <a:ext cx="787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7797" y="260648"/>
            <a:ext cx="184597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“It's </a:t>
            </a:r>
            <a:r>
              <a:rPr lang="en-US" sz="2800" b="1" dirty="0">
                <a:solidFill>
                  <a:srgbClr val="000099"/>
                </a:solidFill>
              </a:rPr>
              <a:t>a marvelous time of life filled with wonderment, a time when each new discovery is another magical </a:t>
            </a:r>
            <a:r>
              <a:rPr lang="en-US" sz="2800" b="1" dirty="0" smtClean="0">
                <a:solidFill>
                  <a:srgbClr val="000099"/>
                </a:solidFill>
              </a:rPr>
              <a:t>moment</a:t>
            </a:r>
            <a:r>
              <a:rPr lang="en-US" sz="2800" b="1" dirty="0">
                <a:solidFill>
                  <a:srgbClr val="000099"/>
                </a:solidFill>
              </a:rPr>
              <a:t>,</a:t>
            </a:r>
            <a:r>
              <a:rPr lang="en-US" sz="2800" b="1" dirty="0" smtClean="0">
                <a:solidFill>
                  <a:srgbClr val="000099"/>
                </a:solidFill>
              </a:rPr>
              <a:t>“ he said. 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2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яд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3"/>
          <a:stretch/>
        </p:blipFill>
        <p:spPr bwMode="auto">
          <a:xfrm>
            <a:off x="755576" y="-30787"/>
            <a:ext cx="7632848" cy="690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72927" y="116632"/>
            <a:ext cx="2286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000099"/>
                </a:solidFill>
              </a:rPr>
              <a:t>Donald's paintings draw from his own happy childhood and are continually inspired by farm life and Midwestern culture.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72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яд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4" b="6574"/>
          <a:stretch/>
        </p:blipFill>
        <p:spPr bwMode="auto">
          <a:xfrm>
            <a:off x="655954" y="22103"/>
            <a:ext cx="78771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5954" y="22103"/>
            <a:ext cx="254789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Donald was “the people's artist”, a true gentleman of great humility, a happy and positive thinking man, and a man who cherished and loved his wife.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54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яд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5"/>
          <a:stretch/>
        </p:blipFill>
        <p:spPr bwMode="auto">
          <a:xfrm>
            <a:off x="899592" y="0"/>
            <a:ext cx="743248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23765" y="-1"/>
            <a:ext cx="28083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000099"/>
                </a:solidFill>
              </a:rPr>
              <a:t>The love and joy one sees in his paintings are a sincere expression of himself and each painting rekindles a spark of nostalgia in each of us as the warmth and richness of his work touches the heart and enlivens the soul.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3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яд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/>
          <a:stretch/>
        </p:blipFill>
        <p:spPr bwMode="auto">
          <a:xfrm>
            <a:off x="635167" y="0"/>
            <a:ext cx="787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5167" y="-10862"/>
            <a:ext cx="227026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His true love, however, was his fine art prints and posters which were shown in leading galleries and museums around the world.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America's beloved painter of children</a:t>
            </a:r>
            <a:r>
              <a:rPr lang="en-US" sz="5400" b="1" dirty="0" smtClean="0"/>
              <a:t>,</a:t>
            </a:r>
          </a:p>
          <a:p>
            <a:pPr algn="ctr"/>
            <a:r>
              <a:rPr lang="en-US" sz="5400" b="1" dirty="0" smtClean="0"/>
              <a:t> </a:t>
            </a:r>
            <a:r>
              <a:rPr lang="en-US" sz="5400" b="1" dirty="0"/>
              <a:t>Donald </a:t>
            </a:r>
            <a:r>
              <a:rPr lang="en-US" sz="5400" b="1" dirty="0" err="1"/>
              <a:t>Zolan</a:t>
            </a:r>
            <a:r>
              <a:rPr lang="en-US" sz="5400" b="1" dirty="0"/>
              <a:t>, </a:t>
            </a:r>
            <a:endParaRPr lang="en-US" sz="5400" b="1" dirty="0" smtClean="0"/>
          </a:p>
          <a:p>
            <a:pPr algn="ctr"/>
            <a:r>
              <a:rPr lang="en-US" sz="5400" b="1" dirty="0" smtClean="0"/>
              <a:t>passed </a:t>
            </a:r>
            <a:r>
              <a:rPr lang="en-US" sz="5400" b="1" dirty="0"/>
              <a:t>away on Monday, </a:t>
            </a:r>
            <a:endParaRPr lang="en-US" sz="5400" b="1" dirty="0" smtClean="0"/>
          </a:p>
          <a:p>
            <a:pPr algn="ctr"/>
            <a:r>
              <a:rPr lang="en-US" sz="5400" b="1" dirty="0" smtClean="0"/>
              <a:t>July </a:t>
            </a:r>
            <a:r>
              <a:rPr lang="en-US" sz="5400" b="1" dirty="0"/>
              <a:t>20, 2009, at the side of his wife Jennifer R. </a:t>
            </a:r>
            <a:r>
              <a:rPr lang="en-US" sz="5400" b="1" dirty="0" err="1"/>
              <a:t>Zolan</a:t>
            </a:r>
            <a:r>
              <a:rPr lang="en-US" sz="5400" b="1" dirty="0"/>
              <a:t> </a:t>
            </a:r>
            <a:endParaRPr lang="en-US" sz="5400" b="1" dirty="0" smtClean="0"/>
          </a:p>
          <a:p>
            <a:pPr algn="ctr"/>
            <a:r>
              <a:rPr lang="en-US" sz="5400" b="1" dirty="0" smtClean="0"/>
              <a:t>in </a:t>
            </a:r>
            <a:r>
              <a:rPr lang="en-US" sz="5400" b="1" dirty="0"/>
              <a:t>Scottsdale, Ariz.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32430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677469"/>
            <a:ext cx="86938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</a:t>
            </a:r>
          </a:p>
          <a:p>
            <a:endParaRPr lang="en-US" dirty="0"/>
          </a:p>
          <a:p>
            <a:pPr>
              <a:lnSpc>
                <a:spcPct val="200000"/>
              </a:lnSpc>
            </a:pPr>
            <a:r>
              <a:rPr lang="en-US" dirty="0">
                <a:hlinkClick r:id="rId2"/>
              </a:rPr>
              <a:t>http://wiedemanfuneralhome.com/Obituaries/2009%20Obituaries/Zolan,%</a:t>
            </a:r>
            <a:r>
              <a:rPr lang="en-US" dirty="0" smtClean="0">
                <a:hlinkClick r:id="rId2"/>
              </a:rPr>
              <a:t>20Donald.html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>
                <a:hlinkClick r:id="rId3"/>
              </a:rPr>
              <a:t>http://www.prints.com/art.php/Donald_Zolan/?</a:t>
            </a:r>
            <a:r>
              <a:rPr lang="en-US" dirty="0" smtClean="0">
                <a:hlinkClick r:id="rId3"/>
              </a:rPr>
              <a:t>artist_id=3294&amp;type=6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>
                <a:hlinkClick r:id="rId4"/>
              </a:rPr>
              <a:t>https://iamachild.wordpress.com/2013/02/14/donald-zolan-1937-2009-american-6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>
                <a:hlinkClick r:id="rId5"/>
              </a:rPr>
              <a:t>https://www.pinterest.com/dianezink/art-my-style-donald-zolan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81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яDonald J. Zolan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59" y="303535"/>
            <a:ext cx="4927052" cy="63466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04811" y="188640"/>
            <a:ext cx="3844012" cy="3912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>
              <a:lnSpc>
                <a:spcPct val="150000"/>
              </a:lnSpc>
            </a:pPr>
            <a:r>
              <a:rPr lang="en-US" sz="2400" b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magical </a:t>
            </a:r>
            <a:r>
              <a:rPr lang="en-US" sz="24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moments of childhood are brought to life by America's premier children's artist, Donald </a:t>
            </a:r>
            <a:r>
              <a:rPr lang="en-US" sz="24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Zolan</a:t>
            </a:r>
            <a:r>
              <a:rPr lang="en-US" sz="2400" b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955597"/>
            <a:ext cx="4572000" cy="16682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Donald </a:t>
            </a:r>
            <a:r>
              <a:rPr 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Zolan</a:t>
            </a:r>
            <a:endParaRPr lang="en-US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(1937 - 2009)</a:t>
            </a:r>
            <a:endParaRPr lang="ru-RU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5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яд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"/>
          <a:stretch/>
        </p:blipFill>
        <p:spPr bwMode="auto">
          <a:xfrm>
            <a:off x="15585" y="0"/>
            <a:ext cx="91817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193" y="4031643"/>
            <a:ext cx="8280920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Enjoy the sun-kissed days of childhood summers with these heartwarming </a:t>
            </a:r>
            <a:endParaRPr lang="en-US" sz="44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Childhood </a:t>
            </a:r>
            <a:r>
              <a:rPr lang="en-US" sz="4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Dreams .</a:t>
            </a:r>
            <a:endParaRPr lang="ru-RU" sz="4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я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71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62653" y="0"/>
            <a:ext cx="4492467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His work celebrates </a:t>
            </a:r>
            <a:endParaRPr lang="en-US" sz="32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US" sz="3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joy of </a:t>
            </a:r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childhood, with </a:t>
            </a:r>
            <a:r>
              <a:rPr lang="en-US" sz="3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all its wonders, </a:t>
            </a:r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innocence, </a:t>
            </a:r>
            <a:r>
              <a:rPr lang="en-US" sz="3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love.</a:t>
            </a:r>
            <a:endParaRPr lang="ru-RU" sz="32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3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яд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9"/>
          <a:stretch/>
        </p:blipFill>
        <p:spPr bwMode="auto">
          <a:xfrm>
            <a:off x="596862" y="0"/>
            <a:ext cx="7943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5178" y="2690420"/>
            <a:ext cx="29887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As a child prodigy, Donald </a:t>
            </a:r>
            <a:r>
              <a:rPr lang="en-US" sz="2400" dirty="0" err="1">
                <a:latin typeface="Arial Black" panose="020B0A04020102020204" pitchFamily="34" charset="0"/>
              </a:rPr>
              <a:t>Zolan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began </a:t>
            </a:r>
            <a:r>
              <a:rPr lang="en-US" sz="2400" dirty="0">
                <a:latin typeface="Arial Black" panose="020B0A04020102020204" pitchFamily="34" charset="0"/>
              </a:rPr>
              <a:t>studying at the prestigious Chicago Art Institute at the age of ten and is now recognized as a gifted children's artist. 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5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яд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11244"/>
          <a:stretch/>
        </p:blipFill>
        <p:spPr bwMode="auto">
          <a:xfrm>
            <a:off x="633413" y="1"/>
            <a:ext cx="787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47586" y="4978"/>
            <a:ext cx="262778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000099"/>
                </a:solidFill>
              </a:rPr>
              <a:t>Born on August 11, </a:t>
            </a:r>
            <a:r>
              <a:rPr lang="en-US" sz="3200" b="1" dirty="0" smtClean="0">
                <a:solidFill>
                  <a:srgbClr val="000099"/>
                </a:solidFill>
              </a:rPr>
              <a:t>Brookfield</a:t>
            </a:r>
            <a:r>
              <a:rPr lang="en-US" sz="3200" b="1" dirty="0">
                <a:solidFill>
                  <a:srgbClr val="000099"/>
                </a:solidFill>
              </a:rPr>
              <a:t>, </a:t>
            </a:r>
            <a:r>
              <a:rPr lang="en-US" sz="3200" b="1" dirty="0" smtClean="0">
                <a:solidFill>
                  <a:srgbClr val="000099"/>
                </a:solidFill>
              </a:rPr>
              <a:t>Illinois, </a:t>
            </a:r>
            <a:r>
              <a:rPr lang="en-US" sz="3200" b="1" dirty="0">
                <a:solidFill>
                  <a:srgbClr val="000099"/>
                </a:solidFill>
              </a:rPr>
              <a:t>1937 and a fifth generation artist, </a:t>
            </a:r>
            <a:r>
              <a:rPr lang="en-US" sz="3200" b="1" dirty="0" err="1">
                <a:solidFill>
                  <a:srgbClr val="000099"/>
                </a:solidFill>
              </a:rPr>
              <a:t>Zolan</a:t>
            </a:r>
            <a:r>
              <a:rPr lang="en-US" sz="3200" b="1" dirty="0">
                <a:solidFill>
                  <a:srgbClr val="000099"/>
                </a:solidFill>
              </a:rPr>
              <a:t> began drawing at the age of 3, completing his first oil painting by age 8.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4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я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4"/>
            <a:ext cx="9267064" cy="68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61" y="1412776"/>
            <a:ext cx="42797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99"/>
                </a:solidFill>
              </a:rPr>
              <a:t>Zolan's</a:t>
            </a:r>
            <a:r>
              <a:rPr lang="en-US" sz="3200" b="1" dirty="0">
                <a:solidFill>
                  <a:srgbClr val="000099"/>
                </a:solidFill>
              </a:rPr>
              <a:t> artwork is featured in ANGELS AMONG THE ROSES and MY FAVORITE FARM ANIMAL FRIENDS, and on numerous limited edition collectibles, as well as greeting cards, puzzles, ornaments, and calendars.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9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b="16903"/>
          <a:stretch/>
        </p:blipFill>
        <p:spPr bwMode="auto">
          <a:xfrm>
            <a:off x="331643" y="29496"/>
            <a:ext cx="8496300" cy="682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88225" y="188640"/>
            <a:ext cx="223971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000099"/>
                </a:solidFill>
              </a:rPr>
              <a:t> "I love little children", says </a:t>
            </a:r>
            <a:r>
              <a:rPr lang="en-US" sz="3200" b="1" dirty="0" err="1">
                <a:solidFill>
                  <a:srgbClr val="000099"/>
                </a:solidFill>
              </a:rPr>
              <a:t>Zolan</a:t>
            </a:r>
            <a:r>
              <a:rPr lang="en-US" sz="3200" b="1" dirty="0">
                <a:solidFill>
                  <a:srgbClr val="000099"/>
                </a:solidFill>
              </a:rPr>
              <a:t>, "the way their eyes light up with excitement as they awaken to the world around them. 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6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я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" y="0"/>
            <a:ext cx="9149152" cy="68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74" y="5278375"/>
            <a:ext cx="8855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99"/>
                </a:solidFill>
              </a:rPr>
              <a:t>Donald's work had become a familiar feature in </a:t>
            </a:r>
            <a:r>
              <a:rPr lang="en-US" sz="3200" b="1" i="1" dirty="0">
                <a:solidFill>
                  <a:srgbClr val="000099"/>
                </a:solidFill>
              </a:rPr>
              <a:t>Parade</a:t>
            </a:r>
            <a:r>
              <a:rPr lang="en-US" sz="3200" b="1" dirty="0">
                <a:solidFill>
                  <a:srgbClr val="000099"/>
                </a:solidFill>
              </a:rPr>
              <a:t> magazine, the nation's most popular Sunday newspaper supplement.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11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101</TotalTime>
  <Words>464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2015-03-15T14:56:47Z</dcterms:created>
  <dcterms:modified xsi:type="dcterms:W3CDTF">2015-03-15T16:49:26Z</dcterms:modified>
</cp:coreProperties>
</file>