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8" r:id="rId7"/>
    <p:sldId id="262" r:id="rId8"/>
    <p:sldId id="269" r:id="rId9"/>
    <p:sldId id="270" r:id="rId10"/>
    <p:sldId id="271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00FF00"/>
    <a:srgbClr val="0066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clarkfamilyofartists/home/albert-henry-collings" TargetMode="External"/><Relationship Id="rId2" Type="http://schemas.openxmlformats.org/officeDocument/2006/relationships/hyperlink" Target="http://io.ua/303552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alladiumfineart.com/wp-content/uploads/2012/11/COLLINGS-CAT.pdf" TargetMode="External"/><Relationship Id="rId4" Type="http://schemas.openxmlformats.org/officeDocument/2006/relationships/hyperlink" Target="http://en.wikipedia.org/wiki/Albert_Henry_Collings#Life_and_work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ями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8386" y="147990"/>
            <a:ext cx="9038052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eorgia"/>
              </a:rPr>
              <a:t>Albert  Henry  Collings and  his Girl with Lilac </a:t>
            </a:r>
            <a:endParaRPr lang="en-US" sz="2800" b="1" i="0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eorgia"/>
            </a:endParaRPr>
          </a:p>
        </p:txBody>
      </p:sp>
      <p:pic>
        <p:nvPicPr>
          <p:cNvPr id="5" name="Picture 2" descr="C:\Users\1\Desktop\ясии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92" y="849534"/>
            <a:ext cx="4032468" cy="5784277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355976" y="1449650"/>
            <a:ext cx="46914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Lecture and Quiz</a:t>
            </a:r>
          </a:p>
          <a:p>
            <a:endParaRPr lang="en-US" sz="3600" dirty="0" smtClean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endParaRPr lang="en-US" sz="3600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endParaRPr lang="en-US" sz="3600" dirty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r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Made </a:t>
            </a:r>
          </a:p>
          <a:p>
            <a:pPr algn="r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by O.M. </a:t>
            </a: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</a:rPr>
              <a:t>Stepanova</a:t>
            </a:r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r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English Teacher </a:t>
            </a:r>
          </a:p>
          <a:p>
            <a:pPr algn="r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Of </a:t>
            </a:r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</a:rPr>
              <a:t>Tsivilskaya</a:t>
            </a:r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r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 Secondary School #2</a:t>
            </a:r>
          </a:p>
          <a:p>
            <a:pPr algn="r"/>
            <a:r>
              <a:rPr lang="en-US" sz="2400" dirty="0" err="1" smtClean="0">
                <a:solidFill>
                  <a:srgbClr val="FFFF00"/>
                </a:solidFill>
                <a:latin typeface="Arial Black" panose="020B0A04020102020204" pitchFamily="34" charset="0"/>
              </a:rPr>
              <a:t>Tsivilsk</a:t>
            </a:r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r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Chuvash Republic</a:t>
            </a:r>
          </a:p>
          <a:p>
            <a:pPr algn="r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2015</a:t>
            </a:r>
          </a:p>
          <a:p>
            <a:pPr algn="r"/>
            <a:endParaRPr lang="ru-RU" sz="2400" dirty="0">
              <a:solidFill>
                <a:srgbClr val="0066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888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1\Desktop\ями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514" y="0"/>
            <a:ext cx="915851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1\Desktop\ясии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92" y="188640"/>
            <a:ext cx="4493206" cy="644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915816" y="170803"/>
            <a:ext cx="62490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Meet Girl with 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</a:rPr>
              <a:t>Lilac </a:t>
            </a:r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r">
              <a:tabLst>
                <a:tab pos="1430338" algn="l"/>
              </a:tabLst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                by 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</a:rPr>
              <a:t>Albert  Henry  Collings  </a:t>
            </a:r>
            <a:endParaRPr lang="ru-RU" sz="24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2728" y="2478828"/>
            <a:ext cx="30243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dirty="0" smtClean="0">
                <a:solidFill>
                  <a:srgbClr val="00FF00"/>
                </a:solidFill>
                <a:latin typeface="Arial Black" panose="020B0A04020102020204" pitchFamily="34" charset="0"/>
              </a:rPr>
              <a:t>How </a:t>
            </a:r>
          </a:p>
          <a:p>
            <a:pPr algn="r"/>
            <a:r>
              <a:rPr lang="en-US" sz="4400" dirty="0" smtClean="0">
                <a:solidFill>
                  <a:srgbClr val="00FF00"/>
                </a:solidFill>
                <a:latin typeface="Arial Black" panose="020B0A04020102020204" pitchFamily="34" charset="0"/>
              </a:rPr>
              <a:t>can </a:t>
            </a:r>
          </a:p>
          <a:p>
            <a:pPr algn="r"/>
            <a:r>
              <a:rPr lang="en-US" sz="4400" dirty="0" smtClean="0">
                <a:solidFill>
                  <a:srgbClr val="00FF00"/>
                </a:solidFill>
                <a:latin typeface="Arial Black" panose="020B0A04020102020204" pitchFamily="34" charset="0"/>
              </a:rPr>
              <a:t>you describe the </a:t>
            </a:r>
          </a:p>
          <a:p>
            <a:pPr algn="r"/>
            <a:r>
              <a:rPr lang="en-US" sz="4400" dirty="0" smtClean="0">
                <a:solidFill>
                  <a:srgbClr val="00FF00"/>
                </a:solidFill>
                <a:latin typeface="Arial Black" panose="020B0A04020102020204" pitchFamily="34" charset="0"/>
              </a:rPr>
              <a:t>Girl?</a:t>
            </a:r>
            <a:endParaRPr lang="ru-RU" sz="4400" dirty="0">
              <a:solidFill>
                <a:srgbClr val="00FF0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69270" y="1268760"/>
            <a:ext cx="42143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The Painting 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loved by everyone</a:t>
            </a:r>
            <a:endParaRPr lang="ru-RU" sz="32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1544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1\Desktop\ями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1\Desktop\ясии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92" y="188640"/>
            <a:ext cx="4493206" cy="644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788024" y="170803"/>
            <a:ext cx="4248472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The Plan </a:t>
            </a:r>
          </a:p>
          <a:p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to describe the picture</a:t>
            </a:r>
          </a:p>
          <a:p>
            <a:endParaRPr lang="en-US" sz="1200" dirty="0">
              <a:latin typeface="Arial Black" panose="020B0A040201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FF00"/>
                </a:solidFill>
                <a:latin typeface="Arial Black" panose="020B0A04020102020204" pitchFamily="34" charset="0"/>
              </a:rPr>
              <a:t>Her appearance: I see a pretty (beautiful, attractive, nice ) girl. She is slim.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Her face: Her face and her look is clear. Her eyes are blue and tender . Her hair is golden (blond).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FF00"/>
                </a:solidFill>
                <a:latin typeface="Arial Black" panose="020B0A04020102020204" pitchFamily="34" charset="0"/>
              </a:rPr>
              <a:t>She is wearing a light nice dress.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On the background I can see some lilac bushes. They are blooming.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FF00"/>
                </a:solidFill>
                <a:latin typeface="Arial Black" panose="020B0A04020102020204" pitchFamily="34" charset="0"/>
              </a:rPr>
              <a:t>She holds lilac bunches in her hands. The flowers are purple and light blue..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I think the lilac is for her … (Mom, sister, friend).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00FF00"/>
                </a:solidFill>
                <a:latin typeface="Arial Black" panose="020B0A04020102020204" pitchFamily="34" charset="0"/>
              </a:rPr>
              <a:t>I like the painting. It makes my mood  good and  happy (merry and positive).</a:t>
            </a:r>
          </a:p>
          <a:p>
            <a:pPr marL="457200" indent="-457200">
              <a:buFont typeface="+mj-lt"/>
              <a:buAutoNum type="arabicPeriod"/>
            </a:pPr>
            <a:endParaRPr lang="ru-RU" sz="2400" dirty="0">
              <a:solidFill>
                <a:srgbClr val="00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947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1\Desktop\ями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416" y="0"/>
            <a:ext cx="915941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1\Desktop\ясии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92" y="188640"/>
            <a:ext cx="4493206" cy="644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2698" y="188640"/>
            <a:ext cx="4219782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2400" dirty="0" smtClean="0">
                <a:solidFill>
                  <a:srgbClr val="00FF00"/>
                </a:solidFill>
                <a:latin typeface="Arial Black" panose="020B0A04020102020204" pitchFamily="34" charset="0"/>
              </a:rPr>
              <a:t>Dear friend, you have  trained how to describe the painting, enjoying the Art Work. </a:t>
            </a:r>
          </a:p>
          <a:p>
            <a:pPr algn="r">
              <a:lnSpc>
                <a:spcPct val="150000"/>
              </a:lnSpc>
            </a:pPr>
            <a:r>
              <a:rPr lang="en-US" sz="2400" dirty="0" smtClean="0">
                <a:solidFill>
                  <a:srgbClr val="00FF00"/>
                </a:solidFill>
                <a:latin typeface="Arial Black" panose="020B0A04020102020204" pitchFamily="34" charset="0"/>
              </a:rPr>
              <a:t>Now, it is time to listen to your story!</a:t>
            </a:r>
          </a:p>
          <a:p>
            <a:pPr algn="r">
              <a:lnSpc>
                <a:spcPct val="150000"/>
              </a:lnSpc>
            </a:pPr>
            <a:r>
              <a:rPr lang="en-US" sz="4400" dirty="0" smtClean="0">
                <a:solidFill>
                  <a:srgbClr val="00B0F0"/>
                </a:solidFill>
                <a:latin typeface="Arial Black" panose="020B0A04020102020204" pitchFamily="34" charset="0"/>
              </a:rPr>
              <a:t>The contest!</a:t>
            </a:r>
          </a:p>
          <a:p>
            <a:pPr algn="r">
              <a:lnSpc>
                <a:spcPct val="150000"/>
              </a:lnSpc>
            </a:pPr>
            <a:r>
              <a:rPr lang="en-US" sz="2400" dirty="0" smtClean="0">
                <a:solidFill>
                  <a:srgbClr val="00FF00"/>
                </a:solidFill>
                <a:latin typeface="Arial Black" panose="020B0A04020102020204" pitchFamily="34" charset="0"/>
              </a:rPr>
              <a:t>Who is the best speaker, the best describer, the best story teller?</a:t>
            </a:r>
            <a:endParaRPr lang="ru-RU" sz="2400" dirty="0">
              <a:solidFill>
                <a:srgbClr val="00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30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1\Desktop\ями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68"/>
            <a:ext cx="9144000" cy="6955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1\Desktop\ясии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92" y="251908"/>
            <a:ext cx="4493206" cy="644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672698" y="332656"/>
            <a:ext cx="4471302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900" dirty="0" smtClean="0">
                <a:solidFill>
                  <a:srgbClr val="9933FF"/>
                </a:solidFill>
                <a:latin typeface="Arial Black" panose="020B0A04020102020204" pitchFamily="34" charset="0"/>
              </a:rPr>
              <a:t>Thank you for being with the </a:t>
            </a:r>
            <a:r>
              <a:rPr lang="en-US" sz="3900" dirty="0" smtClean="0">
                <a:solidFill>
                  <a:srgbClr val="9933FF"/>
                </a:solidFill>
                <a:latin typeface="Arial Black" panose="020B0A04020102020204" pitchFamily="34" charset="0"/>
              </a:rPr>
              <a:t>‘Girl with Lilac!’ </a:t>
            </a:r>
            <a:endParaRPr lang="en-US" sz="3900" dirty="0" smtClean="0">
              <a:solidFill>
                <a:srgbClr val="9933FF"/>
              </a:solidFill>
              <a:latin typeface="Arial Black" panose="020B0A04020102020204" pitchFamily="34" charset="0"/>
            </a:endParaRPr>
          </a:p>
          <a:p>
            <a:pPr algn="ctr"/>
            <a:endParaRPr lang="en-US" sz="3900" dirty="0" smtClean="0">
              <a:solidFill>
                <a:srgbClr val="0000CC"/>
              </a:solidFill>
              <a:latin typeface="Arial Black" panose="020B0A04020102020204" pitchFamily="34" charset="0"/>
            </a:endParaRPr>
          </a:p>
          <a:p>
            <a:pPr algn="ctr"/>
            <a:endParaRPr lang="en-US" sz="3900" dirty="0">
              <a:solidFill>
                <a:srgbClr val="0000CC"/>
              </a:solidFill>
              <a:latin typeface="Arial Black" panose="020B0A04020102020204" pitchFamily="34" charset="0"/>
            </a:endParaRPr>
          </a:p>
          <a:p>
            <a:pPr algn="ctr"/>
            <a:endParaRPr lang="en-US" sz="3900" dirty="0" smtClean="0">
              <a:solidFill>
                <a:srgbClr val="0000CC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sz="39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Good </a:t>
            </a:r>
            <a:r>
              <a:rPr lang="en-US" sz="39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Luck!</a:t>
            </a:r>
            <a:endParaRPr lang="ru-RU" sz="39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573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620688"/>
            <a:ext cx="8046305" cy="3831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50000"/>
              </a:lnSpc>
            </a:pPr>
            <a:r>
              <a:rPr lang="en-US" dirty="0" smtClean="0"/>
              <a:t>Sources</a:t>
            </a:r>
          </a:p>
          <a:p>
            <a:pPr>
              <a:lnSpc>
                <a:spcPct val="250000"/>
              </a:lnSpc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io.ua/3035524</a:t>
            </a:r>
            <a:endParaRPr lang="en-US" dirty="0" smtClean="0"/>
          </a:p>
          <a:p>
            <a:pPr>
              <a:lnSpc>
                <a:spcPct val="250000"/>
              </a:lnSpc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sites.google.com/site/clarkfamilyofartists/home/albert-henry-collings</a:t>
            </a:r>
            <a:endParaRPr lang="en-US" dirty="0" smtClean="0"/>
          </a:p>
          <a:p>
            <a:pPr>
              <a:lnSpc>
                <a:spcPct val="250000"/>
              </a:lnSpc>
            </a:pP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en.wikipedia.org/wiki/Albert_Henry_Collings#Life_and_work</a:t>
            </a:r>
            <a:endParaRPr lang="en-US" dirty="0" smtClean="0"/>
          </a:p>
          <a:p>
            <a:pPr>
              <a:lnSpc>
                <a:spcPct val="250000"/>
              </a:lnSpc>
            </a:pP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www.palladiumfineart.com/wp-content/uploads/2012/11/COLLINGS-CAT.pdf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25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9196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яAHC view towards a castle - watercolour 10 x 15i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47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21804" y="3445004"/>
            <a:ext cx="83706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 smtClean="0">
                <a:latin typeface="Arial Black" panose="020B0A04020102020204" pitchFamily="34" charset="0"/>
              </a:rPr>
              <a:t>ALBERT</a:t>
            </a:r>
            <a:r>
              <a:rPr lang="ru-RU" sz="2400" dirty="0">
                <a:latin typeface="Arial Black" panose="020B0A04020102020204" pitchFamily="34" charset="0"/>
              </a:rPr>
              <a:t> </a:t>
            </a:r>
            <a:r>
              <a:rPr lang="en-US" sz="2400" dirty="0" smtClean="0">
                <a:latin typeface="Arial Black" panose="020B0A04020102020204" pitchFamily="34" charset="0"/>
              </a:rPr>
              <a:t>HENRY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en-US" sz="2400" dirty="0" smtClean="0">
                <a:latin typeface="Arial Black" panose="020B0A04020102020204" pitchFamily="34" charset="0"/>
              </a:rPr>
              <a:t>COLLINGS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ru-RU" sz="2400" dirty="0" smtClean="0">
                <a:latin typeface="Arial Black" panose="020B0A04020102020204" pitchFamily="34" charset="0"/>
              </a:rPr>
              <a:t>(</a:t>
            </a:r>
            <a:r>
              <a:rPr lang="en-US" sz="2400" dirty="0" smtClean="0">
                <a:latin typeface="Arial Black" panose="020B0A04020102020204" pitchFamily="34" charset="0"/>
              </a:rPr>
              <a:t>1868</a:t>
            </a:r>
            <a:r>
              <a:rPr lang="ru-RU" sz="2400" dirty="0" smtClean="0">
                <a:latin typeface="Arial Black" panose="020B0A04020102020204" pitchFamily="34" charset="0"/>
              </a:rPr>
              <a:t>-</a:t>
            </a:r>
            <a:r>
              <a:rPr lang="en-US" sz="2400" dirty="0" smtClean="0">
                <a:latin typeface="Arial Black" panose="020B0A04020102020204" pitchFamily="34" charset="0"/>
              </a:rPr>
              <a:t>1947)</a:t>
            </a:r>
            <a:endParaRPr lang="ru-RU" sz="2400" dirty="0" smtClean="0">
              <a:latin typeface="Arial Black" panose="020B0A04020102020204" pitchFamily="34" charset="0"/>
            </a:endParaRPr>
          </a:p>
          <a:p>
            <a:pPr algn="ctr"/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en-US" sz="2400" dirty="0" smtClean="0">
                <a:latin typeface="Arial Black" panose="020B0A04020102020204" pitchFamily="34" charset="0"/>
              </a:rPr>
              <a:t>was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en-US" sz="2400" dirty="0" smtClean="0">
                <a:latin typeface="Arial Black" panose="020B0A04020102020204" pitchFamily="34" charset="0"/>
              </a:rPr>
              <a:t>an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en-US" sz="2400" dirty="0" smtClean="0">
                <a:latin typeface="Arial Black" panose="020B0A04020102020204" pitchFamily="34" charset="0"/>
              </a:rPr>
              <a:t>English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en-US" sz="2400" dirty="0" smtClean="0">
                <a:latin typeface="Arial Black" panose="020B0A04020102020204" pitchFamily="34" charset="0"/>
              </a:rPr>
              <a:t>artist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en-US" sz="2400" dirty="0" smtClean="0">
                <a:latin typeface="Arial Black" panose="020B0A04020102020204" pitchFamily="34" charset="0"/>
              </a:rPr>
              <a:t>most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en-US" sz="2400" dirty="0" smtClean="0">
                <a:latin typeface="Arial Black" panose="020B0A04020102020204" pitchFamily="34" charset="0"/>
              </a:rPr>
              <a:t>notable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en-US" sz="2400" dirty="0" smtClean="0">
                <a:latin typeface="Arial Black" panose="020B0A04020102020204" pitchFamily="34" charset="0"/>
              </a:rPr>
              <a:t>for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en-US" sz="2400" dirty="0" smtClean="0">
                <a:latin typeface="Arial Black" panose="020B0A04020102020204" pitchFamily="34" charset="0"/>
              </a:rPr>
              <a:t>his portraiture</a:t>
            </a:r>
            <a:r>
              <a:rPr lang="ru-RU" sz="2400" dirty="0" smtClean="0">
                <a:latin typeface="Arial Black" panose="020B0A04020102020204" pitchFamily="34" charset="0"/>
              </a:rPr>
              <a:t> . </a:t>
            </a:r>
          </a:p>
          <a:p>
            <a:pPr algn="ctr"/>
            <a:r>
              <a:rPr lang="en-US" sz="2400" dirty="0" smtClean="0">
                <a:latin typeface="Arial Black" panose="020B0A04020102020204" pitchFamily="34" charset="0"/>
              </a:rPr>
              <a:t>Collings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en-US" sz="2400" dirty="0" smtClean="0">
                <a:latin typeface="Arial Black" panose="020B0A04020102020204" pitchFamily="34" charset="0"/>
              </a:rPr>
              <a:t>was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en-US" sz="2400" dirty="0" smtClean="0">
                <a:latin typeface="Arial Black" panose="020B0A04020102020204" pitchFamily="34" charset="0"/>
              </a:rPr>
              <a:t>born,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en-US" sz="2400" dirty="0" smtClean="0">
                <a:latin typeface="Arial Black" panose="020B0A04020102020204" pitchFamily="34" charset="0"/>
              </a:rPr>
              <a:t>trained,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en-US" sz="2400" dirty="0" smtClean="0">
                <a:latin typeface="Arial Black" panose="020B0A04020102020204" pitchFamily="34" charset="0"/>
              </a:rPr>
              <a:t>and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en-US" sz="2400" dirty="0" smtClean="0">
                <a:latin typeface="Arial Black" panose="020B0A04020102020204" pitchFamily="34" charset="0"/>
              </a:rPr>
              <a:t>lived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en-US" sz="2400" dirty="0" smtClean="0">
                <a:latin typeface="Arial Black" panose="020B0A04020102020204" pitchFamily="34" charset="0"/>
              </a:rPr>
              <a:t>all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en-US" sz="2400" dirty="0" smtClean="0">
                <a:latin typeface="Arial Black" panose="020B0A04020102020204" pitchFamily="34" charset="0"/>
              </a:rPr>
              <a:t>his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en-US" sz="2400" dirty="0" smtClean="0">
                <a:latin typeface="Arial Black" panose="020B0A04020102020204" pitchFamily="34" charset="0"/>
              </a:rPr>
              <a:t>life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en-US" sz="2400" dirty="0" smtClean="0">
                <a:latin typeface="Arial Black" panose="020B0A04020102020204" pitchFamily="34" charset="0"/>
              </a:rPr>
              <a:t>in</a:t>
            </a:r>
            <a:r>
              <a:rPr lang="ru-RU" sz="2400" dirty="0" smtClean="0">
                <a:latin typeface="Arial Black" panose="020B0A04020102020204" pitchFamily="34" charset="0"/>
              </a:rPr>
              <a:t> </a:t>
            </a:r>
            <a:r>
              <a:rPr lang="en-US" sz="2400" dirty="0" smtClean="0">
                <a:latin typeface="Arial Black" panose="020B0A04020102020204" pitchFamily="34" charset="0"/>
              </a:rPr>
              <a:t>London.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6390260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eorgia"/>
              </a:rPr>
              <a:t>A rare </a:t>
            </a:r>
            <a:r>
              <a:rPr lang="en-US" b="1" dirty="0" err="1">
                <a:latin typeface="Georgia"/>
              </a:rPr>
              <a:t>watercolour</a:t>
            </a:r>
            <a:r>
              <a:rPr lang="en-US" b="1" dirty="0">
                <a:latin typeface="Georgia"/>
              </a:rPr>
              <a:t> landscape by Albert Henry Collings.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0795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1Portrait of Miss Melhurs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5269" y="114300"/>
            <a:ext cx="5131246" cy="6605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0197" y="139135"/>
            <a:ext cx="388843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Georgia"/>
              </a:rPr>
              <a:t>Portrait painter Albert Henry Collings was born in 1869 to decorative writer (calligrapher) John Richard Collings and his wife Eliza </a:t>
            </a:r>
            <a:r>
              <a:rPr lang="en-US" sz="2800" b="1" dirty="0" err="1" smtClean="0">
                <a:latin typeface="Georgia"/>
              </a:rPr>
              <a:t>Eliza</a:t>
            </a:r>
            <a:r>
              <a:rPr lang="en-US" sz="2800" b="1" dirty="0" smtClean="0">
                <a:latin typeface="Georgia"/>
              </a:rPr>
              <a:t> </a:t>
            </a:r>
            <a:r>
              <a:rPr lang="en-US" sz="2800" b="1" dirty="0">
                <a:latin typeface="Georgia"/>
              </a:rPr>
              <a:t>was the eldest daughter of animal painter James Clark. Albert had two older brothers and a younger </a:t>
            </a:r>
            <a:r>
              <a:rPr lang="en-US" sz="2800" b="1" dirty="0" smtClean="0">
                <a:latin typeface="Georgia"/>
              </a:rPr>
              <a:t>sister</a:t>
            </a:r>
            <a:r>
              <a:rPr lang="ru-RU" sz="2800" b="1" dirty="0" smtClean="0">
                <a:latin typeface="Georgia"/>
              </a:rPr>
              <a:t>. </a:t>
            </a:r>
            <a:r>
              <a:rPr lang="en-US" sz="2800" b="1" dirty="0" smtClean="0">
                <a:latin typeface="Georgia"/>
              </a:rPr>
              <a:t> 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69899" y="6237311"/>
            <a:ext cx="4441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</a:rPr>
              <a:t>Portrait of Miss </a:t>
            </a:r>
            <a:r>
              <a:rPr lang="en-US" sz="2400" dirty="0" err="1">
                <a:solidFill>
                  <a:srgbClr val="FFFF00"/>
                </a:solidFill>
                <a:latin typeface="Arial Black" panose="020B0A04020102020204" pitchFamily="34" charset="0"/>
              </a:rPr>
              <a:t>Melhursh</a:t>
            </a:r>
            <a:endParaRPr lang="ru-RU" sz="24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14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032568" y="116632"/>
            <a:ext cx="489540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2400" dirty="0">
                <a:latin typeface="Arial Black" panose="020B0A04020102020204" pitchFamily="34" charset="0"/>
              </a:rPr>
              <a:t>Working in oils, </a:t>
            </a:r>
            <a:r>
              <a:rPr lang="en-US" sz="2400" dirty="0" err="1">
                <a:latin typeface="Arial Black" panose="020B0A04020102020204" pitchFamily="34" charset="0"/>
              </a:rPr>
              <a:t>water-colour</a:t>
            </a:r>
            <a:r>
              <a:rPr lang="en-US" sz="2400" dirty="0">
                <a:latin typeface="Arial Black" panose="020B0A04020102020204" pitchFamily="34" charset="0"/>
              </a:rPr>
              <a:t>, and pastel, he </a:t>
            </a:r>
            <a:r>
              <a:rPr lang="en-US" sz="2400" dirty="0" err="1">
                <a:latin typeface="Arial Black" panose="020B0A04020102020204" pitchFamily="34" charset="0"/>
              </a:rPr>
              <a:t>specialised</a:t>
            </a:r>
            <a:r>
              <a:rPr lang="en-US" sz="2400" dirty="0">
                <a:latin typeface="Arial Black" panose="020B0A04020102020204" pitchFamily="34" charset="0"/>
              </a:rPr>
              <a:t> in figure subjects and portraits, for which he received a number of official commissions. He exhibited for many years at the Royal Society of British Artists, showing a total of 98 works and being elected a member in 1897.</a:t>
            </a:r>
          </a:p>
        </p:txBody>
      </p:sp>
      <p:pic>
        <p:nvPicPr>
          <p:cNvPr id="3074" name="Picture 2" descr="C:\Users\1\Desktop\яж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38754"/>
            <a:ext cx="3853057" cy="6530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680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1\Desktop\яCOLLINGSLad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5106020" cy="6378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79512" y="108469"/>
            <a:ext cx="3456384" cy="6682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prstClr val="black"/>
                </a:solidFill>
                <a:latin typeface="Arial Black" panose="020B0A04020102020204" pitchFamily="34" charset="0"/>
              </a:rPr>
              <a:t>He also supported the Royal Academy (29 works, 1896–1938) and the Royal Institute of Painters in Water </a:t>
            </a:r>
            <a:r>
              <a:rPr lang="en-US" sz="2400" dirty="0" err="1">
                <a:solidFill>
                  <a:prstClr val="black"/>
                </a:solidFill>
                <a:latin typeface="Arial Black" panose="020B0A04020102020204" pitchFamily="34" charset="0"/>
              </a:rPr>
              <a:t>Colours</a:t>
            </a:r>
            <a:r>
              <a:rPr lang="en-US" sz="2400" dirty="0">
                <a:solidFill>
                  <a:prstClr val="black"/>
                </a:solidFill>
                <a:latin typeface="Arial Black" panose="020B0A04020102020204" pitchFamily="34" charset="0"/>
              </a:rPr>
              <a:t>, and showed at the Paris Salon, where he was awarded a gold medal for a portrait in 1907.</a:t>
            </a:r>
            <a:endParaRPr lang="ru-RU" sz="2400" dirty="0">
              <a:solidFill>
                <a:prstClr val="black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116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1\Desktop\яPortrait of a Lad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03" y="188640"/>
            <a:ext cx="4854830" cy="6122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004047" y="10968"/>
            <a:ext cx="392392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2400" dirty="0">
                <a:latin typeface="Arial Black" panose="020B0A04020102020204" pitchFamily="34" charset="0"/>
              </a:rPr>
              <a:t> Albert Henry Collings is listed in the 1934 edition of Who's Who in Art, where his biography states that his leisure interests include golf and music. He died 6 May 1947 at St John's Nursing Home in Buxton, Derbyshire, aged 79. </a:t>
            </a:r>
            <a:endParaRPr lang="ru-RU" sz="2400" dirty="0">
              <a:latin typeface="Arial Black" panose="020B0A040201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40004" y="6287187"/>
            <a:ext cx="41270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  <a:latin typeface="Arial Black" panose="020B0A04020102020204" pitchFamily="34" charset="0"/>
              </a:rPr>
              <a:t>Portrait of a Lady</a:t>
            </a:r>
            <a:endParaRPr lang="ru-RU" sz="3200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1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ями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663" y="0"/>
            <a:ext cx="919953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C:\Users\1\Desktop\ясии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92" y="188640"/>
            <a:ext cx="4493206" cy="644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915816" y="170803"/>
            <a:ext cx="62490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Girl with 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</a:rPr>
              <a:t>Lilac </a:t>
            </a:r>
            <a:endParaRPr lang="en-US" sz="2400" dirty="0" smtClean="0">
              <a:solidFill>
                <a:srgbClr val="FFFF00"/>
              </a:solidFill>
              <a:latin typeface="Arial Black" panose="020B0A04020102020204" pitchFamily="34" charset="0"/>
            </a:endParaRPr>
          </a:p>
          <a:p>
            <a:pPr algn="r">
              <a:tabLst>
                <a:tab pos="1430338" algn="l"/>
              </a:tabLst>
            </a:pPr>
            <a:r>
              <a:rPr lang="en-US" sz="2400" dirty="0" smtClean="0">
                <a:solidFill>
                  <a:srgbClr val="FFFF00"/>
                </a:solidFill>
                <a:latin typeface="Arial Black" panose="020B0A04020102020204" pitchFamily="34" charset="0"/>
              </a:rPr>
              <a:t>                by </a:t>
            </a:r>
            <a:r>
              <a:rPr lang="en-US" sz="2400" dirty="0">
                <a:solidFill>
                  <a:srgbClr val="FFFF00"/>
                </a:solidFill>
                <a:latin typeface="Arial Black" panose="020B0A04020102020204" pitchFamily="34" charset="0"/>
              </a:rPr>
              <a:t>Albert  Henry  Collings  </a:t>
            </a:r>
            <a:endParaRPr lang="ru-RU" sz="24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44953" y="5229200"/>
            <a:ext cx="42143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FF00"/>
                </a:solidFill>
                <a:latin typeface="Arial Black" panose="020B0A04020102020204" pitchFamily="34" charset="0"/>
              </a:rPr>
              <a:t>The Painting </a:t>
            </a:r>
          </a:p>
          <a:p>
            <a:r>
              <a:rPr lang="en-US" sz="3200" dirty="0" smtClean="0">
                <a:solidFill>
                  <a:srgbClr val="00FF00"/>
                </a:solidFill>
                <a:latin typeface="Arial Black" panose="020B0A04020102020204" pitchFamily="34" charset="0"/>
              </a:rPr>
              <a:t>loved by everyone</a:t>
            </a:r>
            <a:endParaRPr lang="ru-RU" sz="3200" dirty="0">
              <a:solidFill>
                <a:srgbClr val="00FF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261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358" y="15032"/>
            <a:ext cx="5975350" cy="692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6759" y="1556792"/>
            <a:ext cx="3222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Fill in the Table</a:t>
            </a:r>
            <a:endParaRPr lang="ru-RU" sz="2800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342110"/>
              </p:ext>
            </p:extLst>
          </p:nvPr>
        </p:nvGraphicFramePr>
        <p:xfrm>
          <a:off x="115943" y="2780928"/>
          <a:ext cx="3286868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564"/>
                <a:gridCol w="576064"/>
                <a:gridCol w="216024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abc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answers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12691" y="188640"/>
            <a:ext cx="2730235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72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Quiz!</a:t>
            </a:r>
            <a:endParaRPr lang="ru-RU" sz="7200" b="1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2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757417"/>
              </p:ext>
            </p:extLst>
          </p:nvPr>
        </p:nvGraphicFramePr>
        <p:xfrm>
          <a:off x="2187952" y="2132856"/>
          <a:ext cx="4346024" cy="3435096"/>
        </p:xfrm>
        <a:graphic>
          <a:graphicData uri="http://schemas.openxmlformats.org/drawingml/2006/table">
            <a:tbl>
              <a:tblPr firstRow="1" firstCol="1" bandRow="1"/>
              <a:tblGrid>
                <a:gridCol w="518795"/>
                <a:gridCol w="450215"/>
                <a:gridCol w="3377014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99"/>
                          </a:solidFill>
                          <a:effectLst/>
                          <a:latin typeface="Arial Black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99"/>
                          </a:solidFill>
                          <a:effectLst/>
                          <a:latin typeface="Arial Black"/>
                          <a:ea typeface="Calibri"/>
                          <a:cs typeface="Times New Roman"/>
                        </a:rPr>
                        <a:t>a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99"/>
                          </a:solidFill>
                          <a:effectLst/>
                          <a:latin typeface="Arial Black"/>
                          <a:ea typeface="Calibri"/>
                          <a:cs typeface="Times New Roman"/>
                        </a:rPr>
                        <a:t>portraiture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99"/>
                          </a:solidFill>
                          <a:effectLst/>
                          <a:latin typeface="Arial Black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99"/>
                          </a:solidFill>
                          <a:effectLst/>
                          <a:latin typeface="Arial Black"/>
                          <a:ea typeface="Calibri"/>
                          <a:cs typeface="Times New Roman"/>
                        </a:rPr>
                        <a:t>a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99"/>
                          </a:solidFill>
                          <a:effectLst/>
                          <a:latin typeface="Arial Black"/>
                          <a:ea typeface="Calibri"/>
                          <a:cs typeface="Times New Roman"/>
                        </a:rPr>
                        <a:t>London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99"/>
                          </a:solidFill>
                          <a:effectLst/>
                          <a:latin typeface="Arial Black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99"/>
                          </a:solidFill>
                          <a:effectLst/>
                          <a:latin typeface="Arial Black"/>
                          <a:ea typeface="Calibri"/>
                          <a:cs typeface="Times New Roman"/>
                        </a:rPr>
                        <a:t>c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99"/>
                          </a:solidFill>
                          <a:effectLst/>
                          <a:latin typeface="Arial Black"/>
                          <a:ea typeface="Calibri"/>
                          <a:cs typeface="Times New Roman"/>
                        </a:rPr>
                        <a:t>two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99"/>
                          </a:solidFill>
                          <a:effectLst/>
                          <a:latin typeface="Arial Black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99"/>
                          </a:solidFill>
                          <a:effectLst/>
                          <a:latin typeface="Arial Black"/>
                          <a:ea typeface="Calibri"/>
                          <a:cs typeface="Times New Roman"/>
                        </a:rPr>
                        <a:t>c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99"/>
                          </a:solidFill>
                          <a:effectLst/>
                          <a:latin typeface="Arial Black"/>
                          <a:ea typeface="Calibri"/>
                          <a:cs typeface="Times New Roman"/>
                        </a:rPr>
                        <a:t>gold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99"/>
                          </a:solidFill>
                          <a:effectLst/>
                          <a:latin typeface="Arial Black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99"/>
                          </a:solidFill>
                          <a:effectLst/>
                          <a:latin typeface="Arial Black"/>
                          <a:ea typeface="Calibri"/>
                          <a:cs typeface="Times New Roman"/>
                        </a:rPr>
                        <a:t>b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99"/>
                          </a:solidFill>
                          <a:effectLst/>
                          <a:latin typeface="Arial Black"/>
                          <a:ea typeface="Calibri"/>
                          <a:cs typeface="Times New Roman"/>
                        </a:rPr>
                        <a:t>golf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99"/>
                          </a:solidFill>
                          <a:effectLst/>
                          <a:latin typeface="Arial Black"/>
                          <a:ea typeface="Calibri"/>
                          <a:cs typeface="Times New Roman"/>
                        </a:rPr>
                        <a:t>6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99"/>
                          </a:solidFill>
                          <a:effectLst/>
                          <a:latin typeface="Arial Black"/>
                          <a:ea typeface="Calibri"/>
                          <a:cs typeface="Times New Roman"/>
                        </a:rPr>
                        <a:t>c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99"/>
                          </a:solidFill>
                          <a:effectLst/>
                          <a:latin typeface="Arial Black"/>
                          <a:ea typeface="Calibri"/>
                          <a:cs typeface="Times New Roman"/>
                        </a:rPr>
                        <a:t>music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99"/>
                          </a:solidFill>
                          <a:effectLst/>
                          <a:latin typeface="Arial Black"/>
                          <a:ea typeface="Calibri"/>
                          <a:cs typeface="Times New Roman"/>
                        </a:rPr>
                        <a:t>7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000099"/>
                          </a:solidFill>
                          <a:effectLst/>
                          <a:latin typeface="Arial Black"/>
                          <a:ea typeface="Calibri"/>
                          <a:cs typeface="Times New Roman"/>
                        </a:rPr>
                        <a:t>b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99"/>
                          </a:solidFill>
                          <a:effectLst/>
                          <a:latin typeface="Arial Black"/>
                          <a:ea typeface="Calibri"/>
                          <a:cs typeface="Times New Roman"/>
                        </a:rPr>
                        <a:t>lilac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403648" y="469504"/>
            <a:ext cx="5914632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600" b="0" i="0" u="none" strike="noStrike" cap="none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Answers             Keys</a:t>
            </a: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235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480</Words>
  <Application>Microsoft Office PowerPoint</Application>
  <PresentationFormat>Экран (4:3)</PresentationFormat>
  <Paragraphs>95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18</cp:revision>
  <dcterms:created xsi:type="dcterms:W3CDTF">2015-03-15T10:00:32Z</dcterms:created>
  <dcterms:modified xsi:type="dcterms:W3CDTF">2015-03-15T17:13:25Z</dcterms:modified>
</cp:coreProperties>
</file>