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57" r:id="rId5"/>
    <p:sldId id="258" r:id="rId6"/>
    <p:sldId id="259" r:id="rId7"/>
    <p:sldId id="260" r:id="rId8"/>
    <p:sldId id="296" r:id="rId9"/>
    <p:sldId id="265" r:id="rId10"/>
    <p:sldId id="262" r:id="rId11"/>
    <p:sldId id="263" r:id="rId12"/>
    <p:sldId id="269" r:id="rId13"/>
    <p:sldId id="261" r:id="rId14"/>
    <p:sldId id="271" r:id="rId15"/>
    <p:sldId id="264" r:id="rId16"/>
    <p:sldId id="276" r:id="rId17"/>
    <p:sldId id="270" r:id="rId18"/>
    <p:sldId id="267" r:id="rId19"/>
    <p:sldId id="266" r:id="rId20"/>
    <p:sldId id="292" r:id="rId21"/>
    <p:sldId id="293" r:id="rId22"/>
    <p:sldId id="274" r:id="rId23"/>
    <p:sldId id="291" r:id="rId24"/>
    <p:sldId id="275" r:id="rId25"/>
    <p:sldId id="272" r:id="rId26"/>
    <p:sldId id="273" r:id="rId27"/>
    <p:sldId id="277" r:id="rId28"/>
    <p:sldId id="278" r:id="rId29"/>
    <p:sldId id="280" r:id="rId30"/>
    <p:sldId id="279" r:id="rId31"/>
    <p:sldId id="282" r:id="rId32"/>
    <p:sldId id="281" r:id="rId33"/>
    <p:sldId id="285" r:id="rId34"/>
    <p:sldId id="283" r:id="rId35"/>
    <p:sldId id="286" r:id="rId36"/>
    <p:sldId id="289" r:id="rId37"/>
    <p:sldId id="287" r:id="rId38"/>
    <p:sldId id="288" r:id="rId39"/>
    <p:sldId id="290" r:id="rId40"/>
    <p:sldId id="294" r:id="rId41"/>
    <p:sldId id="29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00FF"/>
    <a:srgbClr val="000099"/>
    <a:srgbClr val="008000"/>
    <a:srgbClr val="CC0099"/>
    <a:srgbClr val="99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inyquote.com/quotes/keywords/flower.html" TargetMode="External"/><Relationship Id="rId3" Type="http://schemas.openxmlformats.org/officeDocument/2006/relationships/hyperlink" Target="http://my.mail.ru/mail/fialka49/photo/34582" TargetMode="External"/><Relationship Id="rId7" Type="http://schemas.openxmlformats.org/officeDocument/2006/relationships/hyperlink" Target="http://www.allgreatquotes.com/flower_quotes.shtml" TargetMode="External"/><Relationship Id="rId2" Type="http://schemas.openxmlformats.org/officeDocument/2006/relationships/hyperlink" Target="http://irinazaytseva.ru/natyurmorty-luizy-gelts-romanticheskie-grez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scribd.com/doc/81665798/Levis-Fox-Art-Gallery-Ejournal-3" TargetMode="External"/><Relationship Id="rId5" Type="http://schemas.openxmlformats.org/officeDocument/2006/relationships/hyperlink" Target="http://www.photounion.ru/show.php?fnum=1715" TargetMode="External"/><Relationship Id="rId10" Type="http://schemas.openxmlformats.org/officeDocument/2006/relationships/hyperlink" Target="http://www.goodreads.com/quotes/tag/flowers?page=11" TargetMode="External"/><Relationship Id="rId4" Type="http://schemas.openxmlformats.org/officeDocument/2006/relationships/hyperlink" Target="http://www.livemaster.ru/topic/225217-dushevnye-natyurmorty-luizy-gelts" TargetMode="External"/><Relationship Id="rId9" Type="http://schemas.openxmlformats.org/officeDocument/2006/relationships/hyperlink" Target="http://www.quotegarden.com/flower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252" y="332656"/>
            <a:ext cx="843936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Arial Black" panose="020B0A04020102020204" pitchFamily="34" charset="0"/>
              </a:rPr>
              <a:t>Photo Still Life by </a:t>
            </a:r>
            <a:r>
              <a:rPr lang="en-US" sz="4000" b="1" dirty="0" err="1" smtClean="0">
                <a:solidFill>
                  <a:srgbClr val="FF00FF"/>
                </a:solidFill>
                <a:latin typeface="Arial Black" panose="020B0A04020102020204" pitchFamily="34" charset="0"/>
              </a:rPr>
              <a:t>Luiza</a:t>
            </a:r>
            <a:r>
              <a:rPr lang="en-US" sz="4000" b="1" dirty="0" smtClean="0">
                <a:solidFill>
                  <a:srgbClr val="FF00FF"/>
                </a:solidFill>
                <a:latin typeface="Arial Black" panose="020B0A04020102020204" pitchFamily="34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Arial Black" panose="020B0A04020102020204" pitchFamily="34" charset="0"/>
              </a:rPr>
              <a:t>Gelts</a:t>
            </a:r>
            <a:endParaRPr lang="en-US" sz="4000" b="1" dirty="0" smtClean="0">
              <a:solidFill>
                <a:srgbClr val="FF00FF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Art Gallery </a:t>
            </a:r>
            <a:endParaRPr lang="ru-RU" sz="40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8-11 </a:t>
            </a:r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Grades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5" name="Picture 1" descr="C:\Users\1\Desktop\я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03" y="1902981"/>
            <a:ext cx="3699068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3342" y="5002255"/>
            <a:ext cx="46031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Made with Love</a:t>
            </a:r>
          </a:p>
          <a:p>
            <a:pPr algn="ctr"/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</a:t>
            </a: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y Olga </a:t>
            </a:r>
            <a:r>
              <a:rPr lang="en-US" sz="2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Stepanova</a:t>
            </a: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Tsivilskaya</a:t>
            </a: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Secondary School </a:t>
            </a:r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№</a:t>
            </a:r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 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Chuvash Republic</a:t>
            </a:r>
          </a:p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2015</a:t>
            </a:r>
            <a:endParaRPr lang="ru-RU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я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-5509" r="-4000" b="5509"/>
          <a:stretch/>
        </p:blipFill>
        <p:spPr bwMode="auto">
          <a:xfrm>
            <a:off x="0" y="-531440"/>
            <a:ext cx="9525000" cy="749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273630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Arial Black" panose="020B0A04020102020204" pitchFamily="34" charset="0"/>
              </a:rPr>
              <a:t>God has sown his name on the heavens in glittering stars; but on earth he </a:t>
            </a:r>
            <a:r>
              <a:rPr lang="en-US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planteth</a:t>
            </a:r>
            <a:r>
              <a:rPr lang="en-US" sz="3200" dirty="0">
                <a:solidFill>
                  <a:srgbClr val="00B0F0"/>
                </a:solidFill>
                <a:latin typeface="Arial Black" panose="020B0A04020102020204" pitchFamily="34" charset="0"/>
              </a:rPr>
              <a:t> his name by tender flowers.</a:t>
            </a:r>
          </a:p>
          <a:p>
            <a:pPr algn="r"/>
            <a:r>
              <a:rPr lang="en-US" sz="3200" dirty="0">
                <a:solidFill>
                  <a:srgbClr val="00B0F0"/>
                </a:solidFill>
                <a:latin typeface="Arial Black" panose="020B0A04020102020204" pitchFamily="34" charset="0"/>
              </a:rPr>
              <a:t>Jean Paul Richter</a:t>
            </a:r>
            <a:endParaRPr lang="ru-RU" sz="32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2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я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4000"/>
          <a:stretch/>
        </p:blipFill>
        <p:spPr bwMode="auto">
          <a:xfrm>
            <a:off x="-88745" y="0"/>
            <a:ext cx="9232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2280" y="116632"/>
            <a:ext cx="19442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Don’t wait for someone to bring you flowers. Plant your own garden and your own soul. Luther Burbank</a:t>
            </a:r>
            <a:endParaRPr lang="ru-RU" sz="28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я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-752" r="219" b="1505"/>
          <a:stretch/>
        </p:blipFill>
        <p:spPr bwMode="auto">
          <a:xfrm>
            <a:off x="0" y="-52388"/>
            <a:ext cx="91440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270" y="116631"/>
            <a:ext cx="27363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“Let us dance in the sun, wearing wild flowers in our hair...” </a:t>
            </a:r>
          </a:p>
          <a:p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― Susan Polis </a:t>
            </a:r>
            <a:r>
              <a:rPr lang="en-US" sz="36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Schutz</a:t>
            </a:r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esktop\я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164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00B0F0"/>
                </a:solidFill>
                <a:latin typeface="Arial Black" panose="020B0A04020102020204" pitchFamily="34" charset="0"/>
              </a:rPr>
              <a:t>“I must have flowers, always, and always.” </a:t>
            </a:r>
          </a:p>
          <a:p>
            <a:pPr algn="r"/>
            <a:r>
              <a:rPr lang="en-US" sz="2800" dirty="0">
                <a:solidFill>
                  <a:srgbClr val="00B0F0"/>
                </a:solidFill>
                <a:latin typeface="Arial Black" panose="020B0A04020102020204" pitchFamily="34" charset="0"/>
              </a:rPr>
              <a:t>― Claude Monet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4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я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/>
          <a:stretch/>
        </p:blipFill>
        <p:spPr bwMode="auto">
          <a:xfrm>
            <a:off x="-98211" y="0"/>
            <a:ext cx="9254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68" y="-2710"/>
            <a:ext cx="306152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 Black" panose="020B0A04020102020204" pitchFamily="34" charset="0"/>
              </a:rPr>
              <a:t>“Flowers always make people better, happier, and more helpful; they are sunshine, food and medicine to the mind.” </a:t>
            </a:r>
          </a:p>
          <a:p>
            <a:r>
              <a:rPr lang="en-US" sz="3200" dirty="0">
                <a:solidFill>
                  <a:srgbClr val="92D050"/>
                </a:solidFill>
                <a:latin typeface="Arial Black" panose="020B0A04020102020204" pitchFamily="34" charset="0"/>
              </a:rPr>
              <a:t>― Luther Burbank</a:t>
            </a:r>
            <a:endParaRPr lang="ru-RU" sz="32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я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8854"/>
          <a:stretch/>
        </p:blipFill>
        <p:spPr bwMode="auto">
          <a:xfrm>
            <a:off x="0" y="-458"/>
            <a:ext cx="9144000" cy="68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B0F0"/>
                </a:solidFill>
                <a:latin typeface="Arial Black" panose="020B0A04020102020204" pitchFamily="34" charset="0"/>
              </a:rPr>
              <a:t>“Flowers are the beautiful hairs of the Mother Spring! Don’t pluck them!”</a:t>
            </a:r>
          </a:p>
          <a:p>
            <a:pPr algn="r"/>
            <a:r>
              <a:rPr lang="en-US" sz="3200" dirty="0">
                <a:solidFill>
                  <a:srgbClr val="00B0F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200" dirty="0" err="1">
                <a:solidFill>
                  <a:srgbClr val="00B0F0"/>
                </a:solidFill>
                <a:latin typeface="Arial Black" panose="020B0A04020102020204" pitchFamily="34" charset="0"/>
              </a:rPr>
              <a:t>ildan</a:t>
            </a:r>
            <a:endParaRPr lang="ru-RU" sz="32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esktop\я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7274" r="14365" b="5347"/>
          <a:stretch/>
        </p:blipFill>
        <p:spPr bwMode="auto">
          <a:xfrm>
            <a:off x="13871" y="-10882"/>
            <a:ext cx="9166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41077"/>
            <a:ext cx="3384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“Flowers are the music of the earth.” 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― Marty Rubin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я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3"/>
          <a:stretch/>
        </p:blipFill>
        <p:spPr bwMode="auto">
          <a:xfrm>
            <a:off x="0" y="0"/>
            <a:ext cx="9194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0099"/>
                </a:solidFill>
                <a:latin typeface="Arial Black" panose="020B0A04020102020204" pitchFamily="34" charset="0"/>
              </a:rPr>
              <a:t>“A person who takes a concrete place and convert it into a garden of flowers is a real magician</a:t>
            </a:r>
            <a:r>
              <a:rPr lang="en-US" sz="32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!”</a:t>
            </a:r>
          </a:p>
          <a:p>
            <a:pPr algn="r"/>
            <a:r>
              <a:rPr lang="en-US" sz="32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endParaRPr lang="en-US" sz="3200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dirty="0">
                <a:solidFill>
                  <a:srgbClr val="000099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200" dirty="0" err="1">
                <a:solidFill>
                  <a:srgbClr val="000099"/>
                </a:solidFill>
                <a:latin typeface="Arial Black" panose="020B0A04020102020204" pitchFamily="34" charset="0"/>
              </a:rPr>
              <a:t>ildan</a:t>
            </a:r>
            <a:endParaRPr lang="ru-RU" sz="32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я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5831" r="6807" b="7011"/>
          <a:stretch/>
        </p:blipFill>
        <p:spPr bwMode="auto">
          <a:xfrm>
            <a:off x="1714" y="-18675"/>
            <a:ext cx="9142286" cy="6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15" y="130025"/>
            <a:ext cx="25314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  <a:t>“Animals fight wars; flowers practice peace</a:t>
            </a:r>
            <a:r>
              <a:rPr lang="en-US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.”</a:t>
            </a:r>
          </a:p>
          <a:p>
            <a:r>
              <a:rPr lang="en-US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endParaRPr lang="en-US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rgbClr val="7030A0"/>
                </a:solidFill>
                <a:latin typeface="Arial Black" panose="020B0A04020102020204" pitchFamily="34" charset="0"/>
              </a:rPr>
              <a:t>― James Edwin Gunn</a:t>
            </a:r>
            <a:endParaRPr lang="ru-RU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я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r="1338" b="14405"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2" y="116632"/>
            <a:ext cx="30963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“Killing flowers for our own happiness is a wrong attitude, it is a wrong culture! We must change this attitude and abolish this culture! Let the flowers live!” 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ildan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9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37863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>
                <a:solidFill>
                  <a:srgbClr val="00FFFF"/>
                </a:solidFill>
                <a:latin typeface="Calligraph421 BT" panose="03060702050402020204" pitchFamily="66" charset="0"/>
              </a:rPr>
              <a:t>Meet  </a:t>
            </a:r>
            <a:r>
              <a:rPr lang="en-US" sz="6600" b="1" dirty="0" err="1">
                <a:solidFill>
                  <a:srgbClr val="FF00FF"/>
                </a:solidFill>
                <a:latin typeface="Calligraph421 BT" panose="03060702050402020204" pitchFamily="66" charset="0"/>
              </a:rPr>
              <a:t>Luiza</a:t>
            </a:r>
            <a:r>
              <a:rPr lang="en-US" sz="6600" b="1" dirty="0">
                <a:solidFill>
                  <a:srgbClr val="FF00FF"/>
                </a:solidFill>
                <a:latin typeface="Calligraph421 BT" panose="03060702050402020204" pitchFamily="66" charset="0"/>
              </a:rPr>
              <a:t>  </a:t>
            </a:r>
            <a:r>
              <a:rPr lang="en-US" sz="6600" b="1" dirty="0" err="1">
                <a:solidFill>
                  <a:srgbClr val="FF00FF"/>
                </a:solidFill>
                <a:latin typeface="Calligraph421 BT" panose="03060702050402020204" pitchFamily="66" charset="0"/>
              </a:rPr>
              <a:t>Gelts</a:t>
            </a:r>
            <a:r>
              <a:rPr lang="en-US" sz="6600" b="1" dirty="0">
                <a:solidFill>
                  <a:srgbClr val="00FFFF"/>
                </a:solidFill>
                <a:latin typeface="Calligraph421 BT" panose="03060702050402020204" pitchFamily="66" charset="0"/>
              </a:rPr>
              <a:t>, </a:t>
            </a:r>
            <a:endParaRPr lang="en-US" sz="6600" b="1" dirty="0" smtClean="0">
              <a:solidFill>
                <a:srgbClr val="00FFFF"/>
              </a:solidFill>
              <a:latin typeface="Calligraph421 BT" panose="03060702050402020204" pitchFamily="66" charset="0"/>
            </a:endParaRPr>
          </a:p>
          <a:p>
            <a:pPr lvl="0" algn="ctr"/>
            <a:r>
              <a:rPr lang="en-US" sz="6600" b="1" dirty="0" smtClean="0">
                <a:solidFill>
                  <a:srgbClr val="00FFFF"/>
                </a:solidFill>
                <a:latin typeface="Calligraph421 BT" panose="03060702050402020204" pitchFamily="66" charset="0"/>
              </a:rPr>
              <a:t>a </a:t>
            </a:r>
            <a:r>
              <a:rPr lang="en-US" sz="6600" b="1" dirty="0">
                <a:solidFill>
                  <a:srgbClr val="00FFFF"/>
                </a:solidFill>
                <a:latin typeface="Calligraph421 BT" panose="03060702050402020204" pitchFamily="66" charset="0"/>
              </a:rPr>
              <a:t>fashionable and outstanding digital artist, master in still-life, landscape and other types of photo art.</a:t>
            </a:r>
          </a:p>
        </p:txBody>
      </p:sp>
    </p:spTree>
    <p:extLst>
      <p:ext uri="{BB962C8B-B14F-4D97-AF65-F5344CB8AC3E}">
        <p14:creationId xmlns:p14="http://schemas.microsoft.com/office/powerpoint/2010/main" val="14487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esktop\я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12197" r="2440" b="6896"/>
          <a:stretch/>
        </p:blipFill>
        <p:spPr bwMode="auto">
          <a:xfrm>
            <a:off x="-4366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94" y="0"/>
            <a:ext cx="352229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“I am in awe of flowers.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Not because of their colors,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but because even though they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have dirt in their roots,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they still grow.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They still bloom.”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― D. Antoinette Foy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\Desktop\я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0328" r="7495" b="98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008000"/>
                </a:solidFill>
                <a:latin typeface="Arial Black" panose="020B0A04020102020204" pitchFamily="34" charset="0"/>
              </a:rPr>
              <a:t>“But flowers feed our soul in a different way. They remind us of a God who creates beautiful things and takes notice of the tiniest detail” </a:t>
            </a:r>
          </a:p>
          <a:p>
            <a:pPr algn="r"/>
            <a:r>
              <a:rPr lang="en-US" sz="2800" dirty="0">
                <a:solidFill>
                  <a:srgbClr val="008000"/>
                </a:solidFill>
                <a:latin typeface="Arial Black" panose="020B0A04020102020204" pitchFamily="34" charset="0"/>
              </a:rPr>
              <a:t>― Tricia </a:t>
            </a:r>
            <a:r>
              <a:rPr lang="en-US" sz="2800" dirty="0" err="1">
                <a:solidFill>
                  <a:srgbClr val="008000"/>
                </a:solidFill>
                <a:latin typeface="Arial Black" panose="020B0A04020102020204" pitchFamily="34" charset="0"/>
              </a:rPr>
              <a:t>Goyer</a:t>
            </a:r>
            <a:endParaRPr lang="ru-RU" sz="28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я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3" b="5048"/>
          <a:stretch/>
        </p:blipFill>
        <p:spPr bwMode="auto">
          <a:xfrm>
            <a:off x="0" y="0"/>
            <a:ext cx="9194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1318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“Little flowers get more attention than the big mountains simply because they emit love around themselves!” </a:t>
            </a: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200" dirty="0" err="1">
                <a:solidFill>
                  <a:srgbClr val="FFFF00"/>
                </a:solidFill>
                <a:latin typeface="Arial Black" panose="020B0A04020102020204" pitchFamily="34" charset="0"/>
              </a:rPr>
              <a:t>ildan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1\Desktop\я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55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FF66FF"/>
                </a:solidFill>
                <a:latin typeface="Arial Black" panose="020B0A04020102020204" pitchFamily="34" charset="0"/>
              </a:rPr>
              <a:t>“Planting a flower's like opening a book, because either way you're starting something. And your garden's your library.” </a:t>
            </a:r>
          </a:p>
          <a:p>
            <a:pPr algn="r"/>
            <a:r>
              <a:rPr lang="en-US" sz="2800" dirty="0">
                <a:solidFill>
                  <a:srgbClr val="FF66FF"/>
                </a:solidFill>
                <a:latin typeface="Arial Black" panose="020B0A04020102020204" pitchFamily="34" charset="0"/>
              </a:rPr>
              <a:t>― Nora Roberts</a:t>
            </a:r>
            <a:endParaRPr lang="ru-RU" sz="2800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я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r="9213" b="17378"/>
          <a:stretch/>
        </p:blipFill>
        <p:spPr bwMode="auto">
          <a:xfrm>
            <a:off x="-5201" y="-34548"/>
            <a:ext cx="9184816" cy="68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70" y="116632"/>
            <a:ext cx="27363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FFFF"/>
                </a:solidFill>
                <a:latin typeface="Arial Black" panose="020B0A04020102020204" pitchFamily="34" charset="0"/>
              </a:rPr>
              <a:t>“Flowers, after love, must have been the best advert planet Earth had going for it.” </a:t>
            </a:r>
          </a:p>
          <a:p>
            <a:r>
              <a:rPr lang="en-US" sz="3600" dirty="0">
                <a:solidFill>
                  <a:srgbClr val="00FFFF"/>
                </a:solidFill>
                <a:latin typeface="Arial Black" panose="020B0A04020102020204" pitchFamily="34" charset="0"/>
              </a:rPr>
              <a:t>― Matt Haig</a:t>
            </a:r>
            <a:endParaRPr lang="ru-RU" sz="3600" dirty="0"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1\Desktop\я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2160" y="116632"/>
            <a:ext cx="30243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00FF00"/>
                </a:solidFill>
                <a:latin typeface="Arial Black" panose="020B0A04020102020204" pitchFamily="34" charset="0"/>
              </a:rPr>
              <a:t>“There is so much hope in a little flower and so many flowers in a little hope!” </a:t>
            </a:r>
          </a:p>
          <a:p>
            <a:pPr algn="r"/>
            <a:r>
              <a:rPr lang="en-US" sz="3600" dirty="0">
                <a:solidFill>
                  <a:srgbClr val="00FF0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600" dirty="0" err="1">
                <a:solidFill>
                  <a:srgbClr val="00FF00"/>
                </a:solidFill>
                <a:latin typeface="Arial Black" panose="020B0A04020102020204" pitchFamily="34" charset="0"/>
              </a:rPr>
              <a:t>ildan</a:t>
            </a:r>
            <a:endParaRPr lang="ru-RU" sz="36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esktop\я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084"/>
            <a:ext cx="9144001" cy="687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30922"/>
            <a:ext cx="27363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“There are no flowers in the Moon; that’s why the Moon is a boring place!” </a:t>
            </a:r>
          </a:p>
          <a:p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600" dirty="0" err="1">
                <a:solidFill>
                  <a:srgbClr val="FFFF00"/>
                </a:solidFill>
                <a:latin typeface="Arial Black" panose="020B0A04020102020204" pitchFamily="34" charset="0"/>
              </a:rPr>
              <a:t>ildan</a:t>
            </a:r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я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FF00"/>
                </a:solidFill>
                <a:latin typeface="Arial Black" panose="020B0A04020102020204" pitchFamily="34" charset="0"/>
              </a:rPr>
              <a:t>“In the cold dark days of the winter, dream about the flowers to get warmed up!” </a:t>
            </a:r>
          </a:p>
          <a:p>
            <a:pPr algn="r"/>
            <a:r>
              <a:rPr lang="en-US" sz="3200" dirty="0">
                <a:solidFill>
                  <a:srgbClr val="00FF0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200" dirty="0" err="1">
                <a:solidFill>
                  <a:srgbClr val="00FF00"/>
                </a:solidFill>
                <a:latin typeface="Arial Black" panose="020B0A04020102020204" pitchFamily="34" charset="0"/>
              </a:rPr>
              <a:t>ildan</a:t>
            </a:r>
            <a:endParaRPr lang="ru-RU" sz="32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1\Desktop\я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6903"/>
          <a:stretch/>
        </p:blipFill>
        <p:spPr bwMode="auto">
          <a:xfrm>
            <a:off x="-2" y="0"/>
            <a:ext cx="914400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79" y="12038"/>
            <a:ext cx="27363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FFFF"/>
                </a:solidFill>
                <a:latin typeface="Arial Black" panose="020B0A04020102020204" pitchFamily="34" charset="0"/>
              </a:rPr>
              <a:t>“Flowers are like the sweet babies of the nature; they make us to smile.” </a:t>
            </a:r>
          </a:p>
          <a:p>
            <a:r>
              <a:rPr lang="en-US" sz="3600" dirty="0">
                <a:solidFill>
                  <a:srgbClr val="00FFFF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600" dirty="0" err="1">
                <a:solidFill>
                  <a:srgbClr val="00FFFF"/>
                </a:solidFill>
                <a:latin typeface="Arial Black" panose="020B0A04020102020204" pitchFamily="34" charset="0"/>
              </a:rPr>
              <a:t>ildan</a:t>
            </a:r>
            <a:endParaRPr lang="ru-RU" sz="3600" dirty="0"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1\Desktop\я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16645" r="5871" b="12518"/>
          <a:stretch/>
        </p:blipFill>
        <p:spPr bwMode="auto">
          <a:xfrm>
            <a:off x="-1" y="-13666"/>
            <a:ext cx="9144001" cy="687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Arial Black" panose="020B0A04020102020204" pitchFamily="34" charset="0"/>
              </a:rPr>
              <a:t>“You want to do something good for the flowers? Then, keep the flowers in the soil, in nowhere else!” </a:t>
            </a:r>
          </a:p>
          <a:p>
            <a:pPr algn="r"/>
            <a:r>
              <a:rPr lang="en-US" sz="3200" dirty="0">
                <a:solidFill>
                  <a:srgbClr val="008000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200" dirty="0" err="1">
                <a:solidFill>
                  <a:srgbClr val="008000"/>
                </a:solidFill>
                <a:latin typeface="Arial Black" panose="020B0A04020102020204" pitchFamily="34" charset="0"/>
              </a:rPr>
              <a:t>ildan</a:t>
            </a:r>
            <a:endParaRPr lang="ru-RU" sz="32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lifeisphoto.ru/authorphoto.ashx?authorid=1993&amp;type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2" y="116632"/>
            <a:ext cx="5930067" cy="6552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14186" y="0"/>
            <a:ext cx="363589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Born in Germany, Chemnitz. 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Lives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in Russia, </a:t>
            </a:r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Dubna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She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graduated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from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art school studio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 </a:t>
            </a:r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Dubna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,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 1079. </a:t>
            </a: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Education:</a:t>
            </a: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Russian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State University of Physical Culture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and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Sports.</a:t>
            </a:r>
          </a:p>
          <a:p>
            <a:pPr algn="r"/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Artistic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photography : 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10 years</a:t>
            </a:r>
          </a:p>
        </p:txBody>
      </p:sp>
    </p:spTree>
    <p:extLst>
      <p:ext uri="{BB962C8B-B14F-4D97-AF65-F5344CB8AC3E}">
        <p14:creationId xmlns:p14="http://schemas.microsoft.com/office/powerpoint/2010/main" val="37051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я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6924" r="5872" b="12588"/>
          <a:stretch/>
        </p:blipFill>
        <p:spPr bwMode="auto">
          <a:xfrm>
            <a:off x="0" y="0"/>
            <a:ext cx="9150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00" y="0"/>
            <a:ext cx="31092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9900FF"/>
                </a:solidFill>
                <a:latin typeface="Arial Black" panose="020B0A04020102020204" pitchFamily="34" charset="0"/>
              </a:rPr>
              <a:t>“Flowers have the greatest talent in converting an ordinary place into a magical palace!” </a:t>
            </a:r>
            <a:endParaRPr lang="en-US" sz="3600" dirty="0" smtClean="0">
              <a:solidFill>
                <a:srgbClr val="9900FF"/>
              </a:solidFill>
              <a:latin typeface="Arial Black" panose="020B0A04020102020204" pitchFamily="34" charset="0"/>
            </a:endParaRPr>
          </a:p>
          <a:p>
            <a:endParaRPr lang="en-US" sz="3600" dirty="0">
              <a:solidFill>
                <a:srgbClr val="9900FF"/>
              </a:solidFill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rgbClr val="9900FF"/>
                </a:solidFill>
                <a:latin typeface="Arial Black" panose="020B0A04020102020204" pitchFamily="34" charset="0"/>
              </a:rPr>
              <a:t>― Mehmet Murat </a:t>
            </a:r>
            <a:r>
              <a:rPr lang="en-US" sz="3600" dirty="0" err="1">
                <a:solidFill>
                  <a:srgbClr val="9900FF"/>
                </a:solidFill>
                <a:latin typeface="Arial Black" panose="020B0A04020102020204" pitchFamily="34" charset="0"/>
              </a:rPr>
              <a:t>ildan</a:t>
            </a:r>
            <a:endParaRPr lang="ru-RU" sz="3600" dirty="0">
              <a:solidFill>
                <a:srgbClr val="99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1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я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23594" r="7162" b="672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0152" y="116632"/>
            <a:ext cx="309634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Flowers are </a:t>
            </a:r>
            <a:endParaRPr lang="en-US" sz="4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love's </a:t>
            </a: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truest language</a:t>
            </a: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Park </a:t>
            </a:r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Benjamin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7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1\Desktop\я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1613" b="12968"/>
          <a:stretch/>
        </p:blipFill>
        <p:spPr bwMode="auto">
          <a:xfrm>
            <a:off x="17339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255577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Arial Black" panose="020B0A04020102020204" pitchFamily="34" charset="0"/>
              </a:rPr>
              <a:t>Just living is not enough... one must have sunshine, freedom, and a little flower.</a:t>
            </a:r>
          </a:p>
          <a:p>
            <a:r>
              <a:rPr lang="en-US" sz="3200" dirty="0">
                <a:solidFill>
                  <a:srgbClr val="000099"/>
                </a:solidFill>
                <a:latin typeface="Arial Black" panose="020B0A04020102020204" pitchFamily="34" charset="0"/>
              </a:rPr>
              <a:t>Hans Christian Andersen</a:t>
            </a:r>
          </a:p>
          <a:p>
            <a:endParaRPr lang="en-US" sz="32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я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0891" r="3628" b="93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16216" y="116632"/>
            <a:ext cx="25202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solidFill>
                  <a:srgbClr val="00FFFF"/>
                </a:solidFill>
                <a:latin typeface="Arial Black" panose="020B0A04020102020204" pitchFamily="34" charset="0"/>
              </a:rPr>
              <a:t>Life is the flower for which love is the honey.</a:t>
            </a:r>
          </a:p>
          <a:p>
            <a:pPr algn="r"/>
            <a:r>
              <a:rPr lang="en-US" sz="4000" dirty="0">
                <a:solidFill>
                  <a:srgbClr val="00FFFF"/>
                </a:solidFill>
                <a:latin typeface="Arial Black" panose="020B0A04020102020204" pitchFamily="34" charset="0"/>
              </a:rPr>
              <a:t>Victor Hugo</a:t>
            </a:r>
          </a:p>
          <a:p>
            <a:pPr algn="r"/>
            <a:endParaRPr lang="en-US" sz="4000" dirty="0"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1\Desktop\я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17779" r="5871" b="7306"/>
          <a:stretch/>
        </p:blipFill>
        <p:spPr bwMode="auto">
          <a:xfrm flipH="1">
            <a:off x="-26832" y="0"/>
            <a:ext cx="9170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78" y="93633"/>
            <a:ext cx="318646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FF00"/>
                </a:solidFill>
                <a:latin typeface="Arial Black" panose="020B0A04020102020204" pitchFamily="34" charset="0"/>
              </a:rPr>
              <a:t>Autumn is a second spring when every leaf is a flower</a:t>
            </a:r>
            <a:r>
              <a:rPr lang="en-US" sz="40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.</a:t>
            </a:r>
          </a:p>
          <a:p>
            <a:endParaRPr lang="en-US" sz="4000" dirty="0">
              <a:solidFill>
                <a:srgbClr val="00FF00"/>
              </a:solidFill>
              <a:latin typeface="Arial Black" panose="020B0A04020102020204" pitchFamily="34" charset="0"/>
            </a:endParaRPr>
          </a:p>
          <a:p>
            <a:r>
              <a:rPr lang="en-US" sz="4000" dirty="0">
                <a:solidFill>
                  <a:srgbClr val="00FF00"/>
                </a:solidFill>
                <a:latin typeface="Arial Black" panose="020B0A04020102020204" pitchFamily="34" charset="0"/>
              </a:rPr>
              <a:t>Albert Camus</a:t>
            </a:r>
          </a:p>
          <a:p>
            <a:endParaRPr lang="en-US" sz="40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я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5705" r="6646" b="674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solidFill>
                  <a:srgbClr val="CC0099"/>
                </a:solidFill>
                <a:latin typeface="Arial Black" panose="020B0A04020102020204" pitchFamily="34" charset="0"/>
              </a:rPr>
              <a:t>"Where flowers bloom so does hope</a:t>
            </a:r>
            <a:r>
              <a:rPr lang="en-US" sz="4000" dirty="0" smtClean="0">
                <a:solidFill>
                  <a:srgbClr val="CC0099"/>
                </a:solidFill>
                <a:latin typeface="Arial Black" panose="020B0A04020102020204" pitchFamily="34" charset="0"/>
              </a:rPr>
              <a:t>.“</a:t>
            </a:r>
          </a:p>
          <a:p>
            <a:pPr algn="r"/>
            <a:endParaRPr lang="en-US" sz="4000" dirty="0">
              <a:solidFill>
                <a:srgbClr val="CC0099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4000" dirty="0">
                <a:solidFill>
                  <a:srgbClr val="CC0099"/>
                </a:solidFill>
                <a:latin typeface="Arial Black" panose="020B0A04020102020204" pitchFamily="34" charset="0"/>
              </a:rPr>
              <a:t>-  Lady Bird Johnson</a:t>
            </a:r>
            <a:endParaRPr lang="ru-RU" sz="4000" dirty="0">
              <a:solidFill>
                <a:srgbClr val="CC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я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4" b="9258"/>
          <a:stretch/>
        </p:blipFill>
        <p:spPr bwMode="auto">
          <a:xfrm>
            <a:off x="0" y="-17837"/>
            <a:ext cx="91240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30" y="13393"/>
            <a:ext cx="35439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 Black" panose="020B0A04020102020204" pitchFamily="34" charset="0"/>
              </a:rPr>
              <a:t>"To pick a flower is so much more satisfying than just observing it, or photographing it ...  So in later years, I have grown in my garden as many flowers as possible for children to pick</a:t>
            </a:r>
            <a:r>
              <a:rPr lang="en-US" sz="28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.“</a:t>
            </a:r>
          </a:p>
          <a:p>
            <a:r>
              <a:rPr lang="en-US" sz="2800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  </a:t>
            </a:r>
            <a:endParaRPr lang="en-US" sz="2800" dirty="0">
              <a:solidFill>
                <a:srgbClr val="000099"/>
              </a:solidFill>
              <a:latin typeface="Arial Black" panose="020B0A04020102020204" pitchFamily="34" charset="0"/>
            </a:endParaRPr>
          </a:p>
          <a:p>
            <a:r>
              <a:rPr lang="en-US" sz="2800" dirty="0">
                <a:solidFill>
                  <a:srgbClr val="000099"/>
                </a:solidFill>
                <a:latin typeface="Arial Black" panose="020B0A04020102020204" pitchFamily="34" charset="0"/>
              </a:rPr>
              <a:t>-  Anne Scott-James </a:t>
            </a:r>
            <a:endParaRPr lang="ru-RU" sz="28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esktop\я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17867" r="7258" b="10651"/>
          <a:stretch/>
        </p:blipFill>
        <p:spPr bwMode="auto">
          <a:xfrm>
            <a:off x="0" y="0"/>
            <a:ext cx="9144000" cy="685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Arial Black" panose="020B0A04020102020204" pitchFamily="34" charset="0"/>
              </a:rPr>
              <a:t>"The actual flower is the plant's highest fulfillment, and  they are here first of all for delight." </a:t>
            </a:r>
          </a:p>
          <a:p>
            <a:pPr algn="r"/>
            <a:r>
              <a:rPr lang="en-US" sz="3200" dirty="0">
                <a:solidFill>
                  <a:srgbClr val="008000"/>
                </a:solidFill>
                <a:latin typeface="Arial Black" panose="020B0A04020102020204" pitchFamily="34" charset="0"/>
              </a:rPr>
              <a:t>-  John Ruskin </a:t>
            </a:r>
            <a:endParaRPr lang="ru-RU" sz="32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я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5"/>
          <a:stretch/>
        </p:blipFill>
        <p:spPr bwMode="auto">
          <a:xfrm>
            <a:off x="-8670" y="-9128"/>
            <a:ext cx="9152670" cy="68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35" y="-9128"/>
            <a:ext cx="2736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Arial Black" panose="020B0A04020102020204" pitchFamily="34" charset="0"/>
              </a:rPr>
              <a:t>I'd rather have roses on my table than diamonds on my neck.</a:t>
            </a:r>
          </a:p>
          <a:p>
            <a:r>
              <a:rPr lang="en-US" sz="3200" dirty="0">
                <a:solidFill>
                  <a:srgbClr val="000099"/>
                </a:solidFill>
                <a:latin typeface="Arial Black" panose="020B0A04020102020204" pitchFamily="34" charset="0"/>
              </a:rPr>
              <a:t>Emma Goldman</a:t>
            </a:r>
            <a:endParaRPr lang="ru-RU" sz="32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я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" b="6843"/>
          <a:stretch/>
        </p:blipFill>
        <p:spPr bwMode="auto">
          <a:xfrm>
            <a:off x="0" y="21226"/>
            <a:ext cx="9144000" cy="683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“Flowers are the sweetest things God ever made and forgot to put a soul into.” </a:t>
            </a:r>
          </a:p>
          <a:p>
            <a:pPr algn="r"/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― Henry Ward Beecher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4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0"/>
            <a:ext cx="289939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FFFF"/>
                </a:solidFill>
                <a:latin typeface="Arial Black" panose="020B0A04020102020204" pitchFamily="34" charset="0"/>
              </a:rPr>
              <a:t>​​</a:t>
            </a:r>
            <a:r>
              <a:rPr lang="en-US" sz="3200" dirty="0" err="1">
                <a:solidFill>
                  <a:srgbClr val="00FFFF"/>
                </a:solidFill>
                <a:latin typeface="Arial Black" panose="020B0A04020102020204" pitchFamily="34" charset="0"/>
              </a:rPr>
              <a:t>Luiza</a:t>
            </a:r>
            <a:r>
              <a:rPr lang="en-US" sz="3200" dirty="0">
                <a:solidFill>
                  <a:srgbClr val="00FFFF"/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solidFill>
                  <a:srgbClr val="00FFFF"/>
                </a:solidFill>
                <a:latin typeface="Arial Black" panose="020B0A04020102020204" pitchFamily="34" charset="0"/>
              </a:rPr>
              <a:t>Gelts</a:t>
            </a:r>
            <a:r>
              <a:rPr lang="en-US" sz="3200" dirty="0">
                <a:solidFill>
                  <a:srgbClr val="00FFFF"/>
                </a:solidFill>
                <a:latin typeface="Arial Black" panose="020B0A04020102020204" pitchFamily="34" charset="0"/>
              </a:rPr>
              <a:t> is a very fashionable and outstanding digital artist, master in still-life, landscape and other types of photo art.</a:t>
            </a:r>
            <a:endParaRPr lang="ru-RU" sz="3200" dirty="0">
              <a:solidFill>
                <a:srgbClr val="00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1\Desktop\яluiza_portr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6" y="380483"/>
            <a:ext cx="5872002" cy="6146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682" y="179160"/>
            <a:ext cx="8844024" cy="58785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The End</a:t>
            </a:r>
          </a:p>
          <a:p>
            <a:pPr algn="ctr"/>
            <a:endParaRPr lang="en-US" sz="9600" b="1" spc="50" dirty="0" smtClean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9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Thank you!</a:t>
            </a:r>
          </a:p>
          <a:p>
            <a:pPr algn="ctr"/>
            <a:r>
              <a:rPr lang="en-US" sz="8800" b="1" spc="50" dirty="0" smtClean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See you soon!</a:t>
            </a:r>
            <a:endParaRPr lang="ru-RU" sz="8800" b="1" spc="50" dirty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03040"/>
            <a:ext cx="8312212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</a:t>
            </a:r>
          </a:p>
          <a:p>
            <a:endParaRPr lang="en-US" dirty="0" smtClean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2"/>
              </a:rPr>
              <a:t>http://irinazaytseva.ru/natyurmorty-luizy-gelts-romanticheskie-grezy.html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3"/>
              </a:rPr>
              <a:t>http://my.mail.ru/mail/fialka49/photo/34582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4"/>
              </a:rPr>
              <a:t>http://</a:t>
            </a:r>
            <a:r>
              <a:rPr lang="ru-RU" b="1" u="sng" dirty="0" smtClean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4"/>
              </a:rPr>
              <a:t>www.livemaster.ru/topic/225217-dushevnye-natyurmorty-luizy-gelts</a:t>
            </a:r>
            <a:endParaRPr lang="en-US" b="1" u="sng" dirty="0" smtClean="0">
              <a:solidFill>
                <a:srgbClr val="0000FF"/>
              </a:solidFill>
              <a:latin typeface="Cambria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5"/>
              </a:rPr>
              <a:t>http://www.photounion.ru/show.php?fnum=1715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6"/>
              </a:rPr>
              <a:t>http://ru.scribd.com/doc/81665798/Levis-Fox-Art-Gallery-Ejournal-3</a:t>
            </a:r>
            <a:endParaRPr lang="en-US" dirty="0" smtClean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7"/>
              </a:rPr>
              <a:t>http://www.allgreatquotes.com/flower_quotes.shtml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8"/>
              </a:rPr>
              <a:t>http://www.brainyquote.com/quotes/keywords/flower.html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9"/>
              </a:rPr>
              <a:t>http://www.quotegarden.com/flowers.html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00FF"/>
                </a:solidFill>
                <a:latin typeface="Cambria"/>
                <a:ea typeface="Calibri"/>
                <a:cs typeface="Times New Roman"/>
                <a:hlinkClick r:id="rId10"/>
              </a:rPr>
              <a:t>http://www.goodreads.com/quotes/tag/flowers?page=11</a:t>
            </a:r>
            <a:endParaRPr lang="ru-RU" sz="16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9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8969"/>
            <a:ext cx="41764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FF"/>
                </a:solidFill>
                <a:latin typeface="Arial Black" panose="020B0A04020102020204" pitchFamily="34" charset="0"/>
              </a:rPr>
              <a:t>Her fascinating artworks decorate private galleries and connoisseurs’ homes in France, Belgium, Holland, Philippines and other countries.</a:t>
            </a:r>
            <a:endParaRPr lang="ru-RU" sz="3600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 descr="C:\Users\1\Desktop\я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4990154" cy="64807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4210" y="73688"/>
            <a:ext cx="8712968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​Exhibitions and rewards</a:t>
            </a:r>
          </a:p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​​ </a:t>
            </a:r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spc="5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Winner </a:t>
            </a: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in “Best Russian Photographs”, 2011</a:t>
            </a:r>
          </a:p>
          <a:p>
            <a:pPr algn="ctr">
              <a:lnSpc>
                <a:spcPct val="150000"/>
              </a:lnSpc>
            </a:pP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International Exhibition “Orthodox Russia”, </a:t>
            </a:r>
            <a:r>
              <a:rPr lang="en-US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PhotoPodium</a:t>
            </a: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Project 2011, 2010, 2009</a:t>
            </a:r>
          </a:p>
          <a:p>
            <a:pPr algn="ctr">
              <a:lnSpc>
                <a:spcPct val="150000"/>
              </a:lnSpc>
            </a:pP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Winner and Grand Prix at the </a:t>
            </a:r>
            <a:r>
              <a:rPr lang="en-US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Iinternational</a:t>
            </a: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Exhibition of Russian Fine Arts Academy, “Environment, Human-being and </a:t>
            </a:r>
            <a:r>
              <a:rPr lang="en-US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Archetecture</a:t>
            </a: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”, 2011</a:t>
            </a:r>
          </a:p>
          <a:p>
            <a:pPr algn="ctr">
              <a:lnSpc>
                <a:spcPct val="150000"/>
              </a:lnSpc>
            </a:pP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Grand Prix at International Exhibition “ Fourth Dimension”, 2011</a:t>
            </a:r>
          </a:p>
          <a:p>
            <a:pPr algn="ctr">
              <a:lnSpc>
                <a:spcPct val="150000"/>
              </a:lnSpc>
            </a:pP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International Exhibition of Russian and Philippine artists, 2010</a:t>
            </a:r>
          </a:p>
          <a:p>
            <a:pPr algn="ctr">
              <a:lnSpc>
                <a:spcPct val="150000"/>
              </a:lnSpc>
            </a:pP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International Exhibition of Russian Artists in Paris, 2010</a:t>
            </a:r>
          </a:p>
          <a:p>
            <a:pPr algn="ctr">
              <a:lnSpc>
                <a:spcPct val="150000"/>
              </a:lnSpc>
            </a:pP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Exhibitions in Moscow, St. Petersburg, </a:t>
            </a:r>
            <a:r>
              <a:rPr lang="en-US" b="1" spc="50" dirty="0" err="1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Dubna</a:t>
            </a:r>
            <a:r>
              <a:rPr lang="en-US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2009 - 2011</a:t>
            </a:r>
            <a:endParaRPr lang="ru-RU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1\Desktop\яluiza_gel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33" y="836712"/>
            <a:ext cx="2627322" cy="151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586"/>
            <a:ext cx="903649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Publications</a:t>
            </a:r>
          </a:p>
          <a:p>
            <a:pPr algn="ctr"/>
            <a:endParaRPr lang="en-US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4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​</a:t>
            </a:r>
            <a:endParaRPr lang="en-U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1."Digital art of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Luiza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Gelts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",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Smashwords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inc.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, USA </a:t>
            </a:r>
          </a:p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​2. “Best of Russia” Journal, 2012</a:t>
            </a:r>
          </a:p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3. “Eternal Russian Beauty” book, France, Paris</a:t>
            </a:r>
          </a:p>
          <a:p>
            <a:pPr algn="ctr"/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4. Journal “Photo”, 2005</a:t>
            </a:r>
          </a:p>
          <a:p>
            <a:pPr algn="ctr"/>
            <a:r>
              <a:rPr lang="en-US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​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92718"/>
            <a:ext cx="2016224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3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ями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" y="0"/>
            <a:ext cx="9146612" cy="69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FF"/>
                </a:solidFill>
                <a:latin typeface="Calligraph421 BT" panose="03060702050402020204" pitchFamily="66" charset="0"/>
              </a:rPr>
              <a:t>You are entering into the fairy </a:t>
            </a:r>
            <a:r>
              <a:rPr lang="en-US" sz="6000" b="1" dirty="0" smtClean="0">
                <a:solidFill>
                  <a:srgbClr val="FF00FF"/>
                </a:solidFill>
                <a:latin typeface="Calligraph421 BT" panose="03060702050402020204" pitchFamily="66" charset="0"/>
              </a:rPr>
              <a:t>world of </a:t>
            </a:r>
            <a:r>
              <a:rPr lang="en-US" sz="6000" b="1" dirty="0">
                <a:solidFill>
                  <a:srgbClr val="FF00FF"/>
                </a:solidFill>
                <a:latin typeface="Calligraph421 BT" panose="03060702050402020204" pitchFamily="66" charset="0"/>
              </a:rPr>
              <a:t>Russian Art</a:t>
            </a:r>
          </a:p>
          <a:p>
            <a:pPr algn="ctr"/>
            <a:r>
              <a:rPr lang="en-US" sz="6000" b="1" dirty="0" smtClean="0">
                <a:solidFill>
                  <a:srgbClr val="FF00FF"/>
                </a:solidFill>
                <a:latin typeface="Calligraph421 BT" panose="03060702050402020204" pitchFamily="66" charset="0"/>
              </a:rPr>
              <a:t>.</a:t>
            </a:r>
            <a:r>
              <a:rPr lang="en-US" sz="6000" b="1" dirty="0" smtClean="0">
                <a:solidFill>
                  <a:srgbClr val="FFFF00"/>
                </a:solidFill>
                <a:latin typeface="Calligraph421 BT" panose="03060702050402020204" pitchFamily="66" charset="0"/>
              </a:rPr>
              <a:t>It </a:t>
            </a:r>
            <a:r>
              <a:rPr lang="en-US" sz="6000" b="1" dirty="0">
                <a:solidFill>
                  <a:srgbClr val="FFFF00"/>
                </a:solidFill>
                <a:latin typeface="Calligraph421 BT" panose="03060702050402020204" pitchFamily="66" charset="0"/>
              </a:rPr>
              <a:t>will fill you, your home and the space around you with joy, human warmth, the inner </a:t>
            </a:r>
            <a:r>
              <a:rPr lang="en-US" sz="6000" b="1" dirty="0" smtClean="0">
                <a:solidFill>
                  <a:srgbClr val="FFFF00"/>
                </a:solidFill>
                <a:latin typeface="Calligraph421 BT" panose="03060702050402020204" pitchFamily="66" charset="0"/>
              </a:rPr>
              <a:t>feeling of </a:t>
            </a:r>
            <a:r>
              <a:rPr lang="en-US" sz="6000" b="1" dirty="0">
                <a:solidFill>
                  <a:srgbClr val="FFFF00"/>
                </a:solidFill>
                <a:latin typeface="Calligraph421 BT" panose="03060702050402020204" pitchFamily="66" charset="0"/>
              </a:rPr>
              <a:t>comfort and Divine Love</a:t>
            </a:r>
            <a:r>
              <a:rPr lang="en-US" sz="6000" b="1" dirty="0" smtClean="0">
                <a:solidFill>
                  <a:srgbClr val="FFFF00"/>
                </a:solidFill>
                <a:latin typeface="Calligraph421 BT" panose="03060702050402020204" pitchFamily="66" charset="0"/>
              </a:rPr>
              <a:t>. </a:t>
            </a:r>
            <a:endParaRPr lang="en-US" sz="6000" b="1" i="0" dirty="0">
              <a:solidFill>
                <a:srgbClr val="00FFFF"/>
              </a:solidFill>
              <a:effectLst/>
              <a:latin typeface="Calligraph421 BT" panose="030607020504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я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7659" b="16279"/>
          <a:stretch/>
        </p:blipFill>
        <p:spPr bwMode="auto">
          <a:xfrm>
            <a:off x="-33881" y="0"/>
            <a:ext cx="9177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192" y="116632"/>
            <a:ext cx="27363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“The earth laughs in flowers.” </a:t>
            </a:r>
          </a:p>
          <a:p>
            <a:pPr algn="r"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― Ralph Waldo Emerson</a:t>
            </a:r>
            <a:endParaRPr lang="ru-RU" sz="4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961</Words>
  <Application>Microsoft Office PowerPoint</Application>
  <PresentationFormat>Экран (4:3)</PresentationFormat>
  <Paragraphs>138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36</cp:revision>
  <dcterms:created xsi:type="dcterms:W3CDTF">2015-03-16T16:31:15Z</dcterms:created>
  <dcterms:modified xsi:type="dcterms:W3CDTF">2015-03-17T19:00:15Z</dcterms:modified>
</cp:coreProperties>
</file>