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7" r:id="rId3"/>
    <p:sldId id="298" r:id="rId4"/>
    <p:sldId id="299" r:id="rId5"/>
    <p:sldId id="300" r:id="rId6"/>
    <p:sldId id="318" r:id="rId7"/>
    <p:sldId id="265" r:id="rId8"/>
    <p:sldId id="301" r:id="rId9"/>
    <p:sldId id="304" r:id="rId10"/>
    <p:sldId id="302" r:id="rId11"/>
    <p:sldId id="305" r:id="rId12"/>
    <p:sldId id="303" r:id="rId13"/>
    <p:sldId id="306" r:id="rId14"/>
    <p:sldId id="307" r:id="rId15"/>
    <p:sldId id="311" r:id="rId16"/>
    <p:sldId id="312" r:id="rId17"/>
    <p:sldId id="314" r:id="rId18"/>
    <p:sldId id="315" r:id="rId19"/>
    <p:sldId id="313" r:id="rId20"/>
    <p:sldId id="317" r:id="rId21"/>
    <p:sldId id="308" r:id="rId22"/>
    <p:sldId id="309" r:id="rId23"/>
    <p:sldId id="310" r:id="rId24"/>
    <p:sldId id="319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4660"/>
  </p:normalViewPr>
  <p:slideViewPr>
    <p:cSldViewPr>
      <p:cViewPr varScale="1">
        <p:scale>
          <a:sx n="68" d="100"/>
          <a:sy n="68" d="100"/>
        </p:scale>
        <p:origin x="4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414241-DC7E-4418-8EF2-14262CDACB1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7F161C-AD07-41A0-B8F0-163180A02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A770-D18B-4B3A-985D-9445D624800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67EE1-A4ED-43F3-B19A-A5C1DA842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0267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532E7-6865-473C-8700-A86A064B77F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19FC-233A-42E0-8347-0FACCFF02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26797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14168-1C7E-4EA7-A6DB-39260AA4886E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13FEB-1AE2-40AB-BB6F-88FBE2D4E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95237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E88E-EBD9-45A2-8B7F-FF04D9D80B0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178F-5FD8-451A-8A40-F3B5A8072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2555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D004-B0C8-4545-B813-DB51CB1A98FC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61E4-6C08-4D2F-A87D-A604999A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02315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AB2FD-B628-4F98-B262-49439654EBCB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2556-B02D-428B-B2C9-A202511F2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08256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6528A-5D32-46E4-A4E3-7E5E938C141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4043-F7FF-4D68-BD7D-38235F25B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0811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49A96-4648-44F5-AF72-CF88575C6D2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241E6-B2B1-44C2-9E17-159A0915F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1129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0FC3-BBA9-4790-8EBE-1935CBBC20E0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8A990-262E-4E03-8044-5151E879F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01116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99AF-4534-4FDA-B415-2CBED0EB610F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64F6-3936-4CF0-9539-6F55B7667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7031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9E46-B214-4986-8A97-A892C80F2156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B60C-1E82-4FB6-BA18-46676CB10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038063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C27197-7CB1-4F1E-8F1E-EE24B6B94C54}" type="datetimeFigureOut">
              <a:rPr lang="ru-RU"/>
              <a:pPr>
                <a:defRPr/>
              </a:pPr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6213F9-B642-48CB-B5FE-E6D79600A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107950" y="692150"/>
            <a:ext cx="903605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5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Тема:</a:t>
            </a:r>
          </a:p>
          <a:p>
            <a:pPr algn="ctr" eaLnBrk="1" hangingPunct="1">
              <a:lnSpc>
                <a:spcPts val="9000"/>
              </a:lnSpc>
              <a:defRPr/>
            </a:pPr>
            <a:r>
              <a:rPr lang="ru-RU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Художественные средства и жанры живописи</a:t>
            </a:r>
          </a:p>
          <a:p>
            <a:pPr algn="ctr" eaLnBrk="1" hangingPunct="1">
              <a:defRPr/>
            </a:pPr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(урок 1)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18325" y="4941888"/>
            <a:ext cx="222567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9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Н.В.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76225"/>
            <a:ext cx="9144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</a:t>
            </a:r>
            <a:r>
              <a:rPr lang="ru-RU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</a:t>
            </a:r>
            <a:endParaRPr lang="ru-RU" sz="16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1600" b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с.Лозовое, </a:t>
            </a:r>
            <a:r>
              <a:rPr lang="ru-RU" sz="16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Тамбовский район, Амурская область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25413" y="3971925"/>
            <a:ext cx="33988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Произведения, исполненные акварелью, гуашью на бумаге специалисты относят к графике.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2038" y="200025"/>
            <a:ext cx="7127875" cy="52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Разновидности живописной техники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113" y="1090613"/>
            <a:ext cx="174783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масляная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4713" y="1163638"/>
            <a:ext cx="1446212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0475" y="1209675"/>
            <a:ext cx="1306513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фреска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64163" y="1189038"/>
            <a:ext cx="1425575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мозаика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488" y="1087438"/>
            <a:ext cx="1951037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энкаустика 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3625" y="2024063"/>
            <a:ext cx="4240213" cy="523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Основой живописи 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3450" y="2806700"/>
            <a:ext cx="1449388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84475" y="2921000"/>
            <a:ext cx="1504950" cy="461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35488" y="2913063"/>
            <a:ext cx="1404937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холст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32538" y="2830513"/>
            <a:ext cx="1728787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>
            <a:stCxn id="6" idx="2"/>
            <a:endCxn id="9" idx="0"/>
          </p:cNvCxnSpPr>
          <p:nvPr/>
        </p:nvCxnSpPr>
        <p:spPr>
          <a:xfrm flipH="1">
            <a:off x="4452938" y="722313"/>
            <a:ext cx="173037" cy="48736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2"/>
            <a:endCxn id="8" idx="0"/>
          </p:cNvCxnSpPr>
          <p:nvPr/>
        </p:nvCxnSpPr>
        <p:spPr>
          <a:xfrm flipH="1">
            <a:off x="2867025" y="722313"/>
            <a:ext cx="1758950" cy="4413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  <a:endCxn id="7" idx="0"/>
          </p:cNvCxnSpPr>
          <p:nvPr/>
        </p:nvCxnSpPr>
        <p:spPr>
          <a:xfrm flipH="1">
            <a:off x="1012825" y="722313"/>
            <a:ext cx="3613150" cy="3683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6" idx="2"/>
            <a:endCxn id="10" idx="0"/>
          </p:cNvCxnSpPr>
          <p:nvPr/>
        </p:nvCxnSpPr>
        <p:spPr>
          <a:xfrm>
            <a:off x="4625975" y="722313"/>
            <a:ext cx="1450975" cy="4667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2"/>
            <a:endCxn id="11" idx="0"/>
          </p:cNvCxnSpPr>
          <p:nvPr/>
        </p:nvCxnSpPr>
        <p:spPr>
          <a:xfrm>
            <a:off x="4625975" y="722313"/>
            <a:ext cx="3298825" cy="36512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2" idx="2"/>
            <a:endCxn id="13" idx="0"/>
          </p:cNvCxnSpPr>
          <p:nvPr/>
        </p:nvCxnSpPr>
        <p:spPr>
          <a:xfrm flipH="1">
            <a:off x="1657350" y="2547938"/>
            <a:ext cx="2795588" cy="2587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2" idx="2"/>
            <a:endCxn id="14" idx="0"/>
          </p:cNvCxnSpPr>
          <p:nvPr/>
        </p:nvCxnSpPr>
        <p:spPr>
          <a:xfrm flipH="1">
            <a:off x="3536950" y="2547938"/>
            <a:ext cx="915988" cy="37306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2"/>
            <a:endCxn id="15" idx="0"/>
          </p:cNvCxnSpPr>
          <p:nvPr/>
        </p:nvCxnSpPr>
        <p:spPr>
          <a:xfrm>
            <a:off x="4452938" y="2547938"/>
            <a:ext cx="785812" cy="3651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12" idx="2"/>
            <a:endCxn id="16" idx="0"/>
          </p:cNvCxnSpPr>
          <p:nvPr/>
        </p:nvCxnSpPr>
        <p:spPr>
          <a:xfrm>
            <a:off x="4452938" y="2547938"/>
            <a:ext cx="2743200" cy="2825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4" name="Рисунок 1126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5323" y="3457966"/>
            <a:ext cx="5446811" cy="3384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25" y="785813"/>
            <a:ext cx="39243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Живопись существовала с древнейших времен, но всестороннее развитие получила с XVI-XVII вв., когда установилось разделение искусства на жанры, стала распространяться техника масляной живописи.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863600" y="5349875"/>
            <a:ext cx="320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Тициан. 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Женщина перед зеркалом. </a:t>
            </a:r>
            <a:r>
              <a:rPr lang="en-US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1512-15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гг. Холст, масло. 93×77 см</a:t>
            </a:r>
            <a:endParaRPr lang="en-US" sz="18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2292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846637" cy="6164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115888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Живописцев различают в соответствии с избранным ими видом изоб­разительного искусства:</a:t>
            </a:r>
          </a:p>
        </p:txBody>
      </p:sp>
      <p:pic>
        <p:nvPicPr>
          <p:cNvPr id="13315" name="Picture 4" descr="http://ic.pics.livejournal.com/shankosha/24721921/5469/5469_origin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33" y="977206"/>
            <a:ext cx="4422856" cy="331588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http://arborio.ru/travel/pics/estonia/tallinn-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5" y="3203810"/>
            <a:ext cx="4716016" cy="35609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538" y="925513"/>
            <a:ext cx="4716462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монументалист –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художник, занимающийся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монумен-тальным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искусством;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станковист –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художник, специалист по станковой живописи.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50" y="4676775"/>
            <a:ext cx="4422775" cy="15684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же по жанрам живописи: портретист, исторический живописец, ма­стер натюрморта и т. д.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3952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Понятие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«жанры»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(от фр. «род, вид») изобразительного искусст­ва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характеризует предмет, выбранный художником для изображе­ния.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2051050"/>
            <a:ext cx="45720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Жанры живописи: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бытовой,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батальный,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натюрморт,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анималистический,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выделяют «интерьер» и т.д. </a:t>
            </a:r>
          </a:p>
        </p:txBody>
      </p:sp>
      <p:pic>
        <p:nvPicPr>
          <p:cNvPr id="1434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747350"/>
            <a:ext cx="5367197" cy="439200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84138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Жанр – категория историческая, сложившаяся в XVII в.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Она относится ко всем видам изобразительного искус-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ства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 живописи, графике, скульптуре. Но в наиболее чистом виде жан­ры представлены в живописи.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Их становление связано с эволюцией картины в XV-XVII вв. 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2074337"/>
            <a:ext cx="3525015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851275" y="5084763"/>
            <a:ext cx="15843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Франс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Мирис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(старший). Дуэт. </a:t>
            </a:r>
          </a:p>
          <a:p>
            <a:pPr algn="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1658г.</a:t>
            </a:r>
          </a:p>
        </p:txBody>
      </p:sp>
      <p:pic>
        <p:nvPicPr>
          <p:cNvPr id="15365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063742"/>
            <a:ext cx="3407206" cy="46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3563938" y="2708275"/>
            <a:ext cx="184943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Эйк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Чета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Арнольфини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1434г.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92088" y="908050"/>
            <a:ext cx="4216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Анималистический жанр (от лат.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animal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животное) живописи связан с изображением животных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 графи­ке, скульптуре, реже в живописи.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Первыми художниками-анималис­тами – те, кто рисовал на скалах оленей, бизонов, хищ­ных зверей в первобытную эпоху. В нашей стране это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В.Ватагин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И.Ефимов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Е.Чарушин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Анималистический жанр 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6388" name="Picture 6" descr="http://s-marshak.ru/art/post/nabor/nabor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274" y="490954"/>
            <a:ext cx="2005024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lib.rus.ec/i/63/229663/i_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1611" y="517097"/>
            <a:ext cx="2841959" cy="288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4284663" y="3136900"/>
            <a:ext cx="4889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Е.Чарушина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детским книгам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729163" y="6488113"/>
            <a:ext cx="4054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Паулюс Поттер. Кони на лугу. 1649г.</a:t>
            </a:r>
          </a:p>
        </p:txBody>
      </p:sp>
      <p:pic>
        <p:nvPicPr>
          <p:cNvPr id="16392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4782" y="3546001"/>
            <a:ext cx="4301778" cy="298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 историческому жанру относят изображения собы­тий,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происходивших не при жизни художника, а гораздо раньше, за которыми признано историческое значение.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6513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Исторический жанр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147638" y="6021388"/>
            <a:ext cx="521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Николая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Пётр I допрашивает царевича Алексея Петровича в Петергофе. 1871г.</a:t>
            </a:r>
          </a:p>
        </p:txBody>
      </p:sp>
      <p:pic>
        <p:nvPicPr>
          <p:cNvPr id="1741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139" y="1989288"/>
            <a:ext cx="5243957" cy="403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414" name="Прямоугольник 4"/>
          <p:cNvSpPr>
            <a:spLocks noChangeArrowheads="1"/>
          </p:cNvSpPr>
          <p:nvPr/>
        </p:nvSpPr>
        <p:spPr bwMode="auto">
          <a:xfrm>
            <a:off x="5522913" y="6167438"/>
            <a:ext cx="3586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К.Флавицкий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Княжна Тараканова. 1864г.</a:t>
            </a:r>
          </a:p>
        </p:txBody>
      </p:sp>
      <p:pic>
        <p:nvPicPr>
          <p:cNvPr id="1741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820448"/>
            <a:ext cx="3279443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25" y="319088"/>
            <a:ext cx="385127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историческому жанру относят и изобра­жения событий древней истории: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евангельские сюжеты, мифы </a:t>
            </a:r>
          </a:p>
          <a:p>
            <a:pPr algn="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Древ­ней Греции и других народов.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500563" y="6111875"/>
            <a:ext cx="25415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Диего Веласкес.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Сдача Бреды. 1634г.</a:t>
            </a: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92" y="3209326"/>
            <a:ext cx="4284000" cy="3532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7" name="Прямоугольник 5"/>
          <p:cNvSpPr>
            <a:spLocks noChangeArrowheads="1"/>
          </p:cNvSpPr>
          <p:nvPr/>
        </p:nvSpPr>
        <p:spPr bwMode="auto">
          <a:xfrm>
            <a:off x="4462463" y="32131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Ф.Бронников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Пифагорейцы празднуют восход солнца. 1869г.</a:t>
            </a:r>
          </a:p>
        </p:txBody>
      </p:sp>
      <p:pic>
        <p:nvPicPr>
          <p:cNvPr id="18438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52234"/>
            <a:ext cx="5003800" cy="307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500563" y="4010025"/>
            <a:ext cx="4572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Иногда произведения, изображающие современные события, историческое значение которых уже признано.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075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Исключительное место в этом жанре при­надлежит великому русскому художнику-реалисту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В.Сурико­ву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Выдающимися историческими живопис­цами так же были Виктор Васнецов, Василий Верещагин, Илья Репин.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6381750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Утро стрелецкой казни. 1881г.</a:t>
            </a:r>
          </a:p>
        </p:txBody>
      </p:sp>
      <p:pic>
        <p:nvPicPr>
          <p:cNvPr id="19460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993" y="1711305"/>
            <a:ext cx="8085447" cy="46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0" y="63738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Боярыня Морозова. 1884-1887г.</a:t>
            </a:r>
          </a:p>
        </p:txBody>
      </p:sp>
      <p:pic>
        <p:nvPicPr>
          <p:cNvPr id="19462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806" y="1845328"/>
            <a:ext cx="8809682" cy="453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В.И.Суриков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Покорение Сибири Ермаком.</a:t>
            </a:r>
          </a:p>
        </p:txBody>
      </p:sp>
      <p:pic>
        <p:nvPicPr>
          <p:cNvPr id="19464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05328"/>
            <a:ext cx="8747060" cy="41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61027"/>
            <a:ext cx="4200001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5580063" y="5386388"/>
            <a:ext cx="2087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В.М.Васнецо́в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Крещение Руси. </a:t>
            </a:r>
          </a:p>
          <a:p>
            <a:pPr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1890г.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72225"/>
            <a:ext cx="9144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В.Верещагин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Наполеон на Бородинских высотах. 1897г.</a:t>
            </a:r>
          </a:p>
        </p:txBody>
      </p:sp>
      <p:pic>
        <p:nvPicPr>
          <p:cNvPr id="12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700807"/>
            <a:ext cx="7198546" cy="471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0" y="5949950"/>
            <a:ext cx="9144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Илья Репин. Бурлаки на Волге. 1870-1873гг.</a:t>
            </a:r>
          </a:p>
        </p:txBody>
      </p:sp>
      <p:pic>
        <p:nvPicPr>
          <p:cNvPr id="14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94330" cy="406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59" grpId="1"/>
      <p:bldP spid="19461" grpId="0"/>
      <p:bldP spid="19461" grpId="1"/>
      <p:bldP spid="19463" grpId="0"/>
      <p:bldP spid="19463" grpId="1"/>
      <p:bldP spid="10" grpId="0"/>
      <p:bldP spid="10" grpId="1"/>
      <p:bldP spid="11" grpId="0"/>
      <p:bldP spid="11" grpId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762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Портрет был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распростране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начиная с глубокой древнос­ти, в скульптуре, а затем в живописи и в графике.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7950"/>
            <a:ext cx="9144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0" y="6053138"/>
            <a:ext cx="3455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С.Торелли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Коронационный портрет Екатерины II.</a:t>
            </a:r>
          </a:p>
        </p:txBody>
      </p:sp>
      <p:pic>
        <p:nvPicPr>
          <p:cNvPr id="2150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26" y="1769191"/>
            <a:ext cx="3092483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0" name="Прямоугольник 5"/>
          <p:cNvSpPr>
            <a:spLocks noChangeArrowheads="1"/>
          </p:cNvSpPr>
          <p:nvPr/>
        </p:nvSpPr>
        <p:spPr bwMode="auto">
          <a:xfrm>
            <a:off x="5148263" y="6042025"/>
            <a:ext cx="4152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В.Л.Боровиковский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М.И.Лопухиной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1797г.</a:t>
            </a:r>
          </a:p>
        </p:txBody>
      </p:sp>
      <p:pic>
        <p:nvPicPr>
          <p:cNvPr id="21511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22335"/>
            <a:ext cx="3395316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3276600" y="2705100"/>
            <a:ext cx="22320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своему назначению различают парадный порт­рет и камерный. 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44450"/>
            <a:ext cx="9036050" cy="2857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504000" indent="-324000" eaLnBrk="1" hangingPunct="1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пластические виды искусств.</a:t>
            </a:r>
          </a:p>
          <a:p>
            <a:pPr marL="504000" indent="-324000" eaLnBrk="1" hangingPunct="1">
              <a:lnSpc>
                <a:spcPts val="26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 монументального искусства от станкового?</a:t>
            </a:r>
          </a:p>
          <a:p>
            <a:pPr marL="504000" indent="-324000" eaLnBrk="1" hangingPunct="1">
              <a:lnSpc>
                <a:spcPts val="26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монументальном памятнике.</a:t>
            </a:r>
          </a:p>
          <a:p>
            <a:pPr marL="504000" indent="-324000" eaLnBrk="1" hangingPunct="1">
              <a:lnSpc>
                <a:spcPts val="26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Расскажите о станковом памятнике и его авторе.</a:t>
            </a:r>
          </a:p>
          <a:p>
            <a:pPr marL="504000" indent="-324000" eaLnBrk="1" hangingPunct="1">
              <a:lnSpc>
                <a:spcPts val="26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примеры произведений монументального и станкового искусства в Благовещенске.</a:t>
            </a:r>
          </a:p>
          <a:p>
            <a:pPr marL="504000" indent="-324000" eaLnBrk="1" hangingPunct="1">
              <a:lnSpc>
                <a:spcPts val="2600"/>
              </a:lnSpc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таблицей «Виды искусств».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2852936"/>
          <a:ext cx="8352930" cy="3909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801"/>
                <a:gridCol w="466801"/>
                <a:gridCol w="465989"/>
                <a:gridCol w="466801"/>
                <a:gridCol w="689245"/>
                <a:gridCol w="612714"/>
                <a:gridCol w="771460"/>
                <a:gridCol w="698176"/>
                <a:gridCol w="411599"/>
                <a:gridCol w="412411"/>
                <a:gridCol w="411599"/>
                <a:gridCol w="412411"/>
                <a:gridCol w="412411"/>
                <a:gridCol w="413222"/>
                <a:gridCol w="414034"/>
                <a:gridCol w="413222"/>
                <a:gridCol w="414034"/>
              </a:tblGrid>
              <a:tr h="256237"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20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искусств</a:t>
                      </a:r>
                      <a:endParaRPr lang="ru-RU" sz="2000" b="1" i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062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Фундаментальные, или основные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Синтетические, или смешанные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0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Пространственные,  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пластические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600" b="1" i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Временные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38430" algn="l"/>
                          <a:tab pos="450215" algn="l"/>
                        </a:tabLs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Пространственно-временные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759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spc="-100" baseline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Изобразительные</a:t>
                      </a:r>
                      <a:endParaRPr lang="ru-RU" sz="1600" b="1" i="1" spc="-100" baseline="0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Тектони-ческие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Зрелищно-игровые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Технические</a:t>
                      </a:r>
                      <a:endParaRPr lang="ru-RU" sz="1600" b="1" i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</a:tr>
              <a:tr h="150635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Графика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Мозаика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Живопись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Скульптура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Архитектура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ДПИ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Театр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Балет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Эстрада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Цирк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Кино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Фотография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Цветомузыка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Телевидение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Дизайн 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vert="vert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6125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Искусство изображения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Звука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Слова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Синтез искусств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(изображения, слова, звука)</a:t>
                      </a:r>
                      <a:endParaRPr lang="ru-RU" sz="16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Бывают портреты парные и групповые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предназ­начены для украшения па­радных залов, либо написаны в память о людях, объединенных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про­фессиональными, семейны­ми, духовными узами.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563938" y="6140450"/>
            <a:ext cx="5495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В.Гау. Групповой портрет детей великой княгини Марии Николаевны. Ок. 1863г. </a:t>
            </a:r>
          </a:p>
        </p:txBody>
      </p:sp>
      <p:pic>
        <p:nvPicPr>
          <p:cNvPr id="2253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190" y="1781803"/>
            <a:ext cx="5465762" cy="435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-7938" y="5876925"/>
            <a:ext cx="37449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В.Л.Боровиковский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 А.Г. и А.А. Лобановых-Ростовских.1814г.</a:t>
            </a:r>
          </a:p>
        </p:txBody>
      </p:sp>
      <p:pic>
        <p:nvPicPr>
          <p:cNvPr id="22534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70" y="1830702"/>
            <a:ext cx="3212902" cy="4046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258763" y="677863"/>
            <a:ext cx="4044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Особую категорию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порт­ретного жанра составляют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автопортреты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на которых ху­дожник изображает самого себя. </a:t>
            </a:r>
          </a:p>
        </p:txBody>
      </p:sp>
      <p:pic>
        <p:nvPicPr>
          <p:cNvPr id="23556" name="Picture 4" descr="http://virtualrm.spb.ru/files/images/%20%D0%90%D0%B2%D1%82%D0%BE%D0%BF%D0%BE%D1%80%D1%82%D1%80%D0%B5%D1%82_0.preview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5214" y="3429320"/>
            <a:ext cx="220453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7" name="Прямоугольник 2"/>
          <p:cNvSpPr>
            <a:spLocks noChangeArrowheads="1"/>
          </p:cNvSpPr>
          <p:nvPr/>
        </p:nvSpPr>
        <p:spPr bwMode="auto">
          <a:xfrm>
            <a:off x="4500563" y="6300788"/>
            <a:ext cx="269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Винсент Ван Гог.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 1889г.</a:t>
            </a:r>
          </a:p>
        </p:txBody>
      </p:sp>
      <p:pic>
        <p:nvPicPr>
          <p:cNvPr id="23558" name="Picture 6" descr="http://vangogh-world.ru/self/van-gogh-self-portrait-art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3428022"/>
            <a:ext cx="2112023" cy="288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59" name="Прямоугольник 3"/>
          <p:cNvSpPr>
            <a:spLocks noChangeArrowheads="1"/>
          </p:cNvSpPr>
          <p:nvPr/>
        </p:nvSpPr>
        <p:spPr bwMode="auto">
          <a:xfrm>
            <a:off x="2189163" y="6300788"/>
            <a:ext cx="2749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Кипренский О.А.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 1820г.</a:t>
            </a:r>
          </a:p>
        </p:txBody>
      </p:sp>
      <p:pic>
        <p:nvPicPr>
          <p:cNvPr id="23560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3768" y="3429320"/>
            <a:ext cx="216024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61" name="Прямоугольник 5"/>
          <p:cNvSpPr>
            <a:spLocks noChangeArrowheads="1"/>
          </p:cNvSpPr>
          <p:nvPr/>
        </p:nvSpPr>
        <p:spPr bwMode="auto">
          <a:xfrm>
            <a:off x="6659563" y="6300788"/>
            <a:ext cx="262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Юон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К.Ф.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 1953г. </a:t>
            </a:r>
          </a:p>
        </p:txBody>
      </p:sp>
      <p:pic>
        <p:nvPicPr>
          <p:cNvPr id="23562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063" y="3429320"/>
            <a:ext cx="1935303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564" name="Picture 8" descr="http://picassolive.ru/wp-content/uploads/2012/04/Pablo-Picasso_Autorretrato_190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91349" y="171107"/>
            <a:ext cx="2056134" cy="2681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565" name="Прямоугольник 8"/>
          <p:cNvSpPr>
            <a:spLocks noChangeArrowheads="1"/>
          </p:cNvSpPr>
          <p:nvPr/>
        </p:nvSpPr>
        <p:spPr bwMode="auto">
          <a:xfrm>
            <a:off x="4556125" y="2781300"/>
            <a:ext cx="2220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Дюрер.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 1498г. </a:t>
            </a:r>
          </a:p>
        </p:txBody>
      </p:sp>
      <p:pic>
        <p:nvPicPr>
          <p:cNvPr id="23566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2321" y="171107"/>
            <a:ext cx="2198920" cy="2681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Прямоугольник 1"/>
          <p:cNvSpPr>
            <a:spLocks noChangeArrowheads="1"/>
          </p:cNvSpPr>
          <p:nvPr/>
        </p:nvSpPr>
        <p:spPr bwMode="auto">
          <a:xfrm>
            <a:off x="168275" y="6300788"/>
            <a:ext cx="2162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Брюллов К.П.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 1849г.</a:t>
            </a:r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6875463" y="2781300"/>
            <a:ext cx="2163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Пабло Пикассо.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Автопортрет. 1900г.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122238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Исследователи портретного жанра раз­личают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психологические портреты, портреты-характеры,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пор­треты-биографии.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Это разделение условно, но оно помогает по­нять те качества личности портретируемого, на которые художник обратил наибольшее внимание. </a:t>
            </a:r>
          </a:p>
        </p:txBody>
      </p:sp>
      <p:pic>
        <p:nvPicPr>
          <p:cNvPr id="24580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5543" y="2060848"/>
            <a:ext cx="2731722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2916238" y="5889625"/>
            <a:ext cx="30241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И.Е.Ре́пин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Портрет композитора </a:t>
            </a:r>
            <a:r>
              <a:rPr lang="ru-RU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М.П.Мусоргского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1881г.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sz="180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24583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3"/>
          <a:stretch/>
        </p:blipFill>
        <p:spPr bwMode="auto">
          <a:xfrm>
            <a:off x="3068851" y="2060848"/>
            <a:ext cx="2731722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5983288" y="5889625"/>
            <a:ext cx="284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Диего Веласкес. Портрет папы Иннокентия Х. 1650г.</a:t>
            </a:r>
          </a:p>
        </p:txBody>
      </p:sp>
      <p:pic>
        <p:nvPicPr>
          <p:cNvPr id="24585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59" y="2060848"/>
            <a:ext cx="2937166" cy="385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98425" y="5876925"/>
            <a:ext cx="2673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Рембрандт. Портрет старика в красном. 1654г. 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179388" y="44450"/>
            <a:ext cx="8964612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200"/>
              </a:spcBef>
              <a:buFontTx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Закрепление материала</a:t>
            </a:r>
          </a:p>
          <a:p>
            <a:pPr marL="576000" indent="-3240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Какие разновидности портрета ты можешь назвать?</a:t>
            </a:r>
          </a:p>
          <a:p>
            <a:pPr marL="576000" indent="-3240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Как называют портрет, изображающий самого художника ?</a:t>
            </a:r>
          </a:p>
          <a:p>
            <a:pPr marL="576000" indent="-3240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Как в России называли первые портреты, похожие на икону? Назови мастеров исторического жанра.</a:t>
            </a:r>
          </a:p>
          <a:p>
            <a:pPr marL="576000" indent="-324000">
              <a:spcBef>
                <a:spcPct val="0"/>
              </a:spcBef>
              <a:buFont typeface="+mj-lt"/>
              <a:buAutoNum type="arabicPeriod"/>
              <a:defRPr/>
            </a:pP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Что представляет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собой анималистический жанр живописи?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89" y="3173929"/>
            <a:ext cx="2734471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460" y="2813929"/>
            <a:ext cx="5720714" cy="39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550" y="1052513"/>
            <a:ext cx="7812088" cy="438626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sz="2800" b="1" i="1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Литература.</a:t>
            </a:r>
            <a:endParaRPr lang="ru-RU" sz="2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Программы для общеобразовательных школ, гимназий, лицеев. Мировая художественная культура. 5-11 классы. Г.И.Данилова. М.: Дрофа, 2007.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«Мировая художественная культура. 10 класс». Г.Данилова и др. Издательство «Интербук». 2000г.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Введение в мир художественной культуры. А.М.Вачьянц. Москва. «Айрис – пресс». 2009 год. 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  <a:defRPr/>
            </a:pPr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Учебник «Мировая художественная культура». 7-9 классы: Базовый уровень.  Г.И.Данилова. Москва. Дрофа. 2010 год.</a:t>
            </a:r>
            <a:endParaRPr lang="ru-RU" sz="1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755650" y="260350"/>
            <a:ext cx="80279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Художественное произведение есть кусок природы, профилированный сквозь темперамент художника.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Э.Золя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831879" cy="4603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0" y="9842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Дайте характеристику живописи как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искусству, используя таблицу </a:t>
            </a:r>
            <a:endParaRPr lang="ru-RU" sz="28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68313" y="6022975"/>
            <a:ext cx="3959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Ф.К.Винтерхальтер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Молодая итальянка у колодца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572000" y="60229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И.И.Левитан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Пейзаж с папоротником. 1890-е гг.</a:t>
            </a:r>
          </a:p>
        </p:txBody>
      </p:sp>
      <p:pic>
        <p:nvPicPr>
          <p:cNvPr id="6149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91" y="1196752"/>
            <a:ext cx="3742171" cy="48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96751"/>
            <a:ext cx="3708600" cy="48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44291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Живопись - один из наиболее популярных видов изобразитель­ного искусства, т.к. она эмоционально воздействует на зрителя.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Основное выразительное средство – колорит.</a:t>
            </a: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6227763" y="3429000"/>
            <a:ext cx="2555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А.К.Саврасов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Гроза. 1856г.</a:t>
            </a:r>
          </a:p>
        </p:txBody>
      </p:sp>
      <p:pic>
        <p:nvPicPr>
          <p:cNvPr id="7173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284" y="149226"/>
            <a:ext cx="4287703" cy="327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5927725" y="4941888"/>
            <a:ext cx="22367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В.И.Суриков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Взятие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снежного городка.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1891г.</a:t>
            </a:r>
          </a:p>
        </p:txBody>
      </p:sp>
      <p:pic>
        <p:nvPicPr>
          <p:cNvPr id="7175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3553222"/>
            <a:ext cx="5756584" cy="3188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>
            <a:spLocks noChangeArrowheads="1"/>
          </p:cNvSpPr>
          <p:nvPr/>
        </p:nvSpPr>
        <p:spPr bwMode="auto">
          <a:xfrm>
            <a:off x="827088" y="214313"/>
            <a:ext cx="74168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Словарная работа.</a:t>
            </a:r>
          </a:p>
          <a:p>
            <a:pPr marL="68400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Живописец –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«писатель жизни» или «жизнь пи­шущий», а возможен и буквальный перевод - «живо пишущий».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63750" y="6300788"/>
            <a:ext cx="4943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художник Рыбакова Ольга</a:t>
            </a:r>
          </a:p>
        </p:txBody>
      </p:sp>
      <p:pic>
        <p:nvPicPr>
          <p:cNvPr id="37890" name="Picture 2" descr="http://www.ribakova.com/content/image/IMG_2494_corrected%20-%20Copy_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0361" y="1953336"/>
            <a:ext cx="6651267" cy="45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350" y="6145213"/>
            <a:ext cx="15398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да Винчи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(1452-1519)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5" name="Picture 4" descr="http://www.percudrumma.com/wp-content/uploads/2014/10/Leonardo_da_Vinc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969320"/>
            <a:ext cx="1700796" cy="23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1673225" y="6165850"/>
            <a:ext cx="196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Рафаэль Санти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(1483-1520)</a:t>
            </a:r>
          </a:p>
        </p:txBody>
      </p:sp>
      <p:pic>
        <p:nvPicPr>
          <p:cNvPr id="8197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969320"/>
            <a:ext cx="1731572" cy="23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83013" y="6167438"/>
            <a:ext cx="14366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Рембрандт</a:t>
            </a:r>
          </a:p>
          <a:p>
            <a:pPr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(1606-1669)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9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69320"/>
            <a:ext cx="1947182" cy="23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Прямоугольник 9"/>
          <p:cNvSpPr>
            <a:spLocks noChangeArrowheads="1"/>
          </p:cNvSpPr>
          <p:nvPr/>
        </p:nvSpPr>
        <p:spPr bwMode="auto">
          <a:xfrm>
            <a:off x="5722938" y="6167438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И.Е.Репин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(1844-1930)</a:t>
            </a:r>
          </a:p>
        </p:txBody>
      </p:sp>
      <p:pic>
        <p:nvPicPr>
          <p:cNvPr id="8203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408" y="3969320"/>
            <a:ext cx="1915904" cy="23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" descr="http://www.centre.smr.ru/images/artists/surikov/surikov_big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969320"/>
            <a:ext cx="1676506" cy="234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Прямоугольник 16"/>
          <p:cNvSpPr>
            <a:spLocks noChangeArrowheads="1"/>
          </p:cNvSpPr>
          <p:nvPr/>
        </p:nvSpPr>
        <p:spPr bwMode="auto">
          <a:xfrm>
            <a:off x="7418388" y="6167438"/>
            <a:ext cx="1617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В.И.Суриков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(1848-1916)</a:t>
            </a:r>
          </a:p>
        </p:txBody>
      </p:sp>
      <p:pic>
        <p:nvPicPr>
          <p:cNvPr id="8206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222" y="1042988"/>
            <a:ext cx="1804243" cy="27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Прямоугольник 19"/>
          <p:cNvSpPr>
            <a:spLocks noChangeArrowheads="1"/>
          </p:cNvSpPr>
          <p:nvPr/>
        </p:nvSpPr>
        <p:spPr bwMode="auto">
          <a:xfrm>
            <a:off x="7318375" y="457200"/>
            <a:ext cx="1665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М.А.Врубель</a:t>
            </a:r>
            <a:endParaRPr lang="ru-RU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(1856-1910)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925" y="147638"/>
            <a:ext cx="5611813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роль индивидуальности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искусстве живописи.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выдающемся художнике, можно сказать: «Стиль - это человек».  Наше представление о живописи определяется именами Леонардо да Винчи и Рафаэля, Рембрандта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Веласкеса, Эль Греко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Ф.Гойи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Репина и Сурикова, Серова и Врубеля, Моне и Ренуара и др.</a:t>
            </a:r>
          </a:p>
        </p:txBody>
      </p:sp>
      <p:sp>
        <p:nvSpPr>
          <p:cNvPr id="8209" name="Прямоугольник 14"/>
          <p:cNvSpPr>
            <a:spLocks noChangeArrowheads="1"/>
          </p:cNvSpPr>
          <p:nvPr/>
        </p:nvSpPr>
        <p:spPr bwMode="auto">
          <a:xfrm>
            <a:off x="5722938" y="3141663"/>
            <a:ext cx="1441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Клод Моне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(1840-1926)</a:t>
            </a:r>
          </a:p>
        </p:txBody>
      </p:sp>
      <p:pic>
        <p:nvPicPr>
          <p:cNvPr id="8210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1902" y="548680"/>
            <a:ext cx="1660915" cy="270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Живопись реагирует на художественно-стилистические изменения, происходящие в других видах искусства; на открытия науки в физики, физиологии, химии и др.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Живописные от­крытия импрессионистов в 70-х гг. XIX в. стали возможны благода­ря открытиям физиков и пси-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хологов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в области изучения света и восприятия природы.</a:t>
            </a:r>
          </a:p>
        </p:txBody>
      </p:sp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6588125" y="5229225"/>
            <a:ext cx="252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П.О.Ренуар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Лягушатник.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1869г.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Импрессионизм </a:t>
            </a:r>
          </a:p>
        </p:txBody>
      </p:sp>
      <p:pic>
        <p:nvPicPr>
          <p:cNvPr id="9220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2375613"/>
            <a:ext cx="5398994" cy="435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Живопись органически связана с архитектурой своими исто­ками происхождения, и она постоянно стремится к синтезу с архитектурой и другими искусствами.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Зависима от архитектурного пространства монументаль­ная живо-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пись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Большей свободой обладает станковая жи­вопись.</a:t>
            </a: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708400" y="5300663"/>
            <a:ext cx="28797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Монументальная живопись. Потолочные фрески галереи Палаццо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Фарнезе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1597-1602гг.</a:t>
            </a:r>
          </a:p>
        </p:txBody>
      </p:sp>
      <p:pic>
        <p:nvPicPr>
          <p:cNvPr id="10244" name="Picture 4" descr="http://www.wm-painting.ru/plugins/p19_image_design/images/5/12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758318" cy="4860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6443663" y="5157788"/>
            <a:ext cx="2646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Станковая </a:t>
            </a:r>
            <a:r>
              <a:rPr lang="ru-RU" sz="18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жвопись</a:t>
            </a: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ru-RU" sz="1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Первый музей славянской мифологии</a:t>
            </a:r>
          </a:p>
        </p:txBody>
      </p:sp>
      <p:pic>
        <p:nvPicPr>
          <p:cNvPr id="10246" name="Picture 6" descr="https://avatars.yandex.net/get-afisha-as-is/e2a3aa6d6afd1d36342cdd7b3587cf96/ori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1961905"/>
            <a:ext cx="5165793" cy="333930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1238</Words>
  <Application>Microsoft Office PowerPoint</Application>
  <PresentationFormat>Экран (4:3)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Veronika</cp:lastModifiedBy>
  <cp:revision>107</cp:revision>
  <dcterms:created xsi:type="dcterms:W3CDTF">2011-01-19T05:39:16Z</dcterms:created>
  <dcterms:modified xsi:type="dcterms:W3CDTF">2015-03-19T09:29:19Z</dcterms:modified>
</cp:coreProperties>
</file>