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319" r:id="rId4"/>
    <p:sldId id="320" r:id="rId5"/>
    <p:sldId id="322" r:id="rId6"/>
    <p:sldId id="321" r:id="rId7"/>
    <p:sldId id="323" r:id="rId8"/>
    <p:sldId id="324" r:id="rId9"/>
    <p:sldId id="325" r:id="rId10"/>
    <p:sldId id="326" r:id="rId11"/>
    <p:sldId id="328" r:id="rId12"/>
    <p:sldId id="330" r:id="rId13"/>
    <p:sldId id="337" r:id="rId14"/>
    <p:sldId id="327" r:id="rId15"/>
    <p:sldId id="329" r:id="rId16"/>
    <p:sldId id="331" r:id="rId17"/>
    <p:sldId id="332" r:id="rId18"/>
    <p:sldId id="333" r:id="rId19"/>
    <p:sldId id="335" r:id="rId20"/>
    <p:sldId id="339" r:id="rId21"/>
    <p:sldId id="340" r:id="rId22"/>
    <p:sldId id="341" r:id="rId23"/>
    <p:sldId id="344" r:id="rId24"/>
    <p:sldId id="345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>
      <p:cViewPr varScale="1">
        <p:scale>
          <a:sx n="101" d="100"/>
          <a:sy n="101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AE0606-68B4-42A8-8C80-4BCD91717DE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64B60-2D25-42C7-8AA2-F47233869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8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534B-3C31-4612-B888-D9D0083AAA83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F5D2-8296-4B2F-8026-6E35DC281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3019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FEE8-DD35-464B-81EB-E1C9CC50952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86CD-468F-402B-97DC-F67DE0501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1676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692A-9985-4FDB-936C-BC2EEFABA6E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558F-8AE2-4F87-A565-6AEDFB5EC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9672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F32A-71CE-4AD1-8DCA-3DC167BDCC71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BD9A-313D-4852-B8DC-EAD13176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3468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5ADC-C5EC-4587-971D-745EBB6DAB9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12ED-944A-4B00-B665-EA0902D53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9289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3D9E-D53B-4998-9176-7DAE549F8467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39B7-A5DA-4B33-87E0-A3B83F1A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1809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C408-66DC-4792-AF07-27F5C6008A8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839F-0FB7-46BA-822E-51B178F45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6736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D14-00B2-46C1-9760-0C038685D14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94B1-6AEC-4A1E-937E-F491156C1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0602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9143-4845-43B7-8343-B8323805B5F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8257-C844-4286-A3EB-C4ED8B536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8629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3507-4BE4-4859-AF8E-6E1E6CA60E3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F0D9-9789-48AD-8D3F-F8F09B39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2929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1422-53BE-4C2E-8659-FB60E2C0495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4ABF-65E1-4821-9C2A-D08E4BC15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487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11B35-CB8E-4467-8876-ACC2AF997AA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D3043E-5A5F-497A-86B5-A528EB76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7950" y="658813"/>
            <a:ext cx="903605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</a:p>
          <a:p>
            <a:pPr algn="ctr" eaLnBrk="1" hangingPunct="1">
              <a:lnSpc>
                <a:spcPts val="9000"/>
              </a:lnSpc>
              <a:defRPr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Художественные средства и жанры живописи</a:t>
            </a:r>
          </a:p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(урок 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62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Тамбовский </a:t>
            </a: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район</a:t>
            </a:r>
            <a:r>
              <a:rPr lang="ru-RU" sz="1600"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Амурская область 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8325" y="4941888"/>
            <a:ext cx="22256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9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Н.В.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2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Расцвет натюрморта в России – конец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начало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импрессионистические работы </a:t>
            </a:r>
            <a:r>
              <a:rPr lang="ru-RU" sz="24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К.Коровина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И.Грабаря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художников группы «Мир искусства», «Бубновый валет» и объединение «Голубая роза».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43" y="1970612"/>
            <a:ext cx="4137025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230688" y="5805488"/>
            <a:ext cx="34369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И.Грабарь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Неприбранный стол. 1907г.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4716463" y="5157788"/>
            <a:ext cx="440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И.Машков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Фрукты на блюде. 1926г.</a:t>
            </a:r>
          </a:p>
        </p:txBody>
      </p:sp>
      <p:pic>
        <p:nvPicPr>
          <p:cNvPr id="1229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229" y="1970612"/>
            <a:ext cx="4576267" cy="319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053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жанр посвящен событиям и сценам повседневной </a:t>
            </a:r>
            <a:r>
              <a:rPr lang="ru-RU" sz="24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 </a:t>
            </a: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 в Голландии Х</a:t>
            </a:r>
            <a:r>
              <a:rPr lang="en-US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</a:t>
            </a: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Распространился в XIX в.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нашел выражение в направлении реализма. Бытовой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был популярен не только в жи­вописи, но и в графике.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179388" y="55197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У.Хогарт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Двор сельской гостиницы. Гравюра. 1800г.</a:t>
            </a:r>
          </a:p>
        </p:txBody>
      </p:sp>
      <p:pic>
        <p:nvPicPr>
          <p:cNvPr id="13316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073532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7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323" y="2133368"/>
            <a:ext cx="352116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3419475" y="6094413"/>
            <a:ext cx="212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Ж.Милле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Сеятель. 1850г.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жанр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бытовой жанр связывался с изображением быта крес­тьян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желанием правдивого его описания.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Раз­витии связано с русскими реалистами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в.: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А.Венециановым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учениками его школы, 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П.Федотовым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350" y="6443663"/>
            <a:ext cx="45100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spc="-1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А.Венецианов</a:t>
            </a:r>
            <a:r>
              <a:rPr lang="ru-RU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Встреча у колодца. 1843г.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537075" y="64627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П.Федотов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Вдовушка. 1851-1852гг.</a:t>
            </a:r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64" y="1845336"/>
            <a:ext cx="3337888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45336"/>
            <a:ext cx="3602981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813" y="544513"/>
            <a:ext cx="4524376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Важную роль в развитии этого жанра в России сыграли художники-передвижники: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Перов, Илларион Пряничников, Илья Репин.</a:t>
            </a:r>
          </a:p>
        </p:txBody>
      </p:sp>
      <p:pic>
        <p:nvPicPr>
          <p:cNvPr id="15363" name="Picture 2" descr="http://img-fotki.yandex.ru/get/6214/28740854.16/0_68f7c_4cdd7128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1423"/>
            <a:ext cx="4452340" cy="354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5580063" y="3802063"/>
            <a:ext cx="33131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И.Е.Репин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Подготовка к экзамену.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1864г.</a:t>
            </a: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4787900" y="5119688"/>
            <a:ext cx="29733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В.Перов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Тройка.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Ученики мастеровые везут воду.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1866г.</a:t>
            </a:r>
          </a:p>
        </p:txBody>
      </p:sp>
      <p:pic>
        <p:nvPicPr>
          <p:cNvPr id="1536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80" y="3212976"/>
            <a:ext cx="4648326" cy="342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47625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Интерьер (фр. - внутренний) - жанр, близкий к натюрморту и бытово­му жанру.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Зародился в Голландии XVII в. Предметом изоб­ражения и любования для художника является красота жизни в пространстве.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06388" y="6167438"/>
            <a:ext cx="3473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Питер де Хох. Женщина с ребёнком в кладовой. 1658г.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70" y="2060848"/>
            <a:ext cx="3830866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103688" y="6165850"/>
            <a:ext cx="5005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С.Ю.Жуковский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Былое.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Комната старого дома. 1912 г.</a:t>
            </a:r>
          </a:p>
        </p:txBody>
      </p:sp>
      <p:pic>
        <p:nvPicPr>
          <p:cNvPr id="1639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813" y="2060848"/>
            <a:ext cx="4765675" cy="411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350" y="36513"/>
            <a:ext cx="9137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Интерьер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 этого жанра, обычно камерные по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масштабам, очень много говорят о художественном стиле своего времени.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Ин­терьер получил распространение в живописи и графике.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44513" y="6165850"/>
            <a:ext cx="366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Ф.Мирис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Старший. 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Утро молодой дамы. 1660г. 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40774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818063" y="6429375"/>
            <a:ext cx="393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К.Эквалл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Предложение.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XIX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 </a:t>
            </a:r>
          </a:p>
        </p:txBody>
      </p:sp>
      <p:pic>
        <p:nvPicPr>
          <p:cNvPr id="1741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37336"/>
            <a:ext cx="3620174" cy="47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" y="12223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картине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"Женщина за клавесином"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видим три комнаты, расположенные одна за другой. В первой ком-нате изображена женщина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клависином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последней служанка, подметающая пол.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подробно и точно передал все детали обстановки того времени.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97360"/>
            <a:ext cx="619773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108825" y="5013325"/>
            <a:ext cx="2000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Эммануэль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 Витт.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Женщина за клавесином.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XVII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552450"/>
            <a:ext cx="854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мифологического жанра черпают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сюжеты из мифов различных народов,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трактуя легендарные сюже­ты.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49238" y="5386388"/>
            <a:ext cx="2667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В.М.Васнецо́в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Витязь на распутье.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1878г.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7" y="1845666"/>
            <a:ext cx="6338659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843213" y="5805488"/>
            <a:ext cx="3889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Ангел с кадилом и свечой. Эскиз фрески Владимирского собора. 1887г.</a:t>
            </a:r>
          </a:p>
        </p:txBody>
      </p:sp>
      <p:pic>
        <p:nvPicPr>
          <p:cNvPr id="1946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485368"/>
            <a:ext cx="2183108" cy="52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2700" y="365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Мифологический жанр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713"/>
            <a:ext cx="3851275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Бата́льный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(фр. – битва) посвященный темам войны и военной жизни.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место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батальном жанре занимают сцены сухопутных, морских сражений и военных походов. Жанр может рассматриваться как составная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исторического жанра или бытового. 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9388" y="5889625"/>
            <a:ext cx="374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И.Е.Репин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Запорожцы пишут письмо турецкому султану. 1880г.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17360"/>
            <a:ext cx="5000594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3708400" y="3141663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pc="-1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Ю.Брандт</a:t>
            </a:r>
            <a:r>
              <a:rPr lang="ru-RU" sz="1800" b="1" i="1" spc="-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Битва под турецким флагом. 1905г.</a:t>
            </a:r>
          </a:p>
        </p:txBody>
      </p:sp>
      <p:pic>
        <p:nvPicPr>
          <p:cNvPr id="20486" name="Picture 2" descr="https://upload.wikimedia.org/wikipedia/commons/7/75/Walka_o_sztandar_turec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83116"/>
            <a:ext cx="5111689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4925" y="107950"/>
            <a:ext cx="3792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Бата́льный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688"/>
            <a:ext cx="450056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Будни войны и страдания людей показал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В.Верещагин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раме картины «Апофеоз войны» он начертал слова: «Всем великим завоевателям, прошлым, настоящим и будущим посвящается». 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6372225" y="3141663"/>
            <a:ext cx="2603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В.В.Верещагин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Апофеоз войны.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1871г. 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109" y="199635"/>
            <a:ext cx="4499379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6588125" y="4581525"/>
            <a:ext cx="2428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М.Греков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Атака шведов ярославскими драгунами у деревни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Эрестфер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29 декабря 1701 года. </a:t>
            </a:r>
          </a:p>
        </p:txBody>
      </p:sp>
      <p:pic>
        <p:nvPicPr>
          <p:cNvPr id="21511" name="Picture 2" descr="http://www.ljplus.ru/img4/t/e/ter_psich_ora1/Grek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31" y="3361228"/>
            <a:ext cx="6157793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4300"/>
            <a:ext cx="9036050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известные жанры ИЗО.                                                Что на них изображено?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приставляет собой анималистический жанр живописи?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мастерах портретного и батального жанра живописи.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619" y="2780928"/>
            <a:ext cx="6408712" cy="39816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36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художника есть свой любимый жанр.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В.Сури­ков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увлекался русской историей и создавал произведения истори­ческого жанра,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И.Левитан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любил рисовать родную природу, создавая поэтические пейзажи на­шей средней полосы.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И.Репин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мастером портрета.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68313" y="5797550"/>
            <a:ext cx="2155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В.И.Су́риков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(1848-1916)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Автопортрет</a:t>
            </a:r>
          </a:p>
        </p:txBody>
      </p:sp>
      <p:pic>
        <p:nvPicPr>
          <p:cNvPr id="22532" name="Picture 2" descr="SurikovSelfPortra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98" y="2204864"/>
            <a:ext cx="264053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2411413" y="5797550"/>
            <a:ext cx="3960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И.И.Левита́н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(1860-1900)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Автопортрет. 1880г.</a:t>
            </a:r>
          </a:p>
        </p:txBody>
      </p:sp>
      <p:pic>
        <p:nvPicPr>
          <p:cNvPr id="22534" name="Picture 4" descr="Isaac Levitan selfportrait1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65861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5" name="Прямоугольник 5"/>
          <p:cNvSpPr>
            <a:spLocks noChangeArrowheads="1"/>
          </p:cNvSpPr>
          <p:nvPr/>
        </p:nvSpPr>
        <p:spPr bwMode="auto">
          <a:xfrm>
            <a:off x="5942013" y="5805488"/>
            <a:ext cx="323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И.Е.Ре́пин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(1844-1930)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Автопортрет. 1878г.</a:t>
            </a:r>
          </a:p>
        </p:txBody>
      </p:sp>
      <p:pic>
        <p:nvPicPr>
          <p:cNvPr id="22536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887" y="2204864"/>
            <a:ext cx="284161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675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протяжении недолгой истории жанров были периоды, когда один из них являлся ведущим: </a:t>
            </a:r>
          </a:p>
          <a:p>
            <a:pPr marL="8640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70-е гг. XIX в. – пейзаж.</a:t>
            </a:r>
          </a:p>
          <a:p>
            <a:pPr marL="8640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90-е гг. XIX в. – натюрморт и т.д.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0" y="58388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Для истории искусства и зрите­лей равную астатическую ценность представляют все жанры.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4932363" y="5364163"/>
            <a:ext cx="3906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Сезанн. Угол стола. 1895-1900г.</a:t>
            </a:r>
          </a:p>
        </p:txBody>
      </p:sp>
      <p:pic>
        <p:nvPicPr>
          <p:cNvPr id="23557" name="Picture 2" descr="https://upload.wikimedia.org/wikipedia/commons/thumb/e/ea/Paul_Cezanne_Un_coin_de_table.jpg/1024px-Paul_Cezanne_Un_coin_de_tab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755" y="1917216"/>
            <a:ext cx="4248150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827088" y="5364163"/>
            <a:ext cx="290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К.Писсарро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́. Сад. 1872г.</a:t>
            </a:r>
          </a:p>
        </p:txBody>
      </p:sp>
      <p:pic>
        <p:nvPicPr>
          <p:cNvPr id="23559" name="Picture 4" descr="https://upload.wikimedia.org/wikipedia/commons/thumb/6/6d/Camille_Pissarro%2C_Le_verger_%28The_Orchard%29%2C_1872.jpg/1024px-Camille_Pissarro%2C_Le_verger_%28The_Orchard%29%2C_18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7228"/>
            <a:ext cx="4222750" cy="345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913"/>
            <a:ext cx="9144000" cy="243046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432000" marR="127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жанр самый древний?</a:t>
            </a:r>
          </a:p>
          <a:p>
            <a:pPr marL="432000" marR="127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 художников, пишущих море?</a:t>
            </a:r>
          </a:p>
          <a:p>
            <a:pPr marL="432000" marR="127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известных русских художников-пейзажистов.</a:t>
            </a:r>
          </a:p>
          <a:p>
            <a:pPr marL="432000" marR="127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 России появился жанр натюрморта?</a:t>
            </a:r>
          </a:p>
          <a:p>
            <a:pPr marL="432000" marR="127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42570" algn="l"/>
                <a:tab pos="54038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посвящены картины батального жанра?</a:t>
            </a:r>
          </a:p>
        </p:txBody>
      </p:sp>
      <p:pic>
        <p:nvPicPr>
          <p:cNvPr id="24579" name="Picture 2" descr="http://os.colta.ru/m/photo/2012/05/12/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93376"/>
            <a:ext cx="675036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544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Практическая работа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7461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 таблицу 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«Жанры в изобразительном искусстве»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10389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7546975" y="1908175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68" y="1772816"/>
            <a:ext cx="4159060" cy="48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010275" y="1709738"/>
            <a:ext cx="6985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32401"/>
            <a:ext cx="4660234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248400" y="1654175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458" y="1780876"/>
            <a:ext cx="3543758" cy="49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5780088" y="1700213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42014"/>
            <a:ext cx="5890416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1779588" y="1665288"/>
            <a:ext cx="6985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09360"/>
            <a:ext cx="6460429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614488" y="1771650"/>
            <a:ext cx="696912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17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415112" cy="48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7019925" y="1812925"/>
            <a:ext cx="6985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19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55256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7950200" y="1771650"/>
            <a:ext cx="696913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2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42" y="1844824"/>
            <a:ext cx="7910898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7696200" y="1735138"/>
            <a:ext cx="696913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pic>
        <p:nvPicPr>
          <p:cNvPr id="23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57" y="1772816"/>
            <a:ext cx="5952584" cy="48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6381750" y="1728788"/>
            <a:ext cx="12096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8" grpId="0"/>
      <p:bldP spid="18" grpId="1"/>
      <p:bldP spid="20" grpId="0"/>
      <p:bldP spid="20" grpId="1"/>
      <p:bldP spid="22" grpId="0"/>
      <p:bldP spid="22" grpId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052513"/>
            <a:ext cx="7812088" cy="4386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2800" b="1" i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Литература.</a:t>
            </a:r>
            <a:endParaRPr 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культура. 10 класс». Г.Данилова и др. Издательство «Интербук». 2000г.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 в мир художественной культуры. А.М.Вачьянц. Москва. «Айрис – пресс». 2009 год. 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13" y="92075"/>
            <a:ext cx="87487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Найдите среди картин те жанры, которые вы изучали </a:t>
            </a:r>
          </a:p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 прошлом уроке.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23863" y="3419475"/>
            <a:ext cx="141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Портрет 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6" y="981000"/>
            <a:ext cx="1961518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176588" y="3419475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Пейзаж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5651500" y="3419475"/>
            <a:ext cx="1058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Марина</a:t>
            </a: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107950" y="6381750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Историческая живопись</a:t>
            </a:r>
          </a:p>
        </p:txBody>
      </p:sp>
      <p:pic>
        <p:nvPicPr>
          <p:cNvPr id="5128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50" y="3933328"/>
            <a:ext cx="221636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9" name="Прямоугольник 11"/>
          <p:cNvSpPr>
            <a:spLocks noChangeArrowheads="1"/>
          </p:cNvSpPr>
          <p:nvPr/>
        </p:nvSpPr>
        <p:spPr bwMode="auto">
          <a:xfrm>
            <a:off x="3132138" y="6381750"/>
            <a:ext cx="2471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Анималистическая</a:t>
            </a:r>
          </a:p>
        </p:txBody>
      </p:sp>
      <p:pic>
        <p:nvPicPr>
          <p:cNvPr id="5130" name="Picture 2" descr="http://www.rusmuseum.ru/images/cms/data/sokro2003_60e_svj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52" y="3933328"/>
            <a:ext cx="3020697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1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339" y="980728"/>
            <a:ext cx="183600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32" name="Прямоугольник 13"/>
          <p:cNvSpPr>
            <a:spLocks noChangeArrowheads="1"/>
          </p:cNvSpPr>
          <p:nvPr/>
        </p:nvSpPr>
        <p:spPr bwMode="auto">
          <a:xfrm>
            <a:off x="7281863" y="3429000"/>
            <a:ext cx="168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Натюрморт</a:t>
            </a:r>
          </a:p>
        </p:txBody>
      </p:sp>
      <p:pic>
        <p:nvPicPr>
          <p:cNvPr id="5133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981000"/>
            <a:ext cx="288032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4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1752215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5" name="Picture 4" descr="http://kurita.users.photofile.ru/photo/kurita/3694610/large/911797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937" y="3933328"/>
            <a:ext cx="3397402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36" name="Прямоугольник 16"/>
          <p:cNvSpPr>
            <a:spLocks noChangeArrowheads="1"/>
          </p:cNvSpPr>
          <p:nvPr/>
        </p:nvSpPr>
        <p:spPr bwMode="auto">
          <a:xfrm>
            <a:off x="5940425" y="6381750"/>
            <a:ext cx="269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Батальная живопись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32" grpId="0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356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 (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«местность, страна») – жанр, посвященный изображению естествен­ной или измененной человеком природы.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самостоятель­ного жанра пейзаж выделился в XVII в. 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7245350" y="544512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К.Крыжицкий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Дорога. 1899г.</a:t>
            </a: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06" y="2203601"/>
            <a:ext cx="641138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3176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 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963" y="169863"/>
            <a:ext cx="4406900" cy="522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пейзажа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50" y="1139825"/>
            <a:ext cx="2233613" cy="1630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«ге­роизирован-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пейзаж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Н.Пуссен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К.Лоррен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0788" y="1255713"/>
            <a:ext cx="2160587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 архитектурных «руин» 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Ю.Робер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8538" y="1255713"/>
            <a:ext cx="165576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 городов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Ка­налетто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А.Ф.Зубов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5113" y="1139825"/>
            <a:ext cx="2470150" cy="1631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– пейзаж изображающие море 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О.Верне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И.К.Айвазовский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А.П.Боголюбов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6773863" y="5300663"/>
            <a:ext cx="2522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Н.Пуссен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Пейзаж с похоронами.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1648г.</a:t>
            </a:r>
          </a:p>
        </p:txBody>
      </p:sp>
      <p:pic>
        <p:nvPicPr>
          <p:cNvPr id="7176" name="Picture 2" descr="http://s59.radikal.ru/i164/0911/f4/6e99ac863eff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36" y="2924944"/>
            <a:ext cx="5866112" cy="379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1250950" y="692150"/>
            <a:ext cx="3319463" cy="4476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5" idx="0"/>
          </p:cNvCxnSpPr>
          <p:nvPr/>
        </p:nvCxnSpPr>
        <p:spPr>
          <a:xfrm flipH="1">
            <a:off x="3571875" y="692150"/>
            <a:ext cx="998538" cy="56356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6" idx="0"/>
          </p:cNvCxnSpPr>
          <p:nvPr/>
        </p:nvCxnSpPr>
        <p:spPr>
          <a:xfrm>
            <a:off x="4570413" y="692150"/>
            <a:ext cx="1066800" cy="56356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  <a:endCxn id="7" idx="0"/>
          </p:cNvCxnSpPr>
          <p:nvPr/>
        </p:nvCxnSpPr>
        <p:spPr>
          <a:xfrm>
            <a:off x="4570413" y="692150"/>
            <a:ext cx="3279775" cy="4476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9"/>
          <p:cNvSpPr>
            <a:spLocks noChangeArrowheads="1"/>
          </p:cNvSpPr>
          <p:nvPr/>
        </p:nvSpPr>
        <p:spPr bwMode="auto">
          <a:xfrm>
            <a:off x="6908800" y="53006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Ю.Робер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Развалины дорического храма</a:t>
            </a:r>
            <a:endParaRPr lang="ru-RU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05" y="2886582"/>
            <a:ext cx="5461729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25368"/>
            <a:ext cx="6363911" cy="38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Прямоугольник 12"/>
          <p:cNvSpPr>
            <a:spLocks noChangeArrowheads="1"/>
          </p:cNvSpPr>
          <p:nvPr/>
        </p:nvSpPr>
        <p:spPr bwMode="auto">
          <a:xfrm>
            <a:off x="7310438" y="5300663"/>
            <a:ext cx="2757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Каналетто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Большой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канал.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1727г.</a:t>
            </a:r>
          </a:p>
        </p:txBody>
      </p:sp>
      <p:pic>
        <p:nvPicPr>
          <p:cNvPr id="34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83796"/>
            <a:ext cx="6943414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Прямоугольник 14"/>
          <p:cNvSpPr>
            <a:spLocks noChangeArrowheads="1"/>
          </p:cNvSpPr>
          <p:nvPr/>
        </p:nvSpPr>
        <p:spPr bwMode="auto">
          <a:xfrm>
            <a:off x="7207250" y="5319713"/>
            <a:ext cx="208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Боголюбов А.П.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Берег близ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Сорренто.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1857г.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175" grpId="0"/>
      <p:bldP spid="7175" grpId="1"/>
      <p:bldP spid="29" grpId="0"/>
      <p:bldP spid="29" grpId="1"/>
      <p:bldP spid="33" grpId="0"/>
      <p:bldP spid="33" grpId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115888"/>
            <a:ext cx="90154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художественной образности пейзажи бывают:</a:t>
            </a:r>
          </a:p>
          <a:p>
            <a:pPr marL="612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эпическими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Д.Констебл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И.И.Шишкин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marL="612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романтическими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Э.Делакруа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Т.Жерико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У.Тёрнер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marL="61200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лирическими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К.Коро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И.И.Левитан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22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И.И.Шишкин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Дубовая роща. 1887г.</a:t>
            </a: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69" y="1766310"/>
            <a:ext cx="7293831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41559"/>
            <a:ext cx="5940000" cy="487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6911975" y="4941888"/>
            <a:ext cx="19081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Т.Жерико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Пейзаж с печью для обжига извести.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104" y="1809320"/>
            <a:ext cx="623924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0" y="6300788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К.Коро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Воспоминание 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Мортфонтене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1864г.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/>
      <p:bldP spid="12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6375" y="312738"/>
            <a:ext cx="6342063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Поджанры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пейзажного жанра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688" y="1268413"/>
            <a:ext cx="161607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175" y="1370013"/>
            <a:ext cx="1757363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1989138"/>
            <a:ext cx="25273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2088" y="1989138"/>
            <a:ext cx="2900362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индустриальный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4888" y="1268413"/>
            <a:ext cx="131445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24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000" y="2609097"/>
            <a:ext cx="5768098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Прямая со стрелкой 8"/>
          <p:cNvCxnSpPr>
            <a:stCxn id="3" idx="2"/>
            <a:endCxn id="4" idx="0"/>
          </p:cNvCxnSpPr>
          <p:nvPr/>
        </p:nvCxnSpPr>
        <p:spPr>
          <a:xfrm flipH="1">
            <a:off x="1101725" y="836613"/>
            <a:ext cx="3544888" cy="4318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>
            <a:off x="4646613" y="836613"/>
            <a:ext cx="3365500" cy="4318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5" idx="0"/>
          </p:cNvCxnSpPr>
          <p:nvPr/>
        </p:nvCxnSpPr>
        <p:spPr>
          <a:xfrm flipH="1">
            <a:off x="4564063" y="836613"/>
            <a:ext cx="82550" cy="5334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6" idx="0"/>
          </p:cNvCxnSpPr>
          <p:nvPr/>
        </p:nvCxnSpPr>
        <p:spPr>
          <a:xfrm flipH="1">
            <a:off x="2163763" y="836613"/>
            <a:ext cx="2482850" cy="115252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  <a:endCxn id="7" idx="0"/>
          </p:cNvCxnSpPr>
          <p:nvPr/>
        </p:nvCxnSpPr>
        <p:spPr>
          <a:xfrm>
            <a:off x="4646613" y="836613"/>
            <a:ext cx="2074862" cy="115252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http://www.uralweb.ru/p/uw/poster/Liugi----------------------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586" y="2607668"/>
            <a:ext cx="5616302" cy="401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2" descr="http://img1.liveinternet.ru/images/attach/c/6/91/7/91007565_Peterburzhskiy_gorodskoy_peyzazh_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79" y="2610751"/>
            <a:ext cx="5994326" cy="404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" name="Picture 6" descr="http://img-fotki.yandex.ru/get/2714/37629529.4b/0_769d9_7228ff9e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7667"/>
            <a:ext cx="6652913" cy="404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" name="Picture 10" descr="http://www.proza.ru/pics/2009/05/17/7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4765" y="2637301"/>
            <a:ext cx="5620994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58705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Марина — разновидность пейзажа, изображающая морской вид,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 также сцену морского сражения или иные события, происходящие на море.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качестве самостоятельного вида пейзажной живописи выделилась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начале XVII века в Голландии.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5672138" y="5775325"/>
            <a:ext cx="3203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М.Ткаченко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Бой брига «Меркурий» с турецкими кораблями. 1907г.</a:t>
            </a: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832838"/>
            <a:ext cx="5492904" cy="386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029" y="261120"/>
            <a:ext cx="3165467" cy="42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5867400" y="4514850"/>
            <a:ext cx="3194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И.К.Айвазо́вский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Вид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Леандровой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башни в Константинополе. 1848г.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5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(фр. «мертвая натура»)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изображение пред-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обихода, снеди, цветов и предметов «тихой жизни».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419225"/>
            <a:ext cx="454183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натюрморта</a:t>
            </a:r>
          </a:p>
          <a:p>
            <a:pPr algn="r"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Камерный </a:t>
            </a:r>
          </a:p>
          <a:p>
            <a:pPr algn="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(«малые голландцы»)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Парадный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Ф.Снейдерс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П.Рубенс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50825" y="578961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538" y="5397500"/>
            <a:ext cx="41052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Ф.Снейдерс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с ведёрком для охлаждения вина. </a:t>
            </a:r>
          </a:p>
          <a:p>
            <a:pPr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1610г.</a:t>
            </a: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5148263" y="4583113"/>
            <a:ext cx="385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П.Клас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Натюрморт с крабом. 1644г.</a:t>
            </a:r>
          </a:p>
        </p:txBody>
      </p:sp>
      <p:pic>
        <p:nvPicPr>
          <p:cNvPr id="11272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212" y="1392455"/>
            <a:ext cx="4316933" cy="318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3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93" y="3573017"/>
            <a:ext cx="42759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28988" y="36513"/>
            <a:ext cx="26114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12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1039</Words>
  <Application>Microsoft Office PowerPoint</Application>
  <PresentationFormat>Экран (4:3)</PresentationFormat>
  <Paragraphs>172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Monotype Corsiva</vt:lpstr>
      <vt:lpstr>Times New Roman</vt:lpstr>
      <vt:lpstr>Helvetica Neue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Veronika</cp:lastModifiedBy>
  <cp:revision>188</cp:revision>
  <dcterms:created xsi:type="dcterms:W3CDTF">2011-01-19T05:39:16Z</dcterms:created>
  <dcterms:modified xsi:type="dcterms:W3CDTF">2015-03-19T09:22:31Z</dcterms:modified>
</cp:coreProperties>
</file>