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9" r:id="rId4"/>
    <p:sldId id="257" r:id="rId5"/>
    <p:sldId id="258" r:id="rId6"/>
    <p:sldId id="269" r:id="rId7"/>
    <p:sldId id="260" r:id="rId8"/>
    <p:sldId id="271" r:id="rId9"/>
    <p:sldId id="272" r:id="rId10"/>
    <p:sldId id="273" r:id="rId11"/>
    <p:sldId id="280" r:id="rId12"/>
    <p:sldId id="281" r:id="rId13"/>
    <p:sldId id="270" r:id="rId14"/>
    <p:sldId id="282" r:id="rId15"/>
    <p:sldId id="283" r:id="rId16"/>
    <p:sldId id="285" r:id="rId17"/>
    <p:sldId id="284" r:id="rId18"/>
    <p:sldId id="286" r:id="rId19"/>
    <p:sldId id="287" r:id="rId20"/>
    <p:sldId id="288" r:id="rId21"/>
    <p:sldId id="290" r:id="rId22"/>
    <p:sldId id="289" r:id="rId23"/>
    <p:sldId id="291" r:id="rId24"/>
    <p:sldId id="292" r:id="rId25"/>
    <p:sldId id="29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CC33"/>
    <a:srgbClr val="CCFF99"/>
    <a:srgbClr val="FFFF99"/>
    <a:srgbClr val="CCFFFF"/>
    <a:srgbClr val="99FF3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7150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52400" y="6248400"/>
            <a:ext cx="1901825" cy="457200"/>
          </a:xfrm>
        </p:spPr>
        <p:txBody>
          <a:bodyPr/>
          <a:lstStyle>
            <a:lvl1pPr>
              <a:defRPr/>
            </a:lvl1pPr>
          </a:lstStyle>
          <a:p>
            <a:endParaRPr lang="ru-RU" dirty="0"/>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dirty="0"/>
          </a:p>
        </p:txBody>
      </p:sp>
      <p:sp>
        <p:nvSpPr>
          <p:cNvPr id="7" name="Номер слайда 6"/>
          <p:cNvSpPr>
            <a:spLocks noGrp="1"/>
          </p:cNvSpPr>
          <p:nvPr>
            <p:ph type="sldNum" sz="quarter" idx="12"/>
          </p:nvPr>
        </p:nvSpPr>
        <p:spPr>
          <a:xfrm>
            <a:off x="6934200" y="6248400"/>
            <a:ext cx="1905000" cy="457200"/>
          </a:xfrm>
        </p:spPr>
        <p:txBody>
          <a:bodyPr/>
          <a:lstStyle>
            <a:lvl1pPr>
              <a:defRPr/>
            </a:lvl1pPr>
          </a:lstStyle>
          <a:p>
            <a:fld id="{BC08F1FF-853E-4A93-B6A8-A7F74CAFCED5}" type="slidenum">
              <a:rPr lang="ru-RU"/>
              <a:pPr/>
              <a:t>‹#›</a:t>
            </a:fld>
            <a:endParaRPr lang="ru-RU"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64008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438400" y="3924300"/>
            <a:ext cx="64008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52400" y="6248400"/>
            <a:ext cx="1901825" cy="457200"/>
          </a:xfrm>
        </p:spPr>
        <p:txBody>
          <a:bodyPr/>
          <a:lstStyle>
            <a:lvl1pPr>
              <a:defRPr/>
            </a:lvl1pPr>
          </a:lstStyle>
          <a:p>
            <a:endParaRPr lang="ru-RU" dirty="0"/>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dirty="0"/>
          </a:p>
        </p:txBody>
      </p:sp>
      <p:sp>
        <p:nvSpPr>
          <p:cNvPr id="7" name="Номер слайда 6"/>
          <p:cNvSpPr>
            <a:spLocks noGrp="1"/>
          </p:cNvSpPr>
          <p:nvPr>
            <p:ph type="sldNum" sz="quarter" idx="12"/>
          </p:nvPr>
        </p:nvSpPr>
        <p:spPr>
          <a:xfrm>
            <a:off x="6934200" y="6248400"/>
            <a:ext cx="1905000" cy="457200"/>
          </a:xfrm>
        </p:spPr>
        <p:txBody>
          <a:bodyPr/>
          <a:lstStyle>
            <a:lvl1pPr>
              <a:defRPr/>
            </a:lvl1pPr>
          </a:lstStyle>
          <a:p>
            <a:fld id="{6C320C4F-6D1F-4DFD-BC2F-AE058C7BF833}" type="slidenum">
              <a:rPr lang="ru-RU"/>
              <a:pPr/>
              <a:t>‹#›</a:t>
            </a:fld>
            <a:endParaRPr lang="ru-RU"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4384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150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52400" y="6248400"/>
            <a:ext cx="1901825" cy="457200"/>
          </a:xfrm>
        </p:spPr>
        <p:txBody>
          <a:bodyPr/>
          <a:lstStyle>
            <a:lvl1pPr>
              <a:defRPr/>
            </a:lvl1pPr>
          </a:lstStyle>
          <a:p>
            <a:endParaRPr lang="ru-RU" dirty="0"/>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dirty="0"/>
          </a:p>
        </p:txBody>
      </p:sp>
      <p:sp>
        <p:nvSpPr>
          <p:cNvPr id="7" name="Номер слайда 6"/>
          <p:cNvSpPr>
            <a:spLocks noGrp="1"/>
          </p:cNvSpPr>
          <p:nvPr>
            <p:ph type="sldNum" sz="quarter" idx="12"/>
          </p:nvPr>
        </p:nvSpPr>
        <p:spPr>
          <a:xfrm>
            <a:off x="6934200" y="6248400"/>
            <a:ext cx="1905000" cy="457200"/>
          </a:xfrm>
        </p:spPr>
        <p:txBody>
          <a:bodyPr/>
          <a:lstStyle>
            <a:lvl1pPr>
              <a:defRPr/>
            </a:lvl1pPr>
          </a:lstStyle>
          <a:p>
            <a:fld id="{0BC100CD-1374-429C-A5F0-B1286ADCB3DB}" type="slidenum">
              <a:rPr lang="ru-RU"/>
              <a:pPr/>
              <a:t>‹#›</a:t>
            </a:fld>
            <a:endParaRPr lang="ru-RU"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53B37A-0E6B-4E44-9333-CE577FF028EF}" type="datetimeFigureOut">
              <a:rPr lang="ru-RU" smtClean="0"/>
              <a:pPr/>
              <a:t>20.03.2015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36ED31C-76D9-4467-B77C-6755D1B9E203}" type="slidenum">
              <a:rPr lang="ru-RU" smtClean="0"/>
              <a:pPr/>
              <a:t>‹#›</a:t>
            </a:fld>
            <a:endParaRPr lang="ru-RU"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8" name="Рисунок 7" descr="1d623c9e30bc4654d4c47496c7a564d3.png"/>
          <p:cNvPicPr>
            <a:picLocks noChangeAspect="1"/>
          </p:cNvPicPr>
          <p:nvPr/>
        </p:nvPicPr>
        <p:blipFill>
          <a:blip r:embed="rId16"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142273" y="3500438"/>
            <a:ext cx="5001727" cy="3357561"/>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B37A-0E6B-4E44-9333-CE577FF028EF}" type="datetimeFigureOut">
              <a:rPr lang="ru-RU" smtClean="0"/>
              <a:pPr/>
              <a:t>20.03.2015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ED31C-76D9-4467-B77C-6755D1B9E20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914400" rtl="0" eaLnBrk="1" latinLnBrk="0" hangingPunct="1">
        <a:spcBef>
          <a:spcPct val="0"/>
        </a:spcBef>
        <a:buNone/>
        <a:defRPr sz="44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50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50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50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4.xml"/><Relationship Id="rId18" Type="http://schemas.openxmlformats.org/officeDocument/2006/relationships/slide" Target="slide20.xml"/><Relationship Id="rId3" Type="http://schemas.openxmlformats.org/officeDocument/2006/relationships/slide" Target="slide5.xml"/><Relationship Id="rId21" Type="http://schemas.openxmlformats.org/officeDocument/2006/relationships/slide" Target="slide22.xml"/><Relationship Id="rId7" Type="http://schemas.openxmlformats.org/officeDocument/2006/relationships/slide" Target="slide11.xml"/><Relationship Id="rId12" Type="http://schemas.openxmlformats.org/officeDocument/2006/relationships/slide" Target="slide15.xml"/><Relationship Id="rId17" Type="http://schemas.openxmlformats.org/officeDocument/2006/relationships/slide" Target="slide18.xml"/><Relationship Id="rId2" Type="http://schemas.openxmlformats.org/officeDocument/2006/relationships/slide" Target="slide4.xml"/><Relationship Id="rId16" Type="http://schemas.openxmlformats.org/officeDocument/2006/relationships/slide" Target="slide19.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7.xml"/><Relationship Id="rId15" Type="http://schemas.openxmlformats.org/officeDocument/2006/relationships/slide" Target="slide16.xml"/><Relationship Id="rId10" Type="http://schemas.openxmlformats.org/officeDocument/2006/relationships/slide" Target="slide13.xml"/><Relationship Id="rId19"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slide" Target="slide17.xml"/><Relationship Id="rId22"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285728"/>
            <a:ext cx="8751187" cy="6286544"/>
          </a:xfrm>
          <a:prstGeom prst="rect">
            <a:avLst/>
          </a:prstGeom>
          <a:ln>
            <a:noFill/>
          </a:ln>
          <a:effectLst>
            <a:softEdge rad="112500"/>
          </a:effectLst>
        </p:spPr>
      </p:pic>
      <p:sp>
        <p:nvSpPr>
          <p:cNvPr id="7" name="Прямоугольник 6"/>
          <p:cNvSpPr/>
          <p:nvPr/>
        </p:nvSpPr>
        <p:spPr>
          <a:xfrm>
            <a:off x="614779" y="142852"/>
            <a:ext cx="8201412" cy="923330"/>
          </a:xfrm>
          <a:prstGeom prst="rect">
            <a:avLst/>
          </a:prstGeom>
        </p:spPr>
        <p:txBody>
          <a:bodyPr wrap="none">
            <a:spAutoFit/>
          </a:bodyPr>
          <a:lstStyle/>
          <a:p>
            <a:pPr algn="ctr"/>
            <a:r>
              <a:rPr lang="ru-RU" sz="5400" b="1" i="1" dirty="0" smtClean="0">
                <a:solidFill>
                  <a:schemeClr val="bg1"/>
                </a:solidFill>
              </a:rPr>
              <a:t>«В ГОСТЯХ У ПРИАМУРЬЯ»</a:t>
            </a:r>
            <a:endParaRPr lang="ru-RU" sz="5400" b="1" i="1" dirty="0">
              <a:solidFill>
                <a:schemeClr val="bg1"/>
              </a:solidFill>
            </a:endParaRPr>
          </a:p>
        </p:txBody>
      </p:sp>
      <p:sp>
        <p:nvSpPr>
          <p:cNvPr id="2" name="TextBox 1"/>
          <p:cNvSpPr txBox="1"/>
          <p:nvPr/>
        </p:nvSpPr>
        <p:spPr>
          <a:xfrm>
            <a:off x="251520" y="5517232"/>
            <a:ext cx="5760640" cy="923330"/>
          </a:xfrm>
          <a:prstGeom prst="rect">
            <a:avLst/>
          </a:prstGeom>
          <a:noFill/>
        </p:spPr>
        <p:txBody>
          <a:bodyPr wrap="square" rtlCol="0">
            <a:spAutoFit/>
          </a:bodyPr>
          <a:lstStyle/>
          <a:p>
            <a:r>
              <a:rPr lang="ru-RU" b="1" i="1" dirty="0" smtClean="0">
                <a:solidFill>
                  <a:srgbClr val="C00000"/>
                </a:solidFill>
              </a:rPr>
              <a:t>Разработала и провела Швецова В. А. </a:t>
            </a:r>
          </a:p>
          <a:p>
            <a:r>
              <a:rPr lang="ru-RU" dirty="0" smtClean="0">
                <a:solidFill>
                  <a:schemeClr val="bg1"/>
                </a:solidFill>
              </a:rPr>
              <a:t>учитель географии и экологии </a:t>
            </a:r>
          </a:p>
          <a:p>
            <a:r>
              <a:rPr lang="ru-RU" dirty="0" smtClean="0">
                <a:solidFill>
                  <a:schemeClr val="bg1"/>
                </a:solidFill>
              </a:rPr>
              <a:t>МОБУ Новобурейской СОШ № 3 Амурской области</a:t>
            </a:r>
            <a:endParaRPr lang="ru-RU" dirty="0">
              <a:solidFill>
                <a:schemeClr val="bg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AutoShape 9">
            <a:hlinkClick r:id="" action="ppaction://noaction" highlightClick="1"/>
          </p:cNvPr>
          <p:cNvSpPr>
            <a:spLocks noChangeArrowheads="1"/>
          </p:cNvSpPr>
          <p:nvPr/>
        </p:nvSpPr>
        <p:spPr bwMode="auto">
          <a:xfrm>
            <a:off x="4929190" y="1214422"/>
            <a:ext cx="3960812" cy="2736850"/>
          </a:xfrm>
          <a:prstGeom prst="actionButtonHelp">
            <a:avLst/>
          </a:prstGeom>
          <a:solidFill>
            <a:schemeClr val="bg1">
              <a:lumMod val="85000"/>
            </a:schemeClr>
          </a:solidFill>
          <a:ln w="9525">
            <a:noFill/>
            <a:miter lim="800000"/>
            <a:headEnd/>
            <a:tailEnd/>
          </a:ln>
          <a:effectLst/>
        </p:spPr>
        <p:txBody>
          <a:bodyPr wrap="none" anchor="ctr"/>
          <a:lstStyle/>
          <a:p>
            <a:endParaRPr lang="ru-RU"/>
          </a:p>
        </p:txBody>
      </p:sp>
      <p:pic>
        <p:nvPicPr>
          <p:cNvPr id="35845" name="Picture 5" descr="img0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500042"/>
            <a:ext cx="4286280" cy="4143404"/>
          </a:xfrm>
          <a:prstGeom prst="rect">
            <a:avLst/>
          </a:prstGeom>
          <a:ln>
            <a:noFill/>
          </a:ln>
          <a:effectLst>
            <a:softEdge rad="112500"/>
          </a:effectLst>
        </p:spPr>
      </p:pic>
      <p:sp>
        <p:nvSpPr>
          <p:cNvPr id="35851" name="Text Box 11"/>
          <p:cNvSpPr txBox="1">
            <a:spLocks noChangeArrowheads="1"/>
          </p:cNvSpPr>
          <p:nvPr/>
        </p:nvSpPr>
        <p:spPr bwMode="auto">
          <a:xfrm>
            <a:off x="5143504" y="4786322"/>
            <a:ext cx="3097212" cy="366713"/>
          </a:xfrm>
          <a:prstGeom prst="rect">
            <a:avLst/>
          </a:prstGeom>
          <a:noFill/>
          <a:ln w="9525">
            <a:noFill/>
            <a:miter lim="800000"/>
            <a:headEnd/>
            <a:tailEnd/>
          </a:ln>
          <a:effectLst/>
        </p:spPr>
        <p:txBody>
          <a:bodyPr>
            <a:spAutoFit/>
          </a:bodyPr>
          <a:lstStyle/>
          <a:p>
            <a:pPr algn="ctr">
              <a:spcBef>
                <a:spcPct val="50000"/>
              </a:spcBef>
            </a:pPr>
            <a:r>
              <a:rPr lang="ru-RU" b="1" dirty="0">
                <a:latin typeface="Times New Roman" pitchFamily="18" charset="0"/>
                <a:cs typeface="Times New Roman" pitchFamily="18" charset="0"/>
              </a:rPr>
              <a:t>УССУРИЙСКИЙ ЛОСЬ</a:t>
            </a:r>
          </a:p>
        </p:txBody>
      </p:sp>
      <p:sp>
        <p:nvSpPr>
          <p:cNvPr id="8" name="Лента лицом вверх 7"/>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7 </a:t>
            </a:r>
            <a:endParaRPr lang="ru-RU" b="1" dirty="0">
              <a:solidFill>
                <a:schemeClr val="bg1"/>
              </a:solidFill>
            </a:endParaRPr>
          </a:p>
        </p:txBody>
      </p:sp>
      <p:sp>
        <p:nvSpPr>
          <p:cNvPr id="10" name="Скругленный прямоугольник 9"/>
          <p:cNvSpPr/>
          <p:nvPr/>
        </p:nvSpPr>
        <p:spPr>
          <a:xfrm>
            <a:off x="428596" y="1357298"/>
            <a:ext cx="3643338" cy="5000660"/>
          </a:xfrm>
          <a:prstGeom prst="round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 </a:t>
            </a:r>
            <a:endParaRPr lang="ru-RU" b="1" dirty="0">
              <a:solidFill>
                <a:schemeClr val="tx1"/>
              </a:solidFill>
              <a:latin typeface="Times New Roman" pitchFamily="18" charset="0"/>
              <a:cs typeface="Times New Roman" pitchFamily="18" charset="0"/>
            </a:endParaRPr>
          </a:p>
        </p:txBody>
      </p:sp>
      <p:sp>
        <p:nvSpPr>
          <p:cNvPr id="35848" name="Rectangle 8"/>
          <p:cNvSpPr>
            <a:spLocks noGrp="1" noChangeArrowheads="1"/>
          </p:cNvSpPr>
          <p:nvPr>
            <p:ph type="body" sz="half" idx="2"/>
          </p:nvPr>
        </p:nvSpPr>
        <p:spPr>
          <a:xfrm>
            <a:off x="500034" y="1785926"/>
            <a:ext cx="3357586" cy="4429156"/>
          </a:xfrm>
        </p:spPr>
        <p:txBody>
          <a:bodyPr>
            <a:normAutofit lnSpcReduction="10000"/>
          </a:bodyPr>
          <a:lstStyle/>
          <a:p>
            <a:pPr algn="just">
              <a:lnSpc>
                <a:spcPct val="90000"/>
              </a:lnSpc>
              <a:buFont typeface="Wingdings" pitchFamily="2" charset="2"/>
              <a:buNone/>
            </a:pPr>
            <a:r>
              <a:rPr lang="ru-RU" sz="2000" dirty="0"/>
              <a:t>     </a:t>
            </a:r>
            <a:r>
              <a:rPr lang="ru-RU" sz="1800" b="1" dirty="0">
                <a:solidFill>
                  <a:schemeClr val="tx1"/>
                </a:solidFill>
                <a:latin typeface="Times New Roman" pitchFamily="18" charset="0"/>
                <a:cs typeface="Times New Roman" pitchFamily="18" charset="0"/>
              </a:rPr>
              <a:t>О каком животном идёт речь. </a:t>
            </a:r>
          </a:p>
          <a:p>
            <a:pPr algn="just">
              <a:lnSpc>
                <a:spcPct val="90000"/>
              </a:lnSpc>
              <a:buFont typeface="Wingdings" pitchFamily="2" charset="2"/>
              <a:buNone/>
            </a:pPr>
            <a:r>
              <a:rPr lang="ru-RU" sz="1800" b="1" dirty="0">
                <a:solidFill>
                  <a:schemeClr val="tx1"/>
                </a:solidFill>
                <a:latin typeface="Times New Roman" pitchFamily="18" charset="0"/>
                <a:cs typeface="Times New Roman" pitchFamily="18" charset="0"/>
              </a:rPr>
              <a:t>	«Ему не страшны ни буреломы, ни непроходимые топи. Он без труда    пробирается там, где никакой другой крупный зверь не пройдёт, но бегает редко, а если всё-таки  понесётся галопом, разовьёт скорость 30 км в час. Он также великолепный пловец, умеет хорошо нырять. Аппетит у него отменный. За зиму способен съесть около трёх тонн различной пищи, в том числе и грибы</a:t>
            </a:r>
            <a:r>
              <a:rPr lang="ru-RU" sz="1800" b="1" dirty="0" smtClean="0">
                <a:solidFill>
                  <a:schemeClr val="tx1"/>
                </a:solidFill>
                <a:latin typeface="Times New Roman" pitchFamily="18" charset="0"/>
                <a:cs typeface="Times New Roman" pitchFamily="18" charset="0"/>
              </a:rPr>
              <a:t>».</a:t>
            </a:r>
            <a:endParaRPr lang="ru-RU" sz="1800" b="1" dirty="0">
              <a:solidFill>
                <a:schemeClr val="tx1"/>
              </a:solidFill>
              <a:latin typeface="Times New Roman" pitchFamily="18" charset="0"/>
              <a:cs typeface="Times New Roman" pitchFamily="18" charset="0"/>
            </a:endParaRPr>
          </a:p>
        </p:txBody>
      </p:sp>
      <p:sp>
        <p:nvSpPr>
          <p:cNvPr id="11" name="Стрелка влево 10">
            <a:hlinkClick r:id="rId3"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ssolve">
                                      <p:cBhvr>
                                        <p:cTn id="7" dur="500"/>
                                        <p:tgtEl>
                                          <p:spTgt spid="358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51"/>
                                        </p:tgtEl>
                                        <p:attrNameLst>
                                          <p:attrName>style.visibility</p:attrName>
                                        </p:attrNameLst>
                                      </p:cBhvr>
                                      <p:to>
                                        <p:strVal val="visible"/>
                                      </p:to>
                                    </p:set>
                                    <p:animEffect transition="in" filter="dissolve">
                                      <p:cBhvr>
                                        <p:cTn id="10" dur="500"/>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2428860" y="3857628"/>
            <a:ext cx="5761037" cy="366712"/>
          </a:xfrm>
          <a:prstGeom prst="rect">
            <a:avLst/>
          </a:prstGeom>
          <a:noFill/>
          <a:ln w="9525">
            <a:noFill/>
            <a:miter lim="800000"/>
            <a:headEnd/>
            <a:tailEnd/>
          </a:ln>
          <a:effectLst/>
        </p:spPr>
        <p:txBody>
          <a:bodyPr>
            <a:spAutoFit/>
          </a:bodyPr>
          <a:lstStyle/>
          <a:p>
            <a:pPr algn="ctr">
              <a:spcBef>
                <a:spcPct val="50000"/>
              </a:spcBef>
            </a:pPr>
            <a:r>
              <a:rPr lang="ru-RU" b="1" dirty="0">
                <a:latin typeface="Times New Roman" pitchFamily="18" charset="0"/>
                <a:cs typeface="Times New Roman" pitchFamily="18" charset="0"/>
              </a:rPr>
              <a:t>ЕНОТОВИДНАЯ СОБАКА</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6050" y="214290"/>
            <a:ext cx="4786326" cy="3789175"/>
          </a:xfrm>
          <a:prstGeom prst="rect">
            <a:avLst/>
          </a:prstGeom>
          <a:ln>
            <a:noFill/>
          </a:ln>
          <a:effectLst>
            <a:softEdge rad="112500"/>
          </a:effectLst>
        </p:spPr>
      </p:pic>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8 </a:t>
            </a:r>
            <a:endParaRPr lang="ru-RU" b="1" dirty="0">
              <a:solidFill>
                <a:schemeClr val="bg1"/>
              </a:solidFill>
            </a:endParaRPr>
          </a:p>
        </p:txBody>
      </p:sp>
      <p:sp>
        <p:nvSpPr>
          <p:cNvPr id="6" name="Стрелка влево 5">
            <a:hlinkClick r:id="rId3"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14348" y="4429132"/>
            <a:ext cx="6786610" cy="2285992"/>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 </a:t>
            </a:r>
            <a:endParaRPr lang="ru-RU" b="1" dirty="0">
              <a:solidFill>
                <a:schemeClr val="tx1"/>
              </a:solidFill>
              <a:latin typeface="Times New Roman" pitchFamily="18" charset="0"/>
              <a:cs typeface="Times New Roman" pitchFamily="18" charset="0"/>
            </a:endParaRPr>
          </a:p>
        </p:txBody>
      </p:sp>
      <p:sp>
        <p:nvSpPr>
          <p:cNvPr id="9" name="Rectangle 7"/>
          <p:cNvSpPr txBox="1">
            <a:spLocks noChangeArrowheads="1"/>
          </p:cNvSpPr>
          <p:nvPr/>
        </p:nvSpPr>
        <p:spPr>
          <a:xfrm>
            <a:off x="571472" y="4429132"/>
            <a:ext cx="6786578" cy="2205037"/>
          </a:xfrm>
          <a:prstGeom prst="rect">
            <a:avLst/>
          </a:prstGeom>
        </p:spPr>
        <p:txBody>
          <a:bodyPr vert="horz" lIns="91440" tIns="45720" rIns="91440" bIns="45720" rtlCol="0">
            <a:normAutofit/>
          </a:bodyPr>
          <a:lstStyle/>
          <a:p>
            <a:pPr marL="342900" lvl="0" indent="-342900" algn="just">
              <a:lnSpc>
                <a:spcPct val="90000"/>
              </a:lnSpc>
              <a:spcBef>
                <a:spcPct val="20000"/>
              </a:spcBef>
              <a:defRPr/>
            </a:pPr>
            <a:r>
              <a:rPr kumimoji="0" lang="ru-RU" b="0" i="0" u="none" strike="noStrike" kern="1200" cap="none" spc="0" normalizeH="0" baseline="0" noProof="0" dirty="0" smtClean="0">
                <a:ln>
                  <a:noFill/>
                </a:ln>
                <a:solidFill>
                  <a:schemeClr val="accent4">
                    <a:lumMod val="50000"/>
                  </a:schemeClr>
                </a:solidFill>
                <a:effectLst/>
                <a:uLnTx/>
                <a:uFillTx/>
                <a:latin typeface="Times New Roman" pitchFamily="18" charset="0"/>
                <a:cs typeface="Times New Roman" pitchFamily="18" charset="0"/>
              </a:rPr>
              <a:t>     </a:t>
            </a:r>
            <a:r>
              <a:rPr kumimoji="0" lang="ru-RU"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Енотовидная собака (уссурийский  енот) – хищник размером с лисицу, но более мощного телосложения. Она всеядна – летом основную пищу составляют лягушки, моллюски, насекомые, а также рыба и мышевидные грызуны; к осени – плоды диких деревьев, зёрна культурных злаков. С наступлением холодов, в конце октября и начале ноября, енотовидные собаки впадают в кратковременный сон.   В </a:t>
            </a:r>
            <a:r>
              <a:rPr lang="ru-RU" b="1" dirty="0" smtClean="0">
                <a:latin typeface="Times New Roman" pitchFamily="18" charset="0"/>
                <a:cs typeface="Times New Roman" pitchFamily="18" charset="0"/>
              </a:rPr>
              <a:t>чьих</a:t>
            </a:r>
            <a:r>
              <a:rPr lang="en-US" b="1" dirty="0" smtClean="0">
                <a:latin typeface="Times New Roman" pitchFamily="18" charset="0"/>
                <a:cs typeface="Times New Roman" pitchFamily="18" charset="0"/>
              </a:rPr>
              <a:t> </a:t>
            </a:r>
            <a:r>
              <a:rPr kumimoji="0" lang="ru-RU"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норках</a:t>
            </a:r>
            <a:r>
              <a:rPr kumimoji="0" lang="ru-RU"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b="1" i="0" u="none" strike="noStrike" kern="1200" cap="none" spc="0" normalizeH="0" noProof="0" smtClean="0">
                <a:ln>
                  <a:noFill/>
                </a:ln>
                <a:solidFill>
                  <a:schemeClr val="tx1"/>
                </a:solidFill>
                <a:effectLst/>
                <a:uLnTx/>
                <a:uFillTx/>
                <a:latin typeface="Times New Roman" pitchFamily="18" charset="0"/>
                <a:cs typeface="Times New Roman" pitchFamily="18" charset="0"/>
              </a:rPr>
              <a:t> </a:t>
            </a:r>
            <a:r>
              <a:rPr kumimoji="0" lang="ru-RU" b="1" i="0" u="none" strike="noStrike" kern="1200" cap="none" spc="0" normalizeH="0" noProof="0" smtClean="0">
                <a:ln>
                  <a:noFill/>
                </a:ln>
                <a:solidFill>
                  <a:schemeClr val="tx1"/>
                </a:solidFill>
                <a:effectLst/>
                <a:uLnTx/>
                <a:uFillTx/>
                <a:latin typeface="Times New Roman" pitchFamily="18" charset="0"/>
                <a:cs typeface="Times New Roman" pitchFamily="18" charset="0"/>
              </a:rPr>
              <a:t> </a:t>
            </a:r>
            <a:r>
              <a:rPr kumimoji="0" lang="ru-RU"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они проводят это промежуток времени</a:t>
            </a:r>
            <a:r>
              <a:rPr kumimoji="0" lang="ru-RU"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ru-RU"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AutoShape 10">
            <a:hlinkClick r:id="" action="ppaction://noaction" highlightClick="1"/>
          </p:cNvPr>
          <p:cNvSpPr>
            <a:spLocks noChangeArrowheads="1"/>
          </p:cNvSpPr>
          <p:nvPr/>
        </p:nvSpPr>
        <p:spPr bwMode="auto">
          <a:xfrm>
            <a:off x="5148263" y="2708275"/>
            <a:ext cx="3527425" cy="2952750"/>
          </a:xfrm>
          <a:prstGeom prst="actionButtonHelp">
            <a:avLst/>
          </a:prstGeom>
          <a:solidFill>
            <a:schemeClr val="bg1">
              <a:lumMod val="85000"/>
            </a:schemeClr>
          </a:solidFill>
          <a:ln w="9525">
            <a:noFill/>
            <a:miter lim="800000"/>
            <a:headEnd/>
            <a:tailEnd/>
          </a:ln>
          <a:effectLst/>
        </p:spPr>
        <p:txBody>
          <a:bodyPr wrap="none" anchor="ctr"/>
          <a:lstStyle/>
          <a:p>
            <a:endParaRPr lang="ru-RU"/>
          </a:p>
        </p:txBody>
      </p:sp>
      <p:sp>
        <p:nvSpPr>
          <p:cNvPr id="43017" name="AutoShape 9">
            <a:hlinkClick r:id="" action="ppaction://noaction" highlightClick="1"/>
          </p:cNvPr>
          <p:cNvSpPr>
            <a:spLocks noChangeArrowheads="1"/>
          </p:cNvSpPr>
          <p:nvPr/>
        </p:nvSpPr>
        <p:spPr bwMode="auto">
          <a:xfrm>
            <a:off x="428596" y="3143248"/>
            <a:ext cx="3960812" cy="2374900"/>
          </a:xfrm>
          <a:prstGeom prst="actionButtonHelp">
            <a:avLst/>
          </a:prstGeom>
          <a:solidFill>
            <a:schemeClr val="bg1">
              <a:lumMod val="85000"/>
            </a:schemeClr>
          </a:solidFill>
          <a:ln w="9525">
            <a:noFill/>
            <a:miter lim="800000"/>
            <a:headEnd/>
            <a:tailEnd/>
          </a:ln>
          <a:effectLst/>
        </p:spPr>
        <p:txBody>
          <a:bodyPr wrap="none" anchor="ctr"/>
          <a:lstStyle/>
          <a:p>
            <a:endParaRPr lang="ru-RU"/>
          </a:p>
        </p:txBody>
      </p:sp>
      <p:pic>
        <p:nvPicPr>
          <p:cNvPr id="43012" name="Picture 4" descr="img03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1600000">
            <a:off x="214282" y="2571744"/>
            <a:ext cx="4655420" cy="3022602"/>
          </a:xfrm>
          <a:prstGeom prst="rect">
            <a:avLst/>
          </a:prstGeom>
          <a:ln>
            <a:noFill/>
          </a:ln>
          <a:effectLst>
            <a:softEdge rad="112500"/>
          </a:effectLst>
        </p:spPr>
      </p:pic>
      <p:pic>
        <p:nvPicPr>
          <p:cNvPr id="43013" name="Picture 5" descr="img0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6" y="2500306"/>
            <a:ext cx="3887788" cy="3240088"/>
          </a:xfrm>
          <a:prstGeom prst="rect">
            <a:avLst/>
          </a:prstGeom>
          <a:ln>
            <a:noFill/>
          </a:ln>
          <a:effectLst>
            <a:softEdge rad="112500"/>
          </a:effectLst>
        </p:spPr>
      </p:pic>
      <p:sp>
        <p:nvSpPr>
          <p:cNvPr id="43019" name="Text Box 11"/>
          <p:cNvSpPr txBox="1">
            <a:spLocks noChangeArrowheads="1"/>
          </p:cNvSpPr>
          <p:nvPr/>
        </p:nvSpPr>
        <p:spPr bwMode="auto">
          <a:xfrm>
            <a:off x="2714612" y="5857892"/>
            <a:ext cx="4067175" cy="366713"/>
          </a:xfrm>
          <a:prstGeom prst="rect">
            <a:avLst/>
          </a:prstGeom>
          <a:noFill/>
          <a:ln w="9525">
            <a:noFill/>
            <a:miter lim="800000"/>
            <a:headEnd/>
            <a:tailEnd/>
          </a:ln>
          <a:effectLst/>
        </p:spPr>
        <p:txBody>
          <a:bodyPr>
            <a:spAutoFit/>
          </a:bodyPr>
          <a:lstStyle/>
          <a:p>
            <a:pPr algn="ctr">
              <a:spcBef>
                <a:spcPct val="50000"/>
              </a:spcBef>
            </a:pPr>
            <a:r>
              <a:rPr lang="ru-RU" b="1" dirty="0">
                <a:latin typeface="Times New Roman" pitchFamily="18" charset="0"/>
                <a:cs typeface="Times New Roman" pitchFamily="18" charset="0"/>
              </a:rPr>
              <a:t>ЛОТОС КОМАРОВА</a:t>
            </a:r>
          </a:p>
        </p:txBody>
      </p:sp>
      <p:sp>
        <p:nvSpPr>
          <p:cNvPr id="8" name="Лента лицом вверх 7"/>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9 </a:t>
            </a:r>
            <a:endParaRPr lang="ru-RU" b="1" dirty="0">
              <a:solidFill>
                <a:schemeClr val="bg1"/>
              </a:solidFill>
            </a:endParaRPr>
          </a:p>
        </p:txBody>
      </p:sp>
      <p:sp>
        <p:nvSpPr>
          <p:cNvPr id="9" name="Стрелка влево 8">
            <a:hlinkClick r:id="rId4"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2857488" y="214290"/>
            <a:ext cx="5929354" cy="1643074"/>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rPr>
              <a:t> </a:t>
            </a:r>
            <a:endParaRPr lang="ru-RU" b="1" dirty="0">
              <a:solidFill>
                <a:schemeClr val="tx1"/>
              </a:solidFill>
            </a:endParaRPr>
          </a:p>
        </p:txBody>
      </p:sp>
      <p:sp>
        <p:nvSpPr>
          <p:cNvPr id="43015" name="Rectangle 7"/>
          <p:cNvSpPr>
            <a:spLocks noGrp="1" noChangeArrowheads="1"/>
          </p:cNvSpPr>
          <p:nvPr>
            <p:ph type="body" sz="half" idx="1"/>
          </p:nvPr>
        </p:nvSpPr>
        <p:spPr>
          <a:xfrm>
            <a:off x="2786050" y="357166"/>
            <a:ext cx="5929354" cy="1784364"/>
          </a:xfrm>
        </p:spPr>
        <p:txBody>
          <a:bodyPr>
            <a:normAutofit/>
          </a:bodyPr>
          <a:lstStyle/>
          <a:p>
            <a:pPr algn="just">
              <a:lnSpc>
                <a:spcPct val="80000"/>
              </a:lnSpc>
              <a:buFont typeface="Wingdings" pitchFamily="2" charset="2"/>
              <a:buNone/>
            </a:pPr>
            <a:r>
              <a:rPr lang="ru-RU" sz="2400" dirty="0"/>
              <a:t>    </a:t>
            </a:r>
            <a:r>
              <a:rPr lang="ru-RU" sz="1800" b="1" dirty="0">
                <a:solidFill>
                  <a:schemeClr val="tx1"/>
                </a:solidFill>
                <a:latin typeface="Times New Roman" pitchFamily="18" charset="0"/>
                <a:cs typeface="Times New Roman" pitchFamily="18" charset="0"/>
              </a:rPr>
              <a:t>Это священный цветок. Его изображения и семена находят в гробницах египетских фараонов, он цвёл в садах китайских императоров и вельмож. Является реликтовым растением, дошедшим к нам через ледниковые эпохи со времён динозавров.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par>
                                <p:cTn id="8" presetID="9" presetClass="entr" presetSubtype="0"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dissolve">
                                      <p:cBhvr>
                                        <p:cTn id="10" dur="500"/>
                                        <p:tgtEl>
                                          <p:spTgt spid="430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019"/>
                                        </p:tgtEl>
                                        <p:attrNameLst>
                                          <p:attrName>style.visibility</p:attrName>
                                        </p:attrNameLst>
                                      </p:cBhvr>
                                      <p:to>
                                        <p:strVal val="visible"/>
                                      </p:to>
                                    </p:set>
                                    <p:animEffect transition="in" filter="dissolve">
                                      <p:cBhvr>
                                        <p:cTn id="13"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img0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43372" y="428604"/>
            <a:ext cx="4464050" cy="3695700"/>
          </a:xfrm>
          <a:prstGeom prst="rect">
            <a:avLst/>
          </a:prstGeom>
          <a:ln>
            <a:noFill/>
          </a:ln>
          <a:effectLst>
            <a:softEdge rad="112500"/>
          </a:effectLst>
        </p:spPr>
      </p:pic>
      <p:sp>
        <p:nvSpPr>
          <p:cNvPr id="38920" name="Rectangle 8"/>
          <p:cNvSpPr>
            <a:spLocks noGrp="1" noChangeArrowheads="1"/>
          </p:cNvSpPr>
          <p:nvPr>
            <p:ph type="body" sz="half" idx="2"/>
          </p:nvPr>
        </p:nvSpPr>
        <p:spPr>
          <a:xfrm>
            <a:off x="357158" y="4508500"/>
            <a:ext cx="8786842" cy="2028825"/>
          </a:xfrm>
        </p:spPr>
        <p:txBody>
          <a:bodyPr/>
          <a:lstStyle/>
          <a:p>
            <a:pPr algn="just">
              <a:lnSpc>
                <a:spcPct val="80000"/>
              </a:lnSpc>
              <a:buFont typeface="Wingdings" pitchFamily="2" charset="2"/>
              <a:buNone/>
            </a:pPr>
            <a:r>
              <a:rPr lang="ru-RU" sz="2400" dirty="0"/>
              <a:t>     </a:t>
            </a:r>
            <a:endParaRPr lang="ru-RU" sz="1800" b="1" dirty="0">
              <a:solidFill>
                <a:schemeClr val="tx1"/>
              </a:solidFill>
              <a:latin typeface="Times New Roman" pitchFamily="18" charset="0"/>
              <a:cs typeface="Times New Roman" pitchFamily="18" charset="0"/>
            </a:endParaRPr>
          </a:p>
        </p:txBody>
      </p:sp>
      <p:sp>
        <p:nvSpPr>
          <p:cNvPr id="38921" name="Text Box 9"/>
          <p:cNvSpPr txBox="1">
            <a:spLocks noChangeArrowheads="1"/>
          </p:cNvSpPr>
          <p:nvPr/>
        </p:nvSpPr>
        <p:spPr bwMode="auto">
          <a:xfrm>
            <a:off x="3857620" y="4071942"/>
            <a:ext cx="5113337" cy="366712"/>
          </a:xfrm>
          <a:prstGeom prst="rect">
            <a:avLst/>
          </a:prstGeom>
          <a:noFill/>
          <a:ln w="9525">
            <a:noFill/>
            <a:miter lim="800000"/>
            <a:headEnd/>
            <a:tailEnd/>
          </a:ln>
          <a:effectLst/>
        </p:spPr>
        <p:txBody>
          <a:bodyPr>
            <a:spAutoFit/>
          </a:bodyPr>
          <a:lstStyle/>
          <a:p>
            <a:pPr algn="ctr">
              <a:spcBef>
                <a:spcPct val="50000"/>
              </a:spcBef>
            </a:pPr>
            <a:r>
              <a:rPr lang="ru-RU" b="1" dirty="0">
                <a:latin typeface="Times New Roman" pitchFamily="18" charset="0"/>
                <a:cs typeface="Times New Roman" pitchFamily="18" charset="0"/>
              </a:rPr>
              <a:t>ГИМАЛАЙСКИЙ МЕДВЕДЬ</a:t>
            </a:r>
          </a:p>
        </p:txBody>
      </p:sp>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10 </a:t>
            </a:r>
            <a:endParaRPr lang="ru-RU" b="1" dirty="0">
              <a:solidFill>
                <a:schemeClr val="bg1"/>
              </a:solidFill>
            </a:endParaRPr>
          </a:p>
        </p:txBody>
      </p:sp>
      <p:sp>
        <p:nvSpPr>
          <p:cNvPr id="8" name="Стрелка влево 7">
            <a:hlinkClick r:id="rId3" action="ppaction://hlinksldjump"/>
          </p:cNvPr>
          <p:cNvSpPr/>
          <p:nvPr/>
        </p:nvSpPr>
        <p:spPr>
          <a:xfrm>
            <a:off x="7929586"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Вертикальный свиток 8"/>
          <p:cNvSpPr/>
          <p:nvPr/>
        </p:nvSpPr>
        <p:spPr>
          <a:xfrm>
            <a:off x="142844" y="1357298"/>
            <a:ext cx="3571900" cy="2357454"/>
          </a:xfrm>
          <a:prstGeom prst="verticalScroll">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42844" y="1643050"/>
            <a:ext cx="3571900" cy="1754326"/>
          </a:xfrm>
          <a:prstGeom prst="rect">
            <a:avLst/>
          </a:prstGeom>
        </p:spPr>
        <p:txBody>
          <a:bodyPr wrap="square">
            <a:spAutoFit/>
          </a:bodyPr>
          <a:lstStyle/>
          <a:p>
            <a:pPr algn="ctr"/>
            <a:r>
              <a:rPr lang="ru-RU" b="1" dirty="0" smtClean="0">
                <a:solidFill>
                  <a:srgbClr val="FF0066"/>
                </a:solidFill>
                <a:latin typeface="Times New Roman" pitchFamily="18" charset="0"/>
                <a:cs typeface="Times New Roman" pitchFamily="18" charset="0"/>
              </a:rPr>
              <a:t>ЗАГАДКА</a:t>
            </a:r>
          </a:p>
          <a:p>
            <a:pPr algn="ctr"/>
            <a:r>
              <a:rPr lang="ru-RU" b="1" dirty="0" smtClean="0">
                <a:latin typeface="Times New Roman" pitchFamily="18" charset="0"/>
                <a:cs typeface="Times New Roman" pitchFamily="18" charset="0"/>
              </a:rPr>
              <a:t>Зверь забавный сшит из плюша:</a:t>
            </a:r>
          </a:p>
          <a:p>
            <a:pPr algn="ctr"/>
            <a:r>
              <a:rPr lang="ru-RU" b="1" dirty="0" smtClean="0">
                <a:latin typeface="Times New Roman" pitchFamily="18" charset="0"/>
                <a:cs typeface="Times New Roman" pitchFamily="18" charset="0"/>
              </a:rPr>
              <a:t> Есть и лапы, есть и уши.</a:t>
            </a:r>
          </a:p>
          <a:p>
            <a:pPr algn="ctr"/>
            <a:r>
              <a:rPr lang="ru-RU" b="1" dirty="0" smtClean="0">
                <a:latin typeface="Times New Roman" pitchFamily="18" charset="0"/>
                <a:cs typeface="Times New Roman" pitchFamily="18" charset="0"/>
              </a:rPr>
              <a:t> Меду зверю дай немного</a:t>
            </a:r>
          </a:p>
          <a:p>
            <a:pPr algn="ctr"/>
            <a:r>
              <a:rPr lang="ru-RU" b="1" dirty="0" smtClean="0">
                <a:latin typeface="Times New Roman" pitchFamily="18" charset="0"/>
                <a:cs typeface="Times New Roman" pitchFamily="18" charset="0"/>
              </a:rPr>
              <a:t> И устрой ему берлогу!</a:t>
            </a:r>
            <a:endParaRPr lang="ru-RU" b="1" dirty="0">
              <a:latin typeface="Times New Roman" pitchFamily="18" charset="0"/>
              <a:cs typeface="Times New Roman" pitchFamily="18" charset="0"/>
            </a:endParaRPr>
          </a:p>
        </p:txBody>
      </p:sp>
      <p:sp>
        <p:nvSpPr>
          <p:cNvPr id="10" name="Скругленный прямоугольник 9"/>
          <p:cNvSpPr/>
          <p:nvPr/>
        </p:nvSpPr>
        <p:spPr>
          <a:xfrm>
            <a:off x="500034" y="4429132"/>
            <a:ext cx="6500858" cy="2214554"/>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Гималайский медведь  превосходно лазающий по деревьям хищник, причём делает это всю жизнь, а не только в молодости, как бурый. На деревьях медведь добывает кедровые орехи, укрывается в случае опасности. А что делает медведь на деревьях в течение 5,5 месяцев в году?</a:t>
            </a:r>
            <a:endParaRPr lang="ru-RU" b="1"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dissolve">
                                      <p:cBhvr>
                                        <p:cTn id="10" dur="500"/>
                                        <p:tgtEl>
                                          <p:spTgt spid="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dissolve">
                                      <p:cBhvr>
                                        <p:cTn id="13" dur="500"/>
                                        <p:tgtEl>
                                          <p:spTgt spid="7">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dissolve">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8917"/>
                                        </p:tgtEl>
                                        <p:attrNameLst>
                                          <p:attrName>style.visibility</p:attrName>
                                        </p:attrNameLst>
                                      </p:cBhvr>
                                      <p:to>
                                        <p:strVal val="visible"/>
                                      </p:to>
                                    </p:set>
                                    <p:animEffect transition="in" filter="dissolve">
                                      <p:cBhvr>
                                        <p:cTn id="21" dur="500"/>
                                        <p:tgtEl>
                                          <p:spTgt spid="389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dissolve">
                                      <p:cBhvr>
                                        <p:cTn id="24" dur="500"/>
                                        <p:tgtEl>
                                          <p:spTgt spid="389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AutoShape 9">
            <a:hlinkClick r:id="" action="ppaction://noaction" highlightClick="1"/>
          </p:cNvPr>
          <p:cNvSpPr>
            <a:spLocks noChangeArrowheads="1"/>
          </p:cNvSpPr>
          <p:nvPr/>
        </p:nvSpPr>
        <p:spPr bwMode="auto">
          <a:xfrm>
            <a:off x="2928926" y="285728"/>
            <a:ext cx="4378337" cy="3148030"/>
          </a:xfrm>
          <a:prstGeom prst="actionButtonHelp">
            <a:avLst/>
          </a:prstGeom>
          <a:solidFill>
            <a:schemeClr val="bg1">
              <a:lumMod val="85000"/>
            </a:schemeClr>
          </a:solidFill>
          <a:ln w="9525">
            <a:noFill/>
            <a:miter lim="800000"/>
            <a:headEnd/>
            <a:tailEnd/>
          </a:ln>
          <a:effectLst/>
        </p:spPr>
        <p:txBody>
          <a:bodyPr wrap="none" anchor="ctr"/>
          <a:lstStyle/>
          <a:p>
            <a:endParaRPr lang="ru-RU"/>
          </a:p>
        </p:txBody>
      </p:sp>
      <p:pic>
        <p:nvPicPr>
          <p:cNvPr id="36868" name="Picture 4" descr="img0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6050" y="214290"/>
            <a:ext cx="4665676" cy="3500610"/>
          </a:xfrm>
          <a:prstGeom prst="rect">
            <a:avLst/>
          </a:prstGeom>
          <a:ln>
            <a:noFill/>
          </a:ln>
          <a:effectLst>
            <a:softEdge rad="112500"/>
          </a:effectLst>
        </p:spPr>
      </p:pic>
      <p:sp>
        <p:nvSpPr>
          <p:cNvPr id="36869" name="Text Box 5"/>
          <p:cNvSpPr txBox="1">
            <a:spLocks noChangeArrowheads="1"/>
          </p:cNvSpPr>
          <p:nvPr/>
        </p:nvSpPr>
        <p:spPr bwMode="auto">
          <a:xfrm>
            <a:off x="1835150" y="4365625"/>
            <a:ext cx="5327650" cy="366713"/>
          </a:xfrm>
          <a:prstGeom prst="rect">
            <a:avLst/>
          </a:prstGeom>
          <a:noFill/>
          <a:ln w="9525">
            <a:noFill/>
            <a:miter lim="800000"/>
            <a:headEnd/>
            <a:tailEnd/>
          </a:ln>
          <a:effectLst/>
        </p:spPr>
        <p:txBody>
          <a:bodyPr>
            <a:spAutoFit/>
          </a:bodyPr>
          <a:lstStyle/>
          <a:p>
            <a:pPr algn="ctr">
              <a:spcBef>
                <a:spcPct val="50000"/>
              </a:spcBef>
            </a:pPr>
            <a:r>
              <a:rPr lang="ru-RU" b="1"/>
              <a:t>АИСТ</a:t>
            </a:r>
          </a:p>
        </p:txBody>
      </p:sp>
      <p:sp>
        <p:nvSpPr>
          <p:cNvPr id="6" name="Лента лицом вверх 5"/>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11 </a:t>
            </a:r>
            <a:endParaRPr lang="ru-RU" b="1" dirty="0">
              <a:solidFill>
                <a:schemeClr val="bg1"/>
              </a:solidFill>
            </a:endParaRPr>
          </a:p>
        </p:txBody>
      </p:sp>
      <p:sp>
        <p:nvSpPr>
          <p:cNvPr id="7" name="Стрелка влево 6">
            <a:hlinkClick r:id="rId3"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57158" y="3786190"/>
            <a:ext cx="7643866" cy="285752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Про эту птицу сложены легенды и  сказки. Ее считают священной птицей многих народов. С древности они были носителями человеческих желаний и возвестителями воли богов. Называют эту птицу разные народы по – разному. В Псковской и Новгородской областях в старину – калис, что сходно с мужским православным именем Каллист, заимствованным из греческого и обозначающим в переводе «прекраснейший».  Болгарское название «богдан» означает птицу, данную богом. На Украине этих больших птиц, прилетающих ранней весной и приносящих тепло, называли лелеками. О какой птице идёт речь? </a:t>
            </a:r>
            <a:endParaRPr lang="ru-RU" b="1" dirty="0">
              <a:solidFill>
                <a:schemeClr val="tx1"/>
              </a:solidFill>
              <a:latin typeface="Times New Roman" pitchFamily="18" charset="0"/>
              <a:cs typeface="Times New Roman" pitchFamily="18" charset="0"/>
            </a:endParaRPr>
          </a:p>
        </p:txBody>
      </p:sp>
      <p:sp>
        <p:nvSpPr>
          <p:cNvPr id="9" name="TextBox 8"/>
          <p:cNvSpPr txBox="1"/>
          <p:nvPr/>
        </p:nvSpPr>
        <p:spPr>
          <a:xfrm>
            <a:off x="1071538" y="3214686"/>
            <a:ext cx="171448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АИСТ</a:t>
            </a:r>
            <a:endParaRPr lang="ru-RU"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Лента лицом вверх 6"/>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12 </a:t>
            </a:r>
            <a:endParaRPr lang="ru-RU" b="1" dirty="0">
              <a:solidFill>
                <a:schemeClr val="bg1"/>
              </a:solidFill>
            </a:endParaRPr>
          </a:p>
        </p:txBody>
      </p:sp>
      <p:sp>
        <p:nvSpPr>
          <p:cNvPr id="8" name="Управляющая кнопка: справка 7">
            <a:hlinkClick r:id="" action="ppaction://noaction" highlightClick="1"/>
          </p:cNvPr>
          <p:cNvSpPr/>
          <p:nvPr/>
        </p:nvSpPr>
        <p:spPr>
          <a:xfrm>
            <a:off x="3000364" y="357166"/>
            <a:ext cx="3429024" cy="2928958"/>
          </a:xfrm>
          <a:prstGeom prst="actionButtonHelp">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3174" y="142852"/>
            <a:ext cx="6000712" cy="3750445"/>
          </a:xfrm>
          <a:prstGeom prst="rect">
            <a:avLst/>
          </a:prstGeom>
          <a:ln>
            <a:noFill/>
          </a:ln>
          <a:effectLst>
            <a:softEdge rad="112500"/>
          </a:effectLst>
        </p:spPr>
      </p:pic>
      <p:sp>
        <p:nvSpPr>
          <p:cNvPr id="9" name="TextBox 8"/>
          <p:cNvSpPr txBox="1"/>
          <p:nvPr/>
        </p:nvSpPr>
        <p:spPr>
          <a:xfrm>
            <a:off x="2714612" y="3857628"/>
            <a:ext cx="6000760"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ДАЛЬНЕВОСТОЧНАЯ МЯГКОТЕЛАЯ ЧЕРЕПАХА,</a:t>
            </a:r>
          </a:p>
          <a:p>
            <a:pPr algn="ctr"/>
            <a:r>
              <a:rPr lang="ru-RU" b="1" dirty="0" smtClean="0">
                <a:latin typeface="Times New Roman" pitchFamily="18" charset="0"/>
                <a:cs typeface="Times New Roman" pitchFamily="18" charset="0"/>
              </a:rPr>
              <a:t> ИЛИ КИТАЙСКИЙ ТРИОНИКС</a:t>
            </a:r>
            <a:endParaRPr lang="ru-RU" b="1" dirty="0">
              <a:latin typeface="Times New Roman" pitchFamily="18" charset="0"/>
              <a:cs typeface="Times New Roman" pitchFamily="18" charset="0"/>
            </a:endParaRPr>
          </a:p>
        </p:txBody>
      </p:sp>
      <p:sp>
        <p:nvSpPr>
          <p:cNvPr id="10" name="Скругленный прямоугольник 9"/>
          <p:cNvSpPr/>
          <p:nvPr/>
        </p:nvSpPr>
        <p:spPr>
          <a:xfrm>
            <a:off x="642910" y="4929198"/>
            <a:ext cx="7072362" cy="1643074"/>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Мясо этого краснокнижного животного  обитающего в Приамурье у китайцев  идёт на приготовление деликатесов,  а у японцев это животное  считается священным  и содержится в водоёмах возле храмов. Что это за животное ?</a:t>
            </a:r>
            <a:endParaRPr lang="ru-RU" b="1" dirty="0">
              <a:solidFill>
                <a:schemeClr val="tx1"/>
              </a:solidFill>
            </a:endParaRPr>
          </a:p>
        </p:txBody>
      </p:sp>
      <p:sp>
        <p:nvSpPr>
          <p:cNvPr id="11" name="Стрелка влево 10">
            <a:hlinkClick r:id="rId3"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4678" y="142852"/>
            <a:ext cx="5786478" cy="3857652"/>
          </a:xfrm>
          <a:prstGeom prst="rect">
            <a:avLst/>
          </a:prstGeom>
          <a:ln>
            <a:noFill/>
          </a:ln>
          <a:effectLst>
            <a:softEdge rad="112500"/>
          </a:effectLst>
        </p:spPr>
      </p:pic>
      <p:sp>
        <p:nvSpPr>
          <p:cNvPr id="6" name="Лента лицом вверх 5"/>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13 </a:t>
            </a:r>
            <a:endParaRPr lang="ru-RU" b="1" dirty="0">
              <a:solidFill>
                <a:schemeClr val="bg1"/>
              </a:solidFill>
            </a:endParaRPr>
          </a:p>
        </p:txBody>
      </p:sp>
      <p:sp>
        <p:nvSpPr>
          <p:cNvPr id="7" name="Скругленный прямоугольник 6"/>
          <p:cNvSpPr/>
          <p:nvPr/>
        </p:nvSpPr>
        <p:spPr>
          <a:xfrm>
            <a:off x="857224" y="4643446"/>
            <a:ext cx="7000924" cy="1571612"/>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rPr>
              <a:t>В начале сентября амурский ёж активно работает. Под корнями деревьев, пнями или кучами хвороста он устраивает большие наземные гнёзда из сухой травы и растительных отбросов. К чему он готовится?</a:t>
            </a:r>
            <a:endParaRPr lang="ru-RU" b="1" dirty="0">
              <a:solidFill>
                <a:schemeClr val="tx1"/>
              </a:solidFill>
            </a:endParaRPr>
          </a:p>
        </p:txBody>
      </p:sp>
      <p:sp>
        <p:nvSpPr>
          <p:cNvPr id="13" name="Овальная выноска 12"/>
          <p:cNvSpPr/>
          <p:nvPr/>
        </p:nvSpPr>
        <p:spPr>
          <a:xfrm flipH="1">
            <a:off x="0" y="1500174"/>
            <a:ext cx="3286116" cy="2286016"/>
          </a:xfrm>
          <a:prstGeom prst="wedgeEllipseCallout">
            <a:avLst>
              <a:gd name="adj1" fmla="val -89247"/>
              <a:gd name="adj2" fmla="val 198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28596" y="1571612"/>
            <a:ext cx="2500314" cy="2031325"/>
          </a:xfrm>
          <a:prstGeom prst="rect">
            <a:avLst/>
          </a:prstGeom>
        </p:spPr>
        <p:txBody>
          <a:bodyPr wrap="square">
            <a:spAutoFit/>
          </a:bodyPr>
          <a:lstStyle/>
          <a:p>
            <a:pPr algn="ctr"/>
            <a:r>
              <a:rPr lang="ru-RU" b="1" dirty="0" smtClean="0">
                <a:solidFill>
                  <a:srgbClr val="FF0066"/>
                </a:solidFill>
                <a:latin typeface="Times New Roman" pitchFamily="18" charset="0"/>
                <a:cs typeface="Times New Roman" pitchFamily="18" charset="0"/>
              </a:rPr>
              <a:t>ЗАГАДКА</a:t>
            </a:r>
          </a:p>
          <a:p>
            <a:pPr algn="ctr"/>
            <a:r>
              <a:rPr lang="ru-RU" b="1" dirty="0" smtClean="0">
                <a:latin typeface="Times New Roman" pitchFamily="18" charset="0"/>
                <a:cs typeface="Times New Roman" pitchFamily="18" charset="0"/>
              </a:rPr>
              <a:t>Лесом катится клубок,</a:t>
            </a:r>
          </a:p>
          <a:p>
            <a:pPr algn="ctr"/>
            <a:r>
              <a:rPr lang="ru-RU" b="1" dirty="0" smtClean="0">
                <a:latin typeface="Times New Roman" pitchFamily="18" charset="0"/>
                <a:cs typeface="Times New Roman" pitchFamily="18" charset="0"/>
              </a:rPr>
              <a:t>У него колючий бок,</a:t>
            </a:r>
          </a:p>
          <a:p>
            <a:pPr algn="ctr"/>
            <a:r>
              <a:rPr lang="ru-RU" b="1" dirty="0" smtClean="0">
                <a:latin typeface="Times New Roman" pitchFamily="18" charset="0"/>
                <a:cs typeface="Times New Roman" pitchFamily="18" charset="0"/>
              </a:rPr>
              <a:t>Он охотится ночами</a:t>
            </a:r>
          </a:p>
          <a:p>
            <a:pPr algn="ctr"/>
            <a:r>
              <a:rPr lang="ru-RU" b="1" dirty="0" smtClean="0">
                <a:latin typeface="Times New Roman" pitchFamily="18" charset="0"/>
                <a:cs typeface="Times New Roman" pitchFamily="18" charset="0"/>
              </a:rPr>
              <a:t>За жуками и мышами.</a:t>
            </a:r>
            <a:endParaRPr lang="ru-RU" b="1" dirty="0">
              <a:latin typeface="Times New Roman" pitchFamily="18" charset="0"/>
              <a:cs typeface="Times New Roman" pitchFamily="18" charset="0"/>
            </a:endParaRPr>
          </a:p>
        </p:txBody>
      </p:sp>
      <p:sp>
        <p:nvSpPr>
          <p:cNvPr id="16" name="TextBox 15"/>
          <p:cNvSpPr txBox="1"/>
          <p:nvPr/>
        </p:nvSpPr>
        <p:spPr>
          <a:xfrm>
            <a:off x="5214942" y="4000504"/>
            <a:ext cx="2286016"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АМУРСКИЙ ЁЖ</a:t>
            </a:r>
            <a:endParaRPr lang="ru-RU" b="1" dirty="0">
              <a:latin typeface="Times New Roman" pitchFamily="18" charset="0"/>
              <a:cs typeface="Times New Roman" pitchFamily="18" charset="0"/>
            </a:endParaRPr>
          </a:p>
        </p:txBody>
      </p:sp>
      <p:sp>
        <p:nvSpPr>
          <p:cNvPr id="8" name="Стрелка влево 7">
            <a:hlinkClick r:id="rId3"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ssolve">
                                      <p:cBhvr>
                                        <p:cTn id="7" dur="500"/>
                                        <p:tgtEl>
                                          <p:spTgt spid="14">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dissolve">
                                      <p:cBhvr>
                                        <p:cTn id="10" dur="500"/>
                                        <p:tgtEl>
                                          <p:spTgt spid="14">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dissolve">
                                      <p:cBhvr>
                                        <p:cTn id="13" dur="500"/>
                                        <p:tgtEl>
                                          <p:spTgt spid="1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dissolve">
                                      <p:cBhvr>
                                        <p:cTn id="16" dur="500"/>
                                        <p:tgtEl>
                                          <p:spTgt spid="1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dissolve">
                                      <p:cBhvr>
                                        <p:cTn id="21" dur="500"/>
                                        <p:tgtEl>
                                          <p:spTgt spid="307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Управляющая кнопка: справка 5">
            <a:hlinkClick r:id="" action="ppaction://noaction" highlightClick="1"/>
          </p:cNvPr>
          <p:cNvSpPr/>
          <p:nvPr/>
        </p:nvSpPr>
        <p:spPr>
          <a:xfrm>
            <a:off x="2285984" y="2928934"/>
            <a:ext cx="4357718" cy="2357454"/>
          </a:xfrm>
          <a:prstGeom prst="actionButtonHelp">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2976" y="2143116"/>
            <a:ext cx="6492249" cy="4343314"/>
          </a:xfrm>
          <a:prstGeom prst="ellipse">
            <a:avLst/>
          </a:prstGeom>
          <a:ln>
            <a:noFill/>
          </a:ln>
          <a:effectLst>
            <a:softEdge rad="112500"/>
          </a:effectLst>
        </p:spPr>
      </p:pic>
      <p:sp>
        <p:nvSpPr>
          <p:cNvPr id="8" name="Лента лицом вверх 7"/>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14 </a:t>
            </a:r>
            <a:endParaRPr lang="ru-RU" b="1" dirty="0">
              <a:solidFill>
                <a:schemeClr val="bg1"/>
              </a:solidFill>
            </a:endParaRPr>
          </a:p>
        </p:txBody>
      </p:sp>
      <p:sp>
        <p:nvSpPr>
          <p:cNvPr id="9" name="Скругленный прямоугольник 8"/>
          <p:cNvSpPr/>
          <p:nvPr/>
        </p:nvSpPr>
        <p:spPr>
          <a:xfrm>
            <a:off x="2643174" y="142852"/>
            <a:ext cx="6286544" cy="1571612"/>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Это очень ценное растение . Из его  ярко – красных или тёмно – бордовых ягод готовят соки, джемы, компоты и варенья. Ягоды и листья используют в медицине.  </a:t>
            </a:r>
            <a:endParaRPr lang="ru-RU" b="1" dirty="0">
              <a:solidFill>
                <a:schemeClr val="tx1"/>
              </a:solidFill>
              <a:latin typeface="Times New Roman" pitchFamily="18" charset="0"/>
              <a:cs typeface="Times New Roman" pitchFamily="18" charset="0"/>
            </a:endParaRPr>
          </a:p>
        </p:txBody>
      </p:sp>
      <p:sp>
        <p:nvSpPr>
          <p:cNvPr id="5" name="Стрелка влево 4">
            <a:hlinkClick r:id="rId3"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857884" y="6286520"/>
            <a:ext cx="1571636"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БРУСНИКА</a:t>
            </a:r>
            <a:endParaRPr lang="ru-RU"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Управляющая кнопка: справка 8">
            <a:hlinkClick r:id="" action="ppaction://noaction" highlightClick="1"/>
          </p:cNvPr>
          <p:cNvSpPr/>
          <p:nvPr/>
        </p:nvSpPr>
        <p:spPr>
          <a:xfrm>
            <a:off x="500034" y="1714488"/>
            <a:ext cx="2857520" cy="4286280"/>
          </a:xfrm>
          <a:prstGeom prst="actionButtonHelp">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15 </a:t>
            </a:r>
            <a:endParaRPr lang="ru-RU" b="1" dirty="0">
              <a:solidFill>
                <a:schemeClr val="bg1"/>
              </a:solidFill>
            </a:endParaRPr>
          </a:p>
        </p:txBody>
      </p:sp>
      <p:sp>
        <p:nvSpPr>
          <p:cNvPr id="6" name="Скругленный прямоугольник 5"/>
          <p:cNvSpPr/>
          <p:nvPr/>
        </p:nvSpPr>
        <p:spPr>
          <a:xfrm>
            <a:off x="3857620" y="642918"/>
            <a:ext cx="5143536" cy="4572032"/>
          </a:xfrm>
          <a:prstGeom prst="round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rPr>
              <a:t> </a:t>
            </a:r>
            <a:r>
              <a:rPr lang="ru-RU" b="1" dirty="0" smtClean="0">
                <a:solidFill>
                  <a:schemeClr val="tx1"/>
                </a:solidFill>
                <a:latin typeface="Times New Roman" pitchFamily="18" charset="0"/>
                <a:cs typeface="Times New Roman" pitchFamily="18" charset="0"/>
              </a:rPr>
              <a:t>Ранней весной 1960 года в небольшом американском городе Сиэтле заканчивал работу </a:t>
            </a:r>
            <a:r>
              <a:rPr lang="en-US" b="1" dirty="0" smtClean="0">
                <a:solidFill>
                  <a:schemeClr val="tx1"/>
                </a:solidFill>
                <a:latin typeface="Times New Roman" pitchFamily="18" charset="0"/>
                <a:cs typeface="Times New Roman" pitchFamily="18" charset="0"/>
              </a:rPr>
              <a:t>V </a:t>
            </a:r>
            <a:r>
              <a:rPr lang="ru-RU" b="1" dirty="0" smtClean="0">
                <a:solidFill>
                  <a:schemeClr val="tx1"/>
                </a:solidFill>
                <a:latin typeface="Times New Roman" pitchFamily="18" charset="0"/>
                <a:cs typeface="Times New Roman" pitchFamily="18" charset="0"/>
              </a:rPr>
              <a:t> Всемирный лесной конгресс. Представители извечно мирной профессии, съехавшиеся сюда из 96 стран, решили завершить конгресс созданием Парка дружбы народов. В центральной алее каждая делегация должна была посадить национальное дерево своей страны. Наступила очередь советского представителя. Под звуки государственного гимна нашей Родины он направился к месту посадки …</a:t>
            </a:r>
          </a:p>
          <a:p>
            <a:pPr algn="just"/>
            <a:r>
              <a:rPr lang="ru-RU" b="1" dirty="0" smtClean="0">
                <a:solidFill>
                  <a:schemeClr val="tx1"/>
                </a:solidFill>
                <a:latin typeface="Times New Roman" pitchFamily="18" charset="0"/>
                <a:cs typeface="Times New Roman" pitchFamily="18" charset="0"/>
              </a:rPr>
              <a:t>Советская делегация отдала предпочтение  вечно молодому  дереву. Что это за дерево?</a:t>
            </a:r>
          </a:p>
          <a:p>
            <a:pPr algn="just"/>
            <a:r>
              <a:rPr lang="ru-RU" b="1" dirty="0" smtClean="0">
                <a:solidFill>
                  <a:schemeClr val="tx1"/>
                </a:solidFill>
                <a:latin typeface="Times New Roman" pitchFamily="18" charset="0"/>
                <a:cs typeface="Times New Roman" pitchFamily="18" charset="0"/>
              </a:rPr>
              <a:t>  </a:t>
            </a:r>
            <a:endParaRPr lang="ru-RU" b="1"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1428736"/>
            <a:ext cx="3589730" cy="4786306"/>
          </a:xfrm>
          <a:prstGeom prst="rect">
            <a:avLst/>
          </a:prstGeom>
          <a:ln>
            <a:noFill/>
          </a:ln>
          <a:effectLst>
            <a:softEdge rad="112500"/>
          </a:effectLst>
        </p:spPr>
      </p:pic>
      <p:sp>
        <p:nvSpPr>
          <p:cNvPr id="8" name="TextBox 7"/>
          <p:cNvSpPr txBox="1"/>
          <p:nvPr/>
        </p:nvSpPr>
        <p:spPr>
          <a:xfrm>
            <a:off x="4143372" y="5357826"/>
            <a:ext cx="4714908"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ЛИСТВЕННИЦА ГМЕЛИНА (ДАУРСКАЯ)</a:t>
            </a:r>
            <a:endParaRPr lang="ru-RU" b="1" dirty="0">
              <a:latin typeface="Times New Roman" pitchFamily="18" charset="0"/>
              <a:cs typeface="Times New Roman" pitchFamily="18" charset="0"/>
            </a:endParaRPr>
          </a:p>
        </p:txBody>
      </p:sp>
      <p:sp>
        <p:nvSpPr>
          <p:cNvPr id="7" name="Стрелка влево 6">
            <a:hlinkClick r:id="rId3"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16 </a:t>
            </a:r>
            <a:endParaRPr lang="ru-RU" b="1" dirty="0">
              <a:solidFill>
                <a:schemeClr val="bg1"/>
              </a:solidFill>
            </a:endParaRPr>
          </a:p>
        </p:txBody>
      </p:sp>
      <p:sp>
        <p:nvSpPr>
          <p:cNvPr id="6" name="Скругленный прямоугольник 5"/>
          <p:cNvSpPr/>
          <p:nvPr/>
        </p:nvSpPr>
        <p:spPr>
          <a:xfrm>
            <a:off x="2643174" y="214290"/>
            <a:ext cx="6357982" cy="2571768"/>
          </a:xfrm>
          <a:prstGeom prst="round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rPr>
              <a:t>  </a:t>
            </a:r>
            <a:r>
              <a:rPr lang="ru-RU" b="1" dirty="0" smtClean="0">
                <a:solidFill>
                  <a:schemeClr val="tx1"/>
                </a:solidFill>
                <a:latin typeface="Times New Roman" pitchFamily="18" charset="0"/>
                <a:cs typeface="Times New Roman" pitchFamily="18" charset="0"/>
              </a:rPr>
              <a:t>О каком явлении идёт речь:</a:t>
            </a:r>
          </a:p>
          <a:p>
            <a:pPr algn="just"/>
            <a:r>
              <a:rPr lang="ru-RU" b="1" dirty="0" smtClean="0">
                <a:solidFill>
                  <a:schemeClr val="tx1"/>
                </a:solidFill>
                <a:latin typeface="Times New Roman" pitchFamily="18" charset="0"/>
                <a:cs typeface="Times New Roman" pitchFamily="18" charset="0"/>
              </a:rPr>
              <a:t> «Но вот Амур шевельнул плечами, хрустнул суставами…. И тот час гулом и ветром наполнились окрестности. Куда же понёс Амур свой  зимний покров?  Расшвыряет он в гневе хрустальные глыбы по сторонам, будет топить их, рвать на куски, где нибудь ворвётся в протоку, изувечит упрямые берега. Расступись все – Амур проснулся!»</a:t>
            </a:r>
          </a:p>
          <a:p>
            <a:pPr algn="just"/>
            <a:r>
              <a:rPr lang="ru-RU" b="1" dirty="0" smtClean="0">
                <a:solidFill>
                  <a:schemeClr val="tx1"/>
                </a:solidFill>
                <a:latin typeface="Times New Roman" pitchFamily="18" charset="0"/>
                <a:cs typeface="Times New Roman" pitchFamily="18" charset="0"/>
              </a:rPr>
              <a:t>                                                                                Н. Задорнов</a:t>
            </a:r>
            <a:endParaRPr lang="ru-RU" b="1"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166" y="2643182"/>
            <a:ext cx="5846384" cy="3902462"/>
          </a:xfrm>
          <a:prstGeom prst="rect">
            <a:avLst/>
          </a:prstGeom>
          <a:ln>
            <a:noFill/>
          </a:ln>
          <a:effectLst>
            <a:softEdge rad="112500"/>
          </a:effectLst>
        </p:spPr>
      </p:pic>
      <p:sp>
        <p:nvSpPr>
          <p:cNvPr id="8" name="TextBox 7"/>
          <p:cNvSpPr txBox="1"/>
          <p:nvPr/>
        </p:nvSpPr>
        <p:spPr>
          <a:xfrm>
            <a:off x="2143108" y="6488668"/>
            <a:ext cx="4429156" cy="369332"/>
          </a:xfrm>
          <a:prstGeom prst="rect">
            <a:avLst/>
          </a:prstGeom>
          <a:noFill/>
        </p:spPr>
        <p:txBody>
          <a:bodyPr wrap="square" rtlCol="0">
            <a:spAutoFit/>
          </a:bodyPr>
          <a:lstStyle/>
          <a:p>
            <a:pPr algn="ctr"/>
            <a:r>
              <a:rPr lang="ru-RU" b="1" dirty="0" smtClean="0"/>
              <a:t>ЛЕДОХОД НА АМУРЕ</a:t>
            </a:r>
            <a:endParaRPr lang="ru-RU" b="1" dirty="0"/>
          </a:p>
        </p:txBody>
      </p:sp>
      <p:sp>
        <p:nvSpPr>
          <p:cNvPr id="7" name="Стрелка влево 6">
            <a:hlinkClick r:id="rId3"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dissolv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142852"/>
            <a:ext cx="9001156" cy="7909858"/>
          </a:xfrm>
          <a:prstGeom prst="rect">
            <a:avLst/>
          </a:prstGeom>
          <a:noFill/>
        </p:spPr>
        <p:txBody>
          <a:bodyPr wrap="square" rtlCol="0">
            <a:spAutoFit/>
          </a:bodyPr>
          <a:lstStyle/>
          <a:p>
            <a:r>
              <a:rPr lang="ru-RU" sz="1600" dirty="0" smtClean="0">
                <a:solidFill>
                  <a:srgbClr val="C00000"/>
                </a:solidFill>
              </a:rPr>
              <a:t>ЦЕЛЬ: </a:t>
            </a:r>
            <a:r>
              <a:rPr lang="ru-RU" sz="1600" dirty="0" smtClean="0"/>
              <a:t>повысить мотивацию учащихся  к изучению своего родного края – Приамурье.</a:t>
            </a:r>
          </a:p>
          <a:p>
            <a:endParaRPr lang="ru-RU" dirty="0" smtClean="0"/>
          </a:p>
          <a:p>
            <a:r>
              <a:rPr lang="ru-RU" sz="1600" dirty="0" smtClean="0">
                <a:solidFill>
                  <a:srgbClr val="C00000"/>
                </a:solidFill>
              </a:rPr>
              <a:t>Задачи:</a:t>
            </a:r>
            <a:r>
              <a:rPr lang="ru-RU" sz="1600" dirty="0" smtClean="0"/>
              <a:t> </a:t>
            </a:r>
          </a:p>
          <a:p>
            <a:r>
              <a:rPr lang="ru-RU" sz="1600" dirty="0" smtClean="0"/>
              <a:t>          1. Организация досуга учащихся.</a:t>
            </a:r>
          </a:p>
          <a:p>
            <a:r>
              <a:rPr lang="ru-RU" sz="1600" dirty="0" smtClean="0"/>
              <a:t>          2. Выявление интеллектуальных способностей учащихся.</a:t>
            </a:r>
          </a:p>
          <a:p>
            <a:pPr marL="0" lvl="3"/>
            <a:r>
              <a:rPr lang="ru-RU" sz="1600" dirty="0" smtClean="0"/>
              <a:t>          3. Развитие патриотического чувства и чувства гордости за уникальность  природы Приамурья.</a:t>
            </a:r>
          </a:p>
          <a:p>
            <a:pPr marL="0" lvl="3"/>
            <a:r>
              <a:rPr lang="ru-RU" sz="1600" dirty="0" smtClean="0"/>
              <a:t>          4. Формирование бережного и ответственного отношения к природе своего края.</a:t>
            </a:r>
          </a:p>
          <a:p>
            <a:pPr marL="0" lvl="3"/>
            <a:r>
              <a:rPr lang="ru-RU" sz="1600" i="1" dirty="0" smtClean="0">
                <a:solidFill>
                  <a:srgbClr val="C00000"/>
                </a:solidFill>
              </a:rPr>
              <a:t>Подготовительная работа: </a:t>
            </a:r>
          </a:p>
          <a:p>
            <a:pPr marL="0" lvl="3" algn="just"/>
            <a:r>
              <a:rPr lang="ru-RU" sz="1400" dirty="0" smtClean="0"/>
              <a:t>Проведению игры предшествует объявление , обращённое к ученикам 8 – ых классов. В нём указывается , что из учащихся 8 - ых классов набираются команды знатаков для участия в интеллектуальной игре. Подбирается группа учащихся, которые будут ведущими и помощниками. </a:t>
            </a:r>
          </a:p>
          <a:p>
            <a:pPr marL="0" lvl="3" algn="just"/>
            <a:endParaRPr lang="ru-RU" sz="1400" dirty="0" smtClean="0"/>
          </a:p>
          <a:p>
            <a:pPr marL="0" lvl="3" algn="just"/>
            <a:r>
              <a:rPr lang="ru-RU" sz="1600" i="1" dirty="0" smtClean="0">
                <a:solidFill>
                  <a:srgbClr val="C00000"/>
                </a:solidFill>
              </a:rPr>
              <a:t>Место проведения: </a:t>
            </a:r>
            <a:r>
              <a:rPr lang="ru-RU" sz="1400" dirty="0" smtClean="0"/>
              <a:t>актовый зал.</a:t>
            </a:r>
          </a:p>
          <a:p>
            <a:pPr marL="0" lvl="3" algn="just"/>
            <a:endParaRPr lang="ru-RU" sz="1400" dirty="0" smtClean="0"/>
          </a:p>
          <a:p>
            <a:pPr marL="0" lvl="3" algn="just"/>
            <a:r>
              <a:rPr lang="ru-RU" sz="1600" i="1" dirty="0" smtClean="0">
                <a:solidFill>
                  <a:srgbClr val="C00000"/>
                </a:solidFill>
              </a:rPr>
              <a:t>Ход игры:</a:t>
            </a:r>
          </a:p>
          <a:p>
            <a:pPr marL="0" lvl="3" algn="just"/>
            <a:r>
              <a:rPr lang="ru-RU" sz="1400" dirty="0" smtClean="0"/>
              <a:t>Ведущие приветствуют гостей зала и приглашают команды занять свои игровые места. </a:t>
            </a:r>
          </a:p>
          <a:p>
            <a:pPr algn="just"/>
            <a:r>
              <a:rPr lang="ru-RU" sz="1400" dirty="0" smtClean="0"/>
              <a:t>Один из ведущих знакомит игроков с правилами игры: </a:t>
            </a:r>
            <a:r>
              <a:rPr lang="ru-RU" sz="1400" b="1" dirty="0" smtClean="0"/>
              <a:t>«Оглашаю правила игры. Каждой команде по очереди задаётся вопрос, номер которого они выбирают на экране. На обсуждение даётся одна минута. Остальные команды тоже обсуждают вопрос. Если команда, получившая право выбирать вопрос не даёт правильного ответа, то на вопрос может ответить другая команда, первая поднявшая руку. За верный ответ команда получает один балл. У каждой команды есть своя группа болельщиков. Они не только поддерживают свою команду, но и активно работают. Они могут дать ответ на тот вопрос, с которым не справились команды. Отвечать из болельщиков будет тот, кто первый поднимет руку, тем самым он команде приносит баллы. Периодически между вопросами будут звучать загадки для болельщиков. </a:t>
            </a:r>
          </a:p>
          <a:p>
            <a:pPr algn="just"/>
            <a:r>
              <a:rPr lang="ru-RU" sz="1400" b="1" dirty="0" smtClean="0"/>
              <a:t>Убедительно просим в зале соблюдать тишину и не подсказывать знатокам ответы на вопросы». </a:t>
            </a:r>
          </a:p>
          <a:p>
            <a:pPr algn="just"/>
            <a:endParaRPr lang="ru-RU" sz="1400" b="1" dirty="0" smtClean="0"/>
          </a:p>
          <a:p>
            <a:pPr algn="just"/>
            <a:r>
              <a:rPr lang="ru-RU" sz="1400" dirty="0" smtClean="0"/>
              <a:t>По окончанию игры  подводятся итоги, определяется команда победителей, которой вручают грамоту.</a:t>
            </a:r>
          </a:p>
          <a:p>
            <a:pPr marL="0" lvl="3" algn="just"/>
            <a:endParaRPr lang="ru-RU" sz="1400" dirty="0" smtClean="0"/>
          </a:p>
          <a:p>
            <a:pPr marL="0" lvl="3" algn="just"/>
            <a:endParaRPr lang="ru-RU" sz="1400" i="1" dirty="0" smtClean="0"/>
          </a:p>
          <a:p>
            <a:pPr marL="0" lvl="3"/>
            <a:endParaRPr lang="ru-RU" sz="1600" dirty="0" smtClean="0"/>
          </a:p>
          <a:p>
            <a:pPr marL="0" lvl="3"/>
            <a:endParaRPr lang="ru-RU" sz="1600" dirty="0" smtClean="0"/>
          </a:p>
          <a:p>
            <a:pPr marL="0" lvl="3"/>
            <a:endParaRPr lang="ru-RU" sz="1600" dirty="0" smtClean="0"/>
          </a:p>
          <a:p>
            <a:endParaRPr lang="ru-RU" sz="1600" dirty="0" smtClean="0"/>
          </a:p>
          <a:p>
            <a:r>
              <a:rPr lang="ru-RU" sz="1600" dirty="0" smtClean="0"/>
              <a:t>                 </a:t>
            </a:r>
            <a:endParaRPr lang="ru-RU" sz="1600" dirty="0"/>
          </a:p>
        </p:txBody>
      </p:sp>
      <p:sp>
        <p:nvSpPr>
          <p:cNvPr id="5" name="Прямоугольник 4"/>
          <p:cNvSpPr/>
          <p:nvPr/>
        </p:nvSpPr>
        <p:spPr>
          <a:xfrm>
            <a:off x="2214546" y="3571876"/>
            <a:ext cx="4572000" cy="395173"/>
          </a:xfrm>
          <a:prstGeom prst="rect">
            <a:avLst/>
          </a:prstGeom>
        </p:spPr>
        <p:txBody>
          <a:bodyPr>
            <a:spAutoFit/>
          </a:bodyPr>
          <a:lstStyle/>
          <a:p>
            <a:pPr lvl="3">
              <a:lnSpc>
                <a:spcPct val="80000"/>
              </a:lnSpc>
            </a:pPr>
            <a:r>
              <a:rPr lang="ru-RU" sz="2400" dirty="0" smtClean="0"/>
              <a:t>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1500174"/>
            <a:ext cx="4283600" cy="3214710"/>
          </a:xfrm>
          <a:prstGeom prst="rect">
            <a:avLst/>
          </a:prstGeom>
          <a:ln>
            <a:noFill/>
          </a:ln>
          <a:effectLst>
            <a:softEdge rad="112500"/>
          </a:effec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4" y="2714620"/>
            <a:ext cx="4476780" cy="3357586"/>
          </a:xfrm>
          <a:prstGeom prst="rect">
            <a:avLst/>
          </a:prstGeom>
          <a:ln>
            <a:noFill/>
          </a:ln>
          <a:effectLst>
            <a:softEdge rad="112500"/>
          </a:effectLst>
        </p:spPr>
      </p:pic>
      <p:sp>
        <p:nvSpPr>
          <p:cNvPr id="7" name="Лента лицом вверх 6"/>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17 </a:t>
            </a:r>
            <a:endParaRPr lang="ru-RU" b="1" dirty="0">
              <a:solidFill>
                <a:schemeClr val="bg1"/>
              </a:solidFill>
            </a:endParaRPr>
          </a:p>
        </p:txBody>
      </p:sp>
      <p:sp>
        <p:nvSpPr>
          <p:cNvPr id="8" name="Скругленный прямоугольник 7"/>
          <p:cNvSpPr/>
          <p:nvPr/>
        </p:nvSpPr>
        <p:spPr>
          <a:xfrm>
            <a:off x="2857488" y="214290"/>
            <a:ext cx="5929354" cy="1142984"/>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rPr>
              <a:t>Какие два заповедника Амурской области были созданы 3 октября 1963 года?</a:t>
            </a:r>
            <a:endParaRPr lang="ru-RU" b="1" dirty="0">
              <a:solidFill>
                <a:schemeClr val="tx1"/>
              </a:solidFill>
            </a:endParaRPr>
          </a:p>
        </p:txBody>
      </p:sp>
      <p:sp>
        <p:nvSpPr>
          <p:cNvPr id="9" name="Стрелка влево 8">
            <a:hlinkClick r:id="rId4" action="ppaction://hlinksldjump"/>
          </p:cNvPr>
          <p:cNvSpPr/>
          <p:nvPr/>
        </p:nvSpPr>
        <p:spPr>
          <a:xfrm>
            <a:off x="8001024" y="5929330"/>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071538" y="4714884"/>
            <a:ext cx="3000396"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ЗЕЙСКИЙ ЗАПОВЕДНИК</a:t>
            </a:r>
            <a:endParaRPr lang="ru-RU" b="1" dirty="0">
              <a:latin typeface="Times New Roman" pitchFamily="18" charset="0"/>
              <a:cs typeface="Times New Roman" pitchFamily="18" charset="0"/>
            </a:endParaRPr>
          </a:p>
        </p:txBody>
      </p:sp>
      <p:sp>
        <p:nvSpPr>
          <p:cNvPr id="11" name="TextBox 10"/>
          <p:cNvSpPr txBox="1"/>
          <p:nvPr/>
        </p:nvSpPr>
        <p:spPr>
          <a:xfrm>
            <a:off x="4071934" y="6072206"/>
            <a:ext cx="385765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ХИНГАНСКИЙ  ЗАПОВЕДНИК</a:t>
            </a:r>
            <a:endParaRPr lang="ru-RU"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18 </a:t>
            </a:r>
            <a:endParaRPr lang="ru-RU" b="1" dirty="0">
              <a:solidFill>
                <a:schemeClr val="bg1"/>
              </a:solidFill>
            </a:endParaRPr>
          </a:p>
        </p:txBody>
      </p:sp>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802" y="1428736"/>
            <a:ext cx="3268047" cy="3967409"/>
          </a:xfrm>
          <a:prstGeom prst="ellipse">
            <a:avLst/>
          </a:prstGeom>
          <a:ln>
            <a:noFill/>
          </a:ln>
          <a:effectLst>
            <a:softEdge rad="112500"/>
          </a:effectLst>
        </p:spPr>
      </p:pic>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1428736"/>
            <a:ext cx="2125260" cy="1700208"/>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2252" y="1071546"/>
            <a:ext cx="2571748" cy="1928811"/>
          </a:xfrm>
          <a:prstGeom prst="rect">
            <a:avLst/>
          </a:prstGeom>
          <a:noFill/>
          <a:ln w="9525">
            <a:noFill/>
            <a:miter lim="800000"/>
            <a:headEnd/>
            <a:tailEnd/>
          </a:ln>
          <a:effectLst/>
        </p:spPr>
      </p:pic>
      <p:pic>
        <p:nvPicPr>
          <p:cNvPr id="819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2264" y="3214686"/>
            <a:ext cx="2000264" cy="2961620"/>
          </a:xfrm>
          <a:prstGeom prst="rect">
            <a:avLst/>
          </a:prstGeom>
          <a:noFill/>
          <a:ln w="9525">
            <a:noFill/>
            <a:miter lim="800000"/>
            <a:headEnd/>
            <a:tailEnd/>
          </a:ln>
          <a:effectLst/>
        </p:spPr>
      </p:pic>
      <p:sp>
        <p:nvSpPr>
          <p:cNvPr id="12" name="Скругленный прямоугольник 11"/>
          <p:cNvSpPr/>
          <p:nvPr/>
        </p:nvSpPr>
        <p:spPr>
          <a:xfrm>
            <a:off x="2714612" y="142852"/>
            <a:ext cx="3571900" cy="1285884"/>
          </a:xfrm>
          <a:prstGeom prst="round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lumMod val="95000"/>
                    <a:lumOff val="5000"/>
                  </a:schemeClr>
                </a:solidFill>
                <a:latin typeface="Times New Roman" pitchFamily="18" charset="0"/>
                <a:cs typeface="Times New Roman" pitchFamily="18" charset="0"/>
              </a:rPr>
              <a:t>Кто является врагом Амурского тигра? Свой ответ обоснуйте. </a:t>
            </a:r>
            <a:endParaRPr lang="ru-RU" b="1" dirty="0">
              <a:solidFill>
                <a:schemeClr val="tx1">
                  <a:lumMod val="95000"/>
                  <a:lumOff val="5000"/>
                </a:schemeClr>
              </a:solidFill>
              <a:latin typeface="Times New Roman" pitchFamily="18" charset="0"/>
              <a:cs typeface="Times New Roman" pitchFamily="18" charset="0"/>
            </a:endParaRPr>
          </a:p>
        </p:txBody>
      </p:sp>
      <p:pic>
        <p:nvPicPr>
          <p:cNvPr id="819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282" y="3500438"/>
            <a:ext cx="2177653" cy="2214562"/>
          </a:xfrm>
          <a:prstGeom prst="rect">
            <a:avLst/>
          </a:prstGeom>
          <a:noFill/>
          <a:ln w="9525">
            <a:noFill/>
            <a:miter lim="800000"/>
            <a:headEnd/>
            <a:tailEnd/>
          </a:ln>
          <a:effectLst/>
        </p:spPr>
      </p:pic>
      <p:pic>
        <p:nvPicPr>
          <p:cNvPr id="8200"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57422" y="5429250"/>
            <a:ext cx="1905000" cy="1428750"/>
          </a:xfrm>
          <a:prstGeom prst="rect">
            <a:avLst/>
          </a:prstGeom>
          <a:noFill/>
          <a:ln w="9525">
            <a:noFill/>
            <a:miter lim="800000"/>
            <a:headEnd/>
            <a:tailEnd/>
          </a:ln>
          <a:effectLst/>
        </p:spPr>
      </p:pic>
      <p:cxnSp>
        <p:nvCxnSpPr>
          <p:cNvPr id="16" name="Прямая со стрелкой 15"/>
          <p:cNvCxnSpPr/>
          <p:nvPr/>
        </p:nvCxnSpPr>
        <p:spPr>
          <a:xfrm rot="10800000">
            <a:off x="2357422" y="1857364"/>
            <a:ext cx="1071570"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5857884" y="1643050"/>
            <a:ext cx="714380" cy="5000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flipV="1">
            <a:off x="2357422" y="3714752"/>
            <a:ext cx="785818"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8200" idx="0"/>
          </p:cNvCxnSpPr>
          <p:nvPr/>
        </p:nvCxnSpPr>
        <p:spPr>
          <a:xfrm rot="5400000">
            <a:off x="3262307" y="4976813"/>
            <a:ext cx="500052" cy="4048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643570" y="4929198"/>
            <a:ext cx="928694" cy="5521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Стрелка влево 31">
            <a:hlinkClick r:id="rId8" action="ppaction://hlinksldjump"/>
          </p:cNvPr>
          <p:cNvSpPr/>
          <p:nvPr/>
        </p:nvSpPr>
        <p:spPr>
          <a:xfrm>
            <a:off x="8001024" y="607218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196"/>
                                        </p:tgtEl>
                                      </p:cBhvr>
                                    </p:animEffect>
                                    <p:set>
                                      <p:cBhvr>
                                        <p:cTn id="7" dur="1" fill="hold">
                                          <p:stCondLst>
                                            <p:cond delay="499"/>
                                          </p:stCondLst>
                                        </p:cTn>
                                        <p:tgtEl>
                                          <p:spTgt spid="819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8197"/>
                                        </p:tgtEl>
                                      </p:cBhvr>
                                    </p:animEffect>
                                    <p:set>
                                      <p:cBhvr>
                                        <p:cTn id="16" dur="1" fill="hold">
                                          <p:stCondLst>
                                            <p:cond delay="499"/>
                                          </p:stCondLst>
                                        </p:cTn>
                                        <p:tgtEl>
                                          <p:spTgt spid="8197"/>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8198"/>
                                        </p:tgtEl>
                                      </p:cBhvr>
                                    </p:animEffect>
                                    <p:set>
                                      <p:cBhvr>
                                        <p:cTn id="22" dur="1" fill="hold">
                                          <p:stCondLst>
                                            <p:cond delay="499"/>
                                          </p:stCondLst>
                                        </p:cTn>
                                        <p:tgtEl>
                                          <p:spTgt spid="819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8200"/>
                                        </p:tgtEl>
                                      </p:cBhvr>
                                    </p:animEffect>
                                    <p:set>
                                      <p:cBhvr>
                                        <p:cTn id="25" dur="1" fill="hold">
                                          <p:stCondLst>
                                            <p:cond delay="499"/>
                                          </p:stCondLst>
                                        </p:cTn>
                                        <p:tgtEl>
                                          <p:spTgt spid="820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200"/>
                                        </p:tgtEl>
                                      </p:cBhvr>
                                    </p:animEffect>
                                    <p:set>
                                      <p:cBhvr>
                                        <p:cTn id="28" dur="1" fill="hold">
                                          <p:stCondLst>
                                            <p:cond delay="499"/>
                                          </p:stCondLst>
                                        </p:cTn>
                                        <p:tgtEl>
                                          <p:spTgt spid="8200"/>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5852" y="1500174"/>
            <a:ext cx="6858048" cy="4581176"/>
          </a:xfrm>
          <a:prstGeom prst="rect">
            <a:avLst/>
          </a:prstGeom>
          <a:ln>
            <a:noFill/>
          </a:ln>
          <a:effectLst>
            <a:softEdge rad="112500"/>
          </a:effectLst>
        </p:spPr>
      </p:pic>
      <p:sp>
        <p:nvSpPr>
          <p:cNvPr id="7" name="Лента лицом вверх 6"/>
          <p:cNvSpPr/>
          <p:nvPr/>
        </p:nvSpPr>
        <p:spPr>
          <a:xfrm>
            <a:off x="0" y="214290"/>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19 </a:t>
            </a:r>
            <a:endParaRPr lang="ru-RU" b="1" dirty="0">
              <a:solidFill>
                <a:schemeClr val="bg1"/>
              </a:solidFill>
            </a:endParaRPr>
          </a:p>
        </p:txBody>
      </p:sp>
      <p:sp>
        <p:nvSpPr>
          <p:cNvPr id="8" name="Скругленный прямоугольник 7"/>
          <p:cNvSpPr/>
          <p:nvPr/>
        </p:nvSpPr>
        <p:spPr>
          <a:xfrm>
            <a:off x="2571736" y="214290"/>
            <a:ext cx="6357982" cy="1142984"/>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Что изображено на фотографии? В результате, какого вида человеческой деятельности они образуются?</a:t>
            </a:r>
            <a:endParaRPr lang="ru-RU" b="1" dirty="0">
              <a:solidFill>
                <a:schemeClr val="tx1"/>
              </a:solidFill>
              <a:latin typeface="Times New Roman" pitchFamily="18" charset="0"/>
              <a:cs typeface="Times New Roman" pitchFamily="18" charset="0"/>
            </a:endParaRPr>
          </a:p>
        </p:txBody>
      </p:sp>
      <p:sp>
        <p:nvSpPr>
          <p:cNvPr id="5" name="TextBox 4"/>
          <p:cNvSpPr txBox="1"/>
          <p:nvPr/>
        </p:nvSpPr>
        <p:spPr>
          <a:xfrm>
            <a:off x="0" y="6000768"/>
            <a:ext cx="9144000" cy="646331"/>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ТЕРРИКОНЫ ОБРАЗУЮТСЯ В РЕЗУЛЬТАТЕ ДОБЫЧИ ПОЛЕЗНЫХ ИСКОПАЕМЫХ.</a:t>
            </a:r>
            <a:endParaRPr lang="ru-RU" b="1" dirty="0">
              <a:latin typeface="Times New Roman" pitchFamily="18" charset="0"/>
              <a:cs typeface="Times New Roman" pitchFamily="18" charset="0"/>
            </a:endParaRPr>
          </a:p>
        </p:txBody>
      </p:sp>
      <p:sp>
        <p:nvSpPr>
          <p:cNvPr id="6" name="Стрелка влево 5">
            <a:hlinkClick r:id="rId3" action="ppaction://hlinksldjump"/>
          </p:cNvPr>
          <p:cNvSpPr/>
          <p:nvPr/>
        </p:nvSpPr>
        <p:spPr>
          <a:xfrm>
            <a:off x="8001024" y="5072074"/>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лево 4">
            <a:hlinkClick r:id="rId2" action="ppaction://hlinksldjump"/>
          </p:cNvPr>
          <p:cNvSpPr/>
          <p:nvPr/>
        </p:nvSpPr>
        <p:spPr>
          <a:xfrm>
            <a:off x="8001024" y="607218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Лента лицом вверх 5"/>
          <p:cNvSpPr/>
          <p:nvPr/>
        </p:nvSpPr>
        <p:spPr>
          <a:xfrm>
            <a:off x="0" y="214290"/>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a:t>
            </a:r>
            <a:r>
              <a:rPr lang="en-US" b="1" dirty="0" smtClean="0">
                <a:solidFill>
                  <a:schemeClr val="bg1"/>
                </a:solidFill>
              </a:rPr>
              <a:t>20</a:t>
            </a:r>
            <a:r>
              <a:rPr lang="ru-RU" b="1" dirty="0" smtClean="0">
                <a:solidFill>
                  <a:schemeClr val="bg1"/>
                </a:solidFill>
              </a:rPr>
              <a:t> </a:t>
            </a:r>
            <a:endParaRPr lang="ru-RU" b="1" dirty="0">
              <a:solidFill>
                <a:schemeClr val="bg1"/>
              </a:solidFill>
            </a:endParaRPr>
          </a:p>
        </p:txBody>
      </p:sp>
      <p:sp>
        <p:nvSpPr>
          <p:cNvPr id="8" name="Скругленный прямоугольник 7"/>
          <p:cNvSpPr/>
          <p:nvPr/>
        </p:nvSpPr>
        <p:spPr>
          <a:xfrm>
            <a:off x="500034" y="5429264"/>
            <a:ext cx="6357982" cy="1285884"/>
          </a:xfrm>
          <a:prstGeom prst="round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Это травянистое многолетнее растение с крупными розово – фиолетовыми цветками. Его название состоит из двух слов. Первое слово – это богиня любви, второе – обувь для малышей. </a:t>
            </a:r>
            <a:endParaRPr lang="ru-RU" b="1" dirty="0">
              <a:solidFill>
                <a:schemeClr val="tx1"/>
              </a:solidFill>
              <a:latin typeface="Times New Roman" pitchFamily="18" charset="0"/>
              <a:cs typeface="Times New Roman" pitchFamily="18" charset="0"/>
            </a:endParaRPr>
          </a:p>
        </p:txBody>
      </p:sp>
      <p:sp>
        <p:nvSpPr>
          <p:cNvPr id="13" name="Управляющая кнопка: справка 12">
            <a:hlinkClick r:id="" action="ppaction://noaction" highlightClick="1"/>
          </p:cNvPr>
          <p:cNvSpPr/>
          <p:nvPr/>
        </p:nvSpPr>
        <p:spPr>
          <a:xfrm>
            <a:off x="3286116" y="928670"/>
            <a:ext cx="3000396" cy="2786082"/>
          </a:xfrm>
          <a:prstGeom prst="actionButtonHelp">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3042" y="142852"/>
            <a:ext cx="6929486" cy="4590785"/>
          </a:xfrm>
          <a:prstGeom prst="ellipse">
            <a:avLst/>
          </a:prstGeom>
          <a:ln>
            <a:noFill/>
          </a:ln>
          <a:effectLst>
            <a:softEdge rad="112500"/>
          </a:effectLst>
        </p:spPr>
      </p:pic>
      <p:sp>
        <p:nvSpPr>
          <p:cNvPr id="14" name="TextBox 13"/>
          <p:cNvSpPr txBox="1"/>
          <p:nvPr/>
        </p:nvSpPr>
        <p:spPr>
          <a:xfrm>
            <a:off x="3643306" y="4786322"/>
            <a:ext cx="292895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 ВЕНЕРИН БАШМАЧОК</a:t>
            </a:r>
            <a:endParaRPr lang="ru-RU"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Управляющая кнопка: справка 18">
            <a:hlinkClick r:id="" action="ppaction://noaction" highlightClick="1"/>
          </p:cNvPr>
          <p:cNvSpPr/>
          <p:nvPr/>
        </p:nvSpPr>
        <p:spPr>
          <a:xfrm>
            <a:off x="3071802" y="1285860"/>
            <a:ext cx="5929354" cy="4429156"/>
          </a:xfrm>
          <a:prstGeom prst="actionButtonHelp">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Лента лицом вверх 4"/>
          <p:cNvSpPr/>
          <p:nvPr/>
        </p:nvSpPr>
        <p:spPr>
          <a:xfrm>
            <a:off x="0"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a:t>
            </a:r>
            <a:r>
              <a:rPr lang="en-US" b="1" dirty="0" smtClean="0">
                <a:solidFill>
                  <a:schemeClr val="bg1"/>
                </a:solidFill>
              </a:rPr>
              <a:t>21</a:t>
            </a:r>
            <a:r>
              <a:rPr lang="ru-RU" b="1" dirty="0" smtClean="0">
                <a:solidFill>
                  <a:schemeClr val="bg1"/>
                </a:solidFill>
              </a:rPr>
              <a:t> </a:t>
            </a:r>
            <a:endParaRPr lang="ru-RU" b="1" dirty="0">
              <a:solidFill>
                <a:schemeClr val="bg1"/>
              </a:solidFill>
            </a:endParaRPr>
          </a:p>
        </p:txBody>
      </p:sp>
      <p:sp>
        <p:nvSpPr>
          <p:cNvPr id="6" name="Стрелка влево 5">
            <a:hlinkClick r:id="rId2" action="ppaction://hlinksldjump"/>
          </p:cNvPr>
          <p:cNvSpPr/>
          <p:nvPr/>
        </p:nvSpPr>
        <p:spPr>
          <a:xfrm>
            <a:off x="8001024" y="607218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2500298" y="142852"/>
            <a:ext cx="4286280" cy="107157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Назовите любые три вида журавлей обитающих на территории Приамурья. </a:t>
            </a:r>
            <a:endParaRPr lang="ru-RU" b="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7554" y="1214422"/>
            <a:ext cx="2138651" cy="2716015"/>
          </a:xfrm>
          <a:prstGeom prst="rect">
            <a:avLst/>
          </a:prstGeom>
          <a:ln>
            <a:noFill/>
          </a:ln>
          <a:effectLst>
            <a:softEdge rad="112500"/>
          </a:effectLst>
        </p:spPr>
      </p:pic>
      <p:sp>
        <p:nvSpPr>
          <p:cNvPr id="9" name="TextBox 8"/>
          <p:cNvSpPr txBox="1"/>
          <p:nvPr/>
        </p:nvSpPr>
        <p:spPr>
          <a:xfrm>
            <a:off x="3000364" y="3857628"/>
            <a:ext cx="2643174"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ЯПОНСКИЙ ЖУРАВЛЬ</a:t>
            </a:r>
            <a:endParaRPr lang="ru-RU" sz="1600" b="1" dirty="0">
              <a:latin typeface="Times New Roman" pitchFamily="18" charset="0"/>
              <a:cs typeface="Times New Roman" pitchFamily="18" charset="0"/>
            </a:endParaRPr>
          </a:p>
        </p:txBody>
      </p:sp>
      <p:sp>
        <p:nvSpPr>
          <p:cNvPr id="10" name="TextBox 9"/>
          <p:cNvSpPr txBox="1"/>
          <p:nvPr/>
        </p:nvSpPr>
        <p:spPr>
          <a:xfrm>
            <a:off x="6643702" y="2857496"/>
            <a:ext cx="2500298"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БЕЛЫЙ ЖУРАВЛЬ, ИЛИ СТЕРХ </a:t>
            </a:r>
            <a:endParaRPr lang="ru-RU" sz="1600" b="1"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578" y="142852"/>
            <a:ext cx="2214578" cy="2810055"/>
          </a:xfrm>
          <a:prstGeom prst="rect">
            <a:avLst/>
          </a:prstGeom>
          <a:ln>
            <a:noFill/>
          </a:ln>
          <a:effectLst>
            <a:softEdge rad="112500"/>
          </a:effec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20" y="2857496"/>
            <a:ext cx="2110268" cy="3168570"/>
          </a:xfrm>
          <a:prstGeom prst="rect">
            <a:avLst/>
          </a:prstGeom>
          <a:ln>
            <a:noFill/>
          </a:ln>
          <a:effectLst>
            <a:softEdge rad="112500"/>
          </a:effectLst>
        </p:spPr>
      </p:pic>
      <p:sp>
        <p:nvSpPr>
          <p:cNvPr id="14" name="TextBox 13"/>
          <p:cNvSpPr txBox="1"/>
          <p:nvPr/>
        </p:nvSpPr>
        <p:spPr>
          <a:xfrm>
            <a:off x="214282" y="6072206"/>
            <a:ext cx="2428892"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ДАУРСКИЙ ЖУРАВЛЬ</a:t>
            </a:r>
            <a:endParaRPr lang="ru-RU" sz="1600" b="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71736" y="4214818"/>
            <a:ext cx="3119358" cy="2129562"/>
          </a:xfrm>
          <a:prstGeom prst="rect">
            <a:avLst/>
          </a:prstGeom>
          <a:ln>
            <a:noFill/>
          </a:ln>
          <a:effectLst>
            <a:softEdge rad="112500"/>
          </a:effectLst>
        </p:spPr>
      </p:pic>
      <p:pic>
        <p:nvPicPr>
          <p:cNvPr id="205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7884" y="3429000"/>
            <a:ext cx="2267603" cy="2625645"/>
          </a:xfrm>
          <a:prstGeom prst="rect">
            <a:avLst/>
          </a:prstGeom>
          <a:ln>
            <a:noFill/>
          </a:ln>
          <a:effectLst>
            <a:softEdge rad="112500"/>
          </a:effectLst>
        </p:spPr>
      </p:pic>
      <p:sp>
        <p:nvSpPr>
          <p:cNvPr id="17" name="TextBox 16"/>
          <p:cNvSpPr txBox="1"/>
          <p:nvPr/>
        </p:nvSpPr>
        <p:spPr>
          <a:xfrm>
            <a:off x="3000364" y="6357958"/>
            <a:ext cx="2286016"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ЧЁРНЫЙ ЖУРАВЛЬ</a:t>
            </a:r>
            <a:endParaRPr lang="ru-RU" sz="1600" b="1" dirty="0">
              <a:latin typeface="Times New Roman" pitchFamily="18" charset="0"/>
              <a:cs typeface="Times New Roman" pitchFamily="18" charset="0"/>
            </a:endParaRPr>
          </a:p>
        </p:txBody>
      </p:sp>
      <p:sp>
        <p:nvSpPr>
          <p:cNvPr id="18" name="TextBox 17"/>
          <p:cNvSpPr txBox="1"/>
          <p:nvPr/>
        </p:nvSpPr>
        <p:spPr>
          <a:xfrm>
            <a:off x="5715008" y="6072206"/>
            <a:ext cx="2357454"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ЖУРАВЛЬ КРАСАВКА</a:t>
            </a:r>
            <a:endParaRPr lang="ru-RU" sz="1600" b="1" dirty="0">
              <a:latin typeface="Times New Roman" pitchFamily="18" charset="0"/>
              <a:cs typeface="Times New Roman" pitchFamily="18" charset="0"/>
            </a:endParaRPr>
          </a:p>
        </p:txBody>
      </p:sp>
      <p:sp>
        <p:nvSpPr>
          <p:cNvPr id="21" name="Вертикальный свиток 20"/>
          <p:cNvSpPr/>
          <p:nvPr/>
        </p:nvSpPr>
        <p:spPr>
          <a:xfrm>
            <a:off x="0" y="1142984"/>
            <a:ext cx="3000364" cy="1571636"/>
          </a:xfrm>
          <a:prstGeom prst="verticalScroll">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66"/>
                </a:solidFill>
                <a:latin typeface="Times New Roman" pitchFamily="18" charset="0"/>
                <a:cs typeface="Times New Roman" pitchFamily="18" charset="0"/>
              </a:rPr>
              <a:t>ЗАГАДКА</a:t>
            </a:r>
          </a:p>
          <a:p>
            <a:pPr algn="ctr"/>
            <a:r>
              <a:rPr lang="ru-RU" b="1" dirty="0" smtClean="0">
                <a:solidFill>
                  <a:schemeClr val="tx1"/>
                </a:solidFill>
                <a:latin typeface="Times New Roman" pitchFamily="18" charset="0"/>
                <a:cs typeface="Times New Roman" pitchFamily="18" charset="0"/>
              </a:rPr>
              <a:t>Листья падают с осин,</a:t>
            </a:r>
          </a:p>
          <a:p>
            <a:pPr algn="ctr"/>
            <a:r>
              <a:rPr lang="ru-RU" b="1" dirty="0" smtClean="0">
                <a:solidFill>
                  <a:schemeClr val="tx1"/>
                </a:solidFill>
                <a:latin typeface="Times New Roman" pitchFamily="18" charset="0"/>
                <a:cs typeface="Times New Roman" pitchFamily="18" charset="0"/>
              </a:rPr>
              <a:t>Мчится в небе острый клин.</a:t>
            </a:r>
            <a:endParaRPr lang="ru-RU" b="1"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dissolve">
                                      <p:cBhvr>
                                        <p:cTn id="7" dur="500"/>
                                        <p:tgtEl>
                                          <p:spTgt spid="2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dissolve">
                                      <p:cBhvr>
                                        <p:cTn id="10" dur="500"/>
                                        <p:tgtEl>
                                          <p:spTgt spid="2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9"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dissolve">
                                      <p:cBhvr>
                                        <p:cTn id="23" dur="500"/>
                                        <p:tgtEl>
                                          <p:spTgt spid="205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par>
                                <p:cTn id="27" presetID="9" presetClass="entr" presetSubtype="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dissolve">
                                      <p:cBhvr>
                                        <p:cTn id="29" dur="500"/>
                                        <p:tgtEl>
                                          <p:spTgt spid="205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dissolve">
                                      <p:cBhvr>
                                        <p:cTn id="35" dur="500"/>
                                        <p:tgtEl>
                                          <p:spTgt spid="205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par>
                                <p:cTn id="39" presetID="9" presetClass="entr" presetSubtype="0"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dissolve">
                                      <p:cBhvr>
                                        <p:cTn id="41" dur="500"/>
                                        <p:tgtEl>
                                          <p:spTgt spid="2054"/>
                                        </p:tgtEl>
                                      </p:cBhvr>
                                    </p:animEffect>
                                  </p:childTnLst>
                                </p:cTn>
                              </p:par>
                              <p:par>
                                <p:cTn id="42" presetID="9" presetClass="entr" presetSubtype="0" fill="hold" nodeType="withEffect">
                                  <p:stCondLst>
                                    <p:cond delay="0"/>
                                  </p:stCondLst>
                                  <p:childTnLst>
                                    <p:set>
                                      <p:cBhvr>
                                        <p:cTn id="43" dur="1" fill="hold">
                                          <p:stCondLst>
                                            <p:cond delay="0"/>
                                          </p:stCondLst>
                                        </p:cTn>
                                        <p:tgtEl>
                                          <p:spTgt spid="2055"/>
                                        </p:tgtEl>
                                        <p:attrNameLst>
                                          <p:attrName>style.visibility</p:attrName>
                                        </p:attrNameLst>
                                      </p:cBhvr>
                                      <p:to>
                                        <p:strVal val="visible"/>
                                      </p:to>
                                    </p:set>
                                    <p:animEffect transition="in" filter="dissolve">
                                      <p:cBhvr>
                                        <p:cTn id="44" dur="500"/>
                                        <p:tgtEl>
                                          <p:spTgt spid="205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par>
                                <p:cTn id="48" presetID="9" presetClass="entr" presetSubtype="0" fill="hold" nodeType="with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dissolve">
                                      <p:cBhvr>
                                        <p:cTn id="50" dur="500"/>
                                        <p:tgtEl>
                                          <p:spTgt spid="2052"/>
                                        </p:tgtEl>
                                      </p:cBhvr>
                                    </p:animEffect>
                                  </p:childTnLst>
                                </p:cTn>
                              </p:par>
                              <p:par>
                                <p:cTn id="51" presetID="9" presetClass="entr" presetSubtype="0" fill="hold" grpId="1"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9" grpId="0"/>
      <p:bldP spid="10" grpId="0"/>
      <p:bldP spid="10" grpId="1"/>
      <p:bldP spid="14"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5720" y="1928802"/>
            <a:ext cx="8720336" cy="1323439"/>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 ЗА ИГРУ!</a:t>
            </a:r>
            <a:endParaRPr lang="ru-RU"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42910" y="285728"/>
          <a:ext cx="7500992" cy="4857785"/>
        </p:xfrm>
        <a:graphic>
          <a:graphicData uri="http://schemas.openxmlformats.org/drawingml/2006/table">
            <a:tbl>
              <a:tblPr firstRow="1" bandRow="1">
                <a:tableStyleId>{5C22544A-7EE6-4342-B048-85BDC9FD1C3A}</a:tableStyleId>
              </a:tblPr>
              <a:tblGrid>
                <a:gridCol w="1875248"/>
                <a:gridCol w="1875248"/>
                <a:gridCol w="1875248"/>
                <a:gridCol w="1875248"/>
              </a:tblGrid>
              <a:tr h="971557">
                <a:tc>
                  <a:txBody>
                    <a:bodyPr/>
                    <a:lstStyle/>
                    <a:p>
                      <a:endParaRPr lang="ru-RU"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33CC33"/>
                    </a:solidFill>
                  </a:tcPr>
                </a:tc>
              </a:tr>
              <a:tr h="971557">
                <a:tc>
                  <a:txBody>
                    <a:bodyPr/>
                    <a:lstStyle/>
                    <a:p>
                      <a:endParaRPr lang="ru-RU"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r>
              <a:tr h="971557">
                <a:tc>
                  <a:txBody>
                    <a:bodyPr/>
                    <a:lstStyle/>
                    <a:p>
                      <a:endParaRPr lang="ru-RU"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r>
              <a:tr h="971557">
                <a:tc>
                  <a:txBody>
                    <a:bodyPr/>
                    <a:lstStyle/>
                    <a:p>
                      <a:endParaRPr lang="ru-RU"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33CC33"/>
                    </a:solidFill>
                  </a:tcPr>
                </a:tc>
              </a:tr>
              <a:tr h="971557">
                <a:tc>
                  <a:txBody>
                    <a:bodyPr/>
                    <a:lstStyle/>
                    <a:p>
                      <a:endParaRPr lang="ru-RU"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33CC33"/>
                    </a:solidFill>
                  </a:tcPr>
                </a:tc>
                <a:tc>
                  <a:txBody>
                    <a:bodyPr/>
                    <a:lstStyle/>
                    <a:p>
                      <a:endParaRPr lang="ru-RU"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33CC33"/>
                    </a:solidFill>
                  </a:tcPr>
                </a:tc>
              </a:tr>
            </a:tbl>
          </a:graphicData>
        </a:graphic>
      </p:graphicFrame>
      <p:graphicFrame>
        <p:nvGraphicFramePr>
          <p:cNvPr id="11" name="Таблица 10"/>
          <p:cNvGraphicFramePr>
            <a:graphicFrameLocks noGrp="1"/>
          </p:cNvGraphicFramePr>
          <p:nvPr/>
        </p:nvGraphicFramePr>
        <p:xfrm>
          <a:off x="642910" y="285728"/>
          <a:ext cx="7489855" cy="4828584"/>
        </p:xfrm>
        <a:graphic>
          <a:graphicData uri="http://schemas.openxmlformats.org/drawingml/2006/table">
            <a:tbl>
              <a:tblPr/>
              <a:tblGrid>
                <a:gridCol w="7489855"/>
              </a:tblGrid>
              <a:tr h="4828584">
                <a:tc>
                  <a:txBody>
                    <a:bodyPr/>
                    <a:lstStyle/>
                    <a:p>
                      <a:pPr algn="l"/>
                      <a:r>
                        <a:rPr lang="ru-RU" sz="8800" dirty="0" smtClean="0">
                          <a:solidFill>
                            <a:schemeClr val="tx1">
                              <a:lumMod val="95000"/>
                              <a:lumOff val="5000"/>
                            </a:schemeClr>
                          </a:solidFill>
                          <a:hlinkClick r:id="rId2" action="ppaction://hlinksldjump"/>
                        </a:rPr>
                        <a:t>   </a:t>
                      </a:r>
                      <a:endParaRPr lang="ru-RU" sz="8800" dirty="0">
                        <a:solidFill>
                          <a:schemeClr val="tx1">
                            <a:lumMod val="95000"/>
                            <a:lumOff val="5000"/>
                          </a:schemeClr>
                        </a:solidFill>
                      </a:endParaRPr>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tr>
            </a:tbl>
          </a:graphicData>
        </a:graphic>
      </p:graphicFrame>
      <p:sp>
        <p:nvSpPr>
          <p:cNvPr id="6" name="TextBox 5"/>
          <p:cNvSpPr txBox="1"/>
          <p:nvPr/>
        </p:nvSpPr>
        <p:spPr>
          <a:xfrm>
            <a:off x="3071802" y="142852"/>
            <a:ext cx="1071570" cy="1200329"/>
          </a:xfrm>
          <a:prstGeom prst="rect">
            <a:avLst/>
          </a:prstGeom>
          <a:noFill/>
        </p:spPr>
        <p:txBody>
          <a:bodyPr wrap="square" rtlCol="0">
            <a:spAutoFit/>
          </a:bodyPr>
          <a:lstStyle/>
          <a:p>
            <a:r>
              <a:rPr lang="ru-RU" sz="7200" dirty="0" smtClean="0">
                <a:hlinkClick r:id="rId3" action="ppaction://hlinksldjump"/>
              </a:rPr>
              <a:t>2</a:t>
            </a:r>
            <a:endParaRPr lang="ru-RU" sz="7200" dirty="0"/>
          </a:p>
        </p:txBody>
      </p:sp>
      <p:sp>
        <p:nvSpPr>
          <p:cNvPr id="7" name="TextBox 6"/>
          <p:cNvSpPr txBox="1"/>
          <p:nvPr/>
        </p:nvSpPr>
        <p:spPr>
          <a:xfrm>
            <a:off x="5072066" y="142852"/>
            <a:ext cx="1000132" cy="1200329"/>
          </a:xfrm>
          <a:prstGeom prst="rect">
            <a:avLst/>
          </a:prstGeom>
          <a:noFill/>
        </p:spPr>
        <p:txBody>
          <a:bodyPr wrap="square" rtlCol="0">
            <a:spAutoFit/>
          </a:bodyPr>
          <a:lstStyle/>
          <a:p>
            <a:r>
              <a:rPr lang="ru-RU" sz="7200" dirty="0" smtClean="0">
                <a:hlinkClick r:id="rId4" action="ppaction://hlinksldjump"/>
              </a:rPr>
              <a:t>3</a:t>
            </a:r>
            <a:endParaRPr lang="ru-RU" sz="7200" dirty="0"/>
          </a:p>
        </p:txBody>
      </p:sp>
      <p:sp>
        <p:nvSpPr>
          <p:cNvPr id="8" name="TextBox 7"/>
          <p:cNvSpPr txBox="1"/>
          <p:nvPr/>
        </p:nvSpPr>
        <p:spPr>
          <a:xfrm>
            <a:off x="6715140" y="142852"/>
            <a:ext cx="1000132" cy="1200329"/>
          </a:xfrm>
          <a:prstGeom prst="rect">
            <a:avLst/>
          </a:prstGeom>
          <a:noFill/>
        </p:spPr>
        <p:txBody>
          <a:bodyPr wrap="square" rtlCol="0">
            <a:spAutoFit/>
          </a:bodyPr>
          <a:lstStyle/>
          <a:p>
            <a:r>
              <a:rPr lang="ru-RU" sz="7200" dirty="0" smtClean="0">
                <a:hlinkClick r:id="rId5" action="ppaction://hlinksldjump"/>
              </a:rPr>
              <a:t>4</a:t>
            </a:r>
            <a:endParaRPr lang="ru-RU" sz="7200" dirty="0"/>
          </a:p>
        </p:txBody>
      </p:sp>
      <p:sp>
        <p:nvSpPr>
          <p:cNvPr id="9" name="TextBox 8"/>
          <p:cNvSpPr txBox="1"/>
          <p:nvPr/>
        </p:nvSpPr>
        <p:spPr>
          <a:xfrm>
            <a:off x="1071538" y="1071546"/>
            <a:ext cx="1000132" cy="1200329"/>
          </a:xfrm>
          <a:prstGeom prst="rect">
            <a:avLst/>
          </a:prstGeom>
          <a:noFill/>
        </p:spPr>
        <p:txBody>
          <a:bodyPr wrap="square" rtlCol="0">
            <a:spAutoFit/>
          </a:bodyPr>
          <a:lstStyle/>
          <a:p>
            <a:r>
              <a:rPr lang="ru-RU" sz="7200" dirty="0" smtClean="0">
                <a:hlinkClick r:id="rId6" action="ppaction://hlinksldjump"/>
              </a:rPr>
              <a:t>5</a:t>
            </a:r>
            <a:endParaRPr lang="ru-RU" sz="7200" dirty="0"/>
          </a:p>
        </p:txBody>
      </p:sp>
      <p:sp>
        <p:nvSpPr>
          <p:cNvPr id="10" name="TextBox 9"/>
          <p:cNvSpPr txBox="1"/>
          <p:nvPr/>
        </p:nvSpPr>
        <p:spPr>
          <a:xfrm>
            <a:off x="6715140" y="1071546"/>
            <a:ext cx="1000132" cy="1200329"/>
          </a:xfrm>
          <a:prstGeom prst="rect">
            <a:avLst/>
          </a:prstGeom>
          <a:noFill/>
        </p:spPr>
        <p:txBody>
          <a:bodyPr wrap="square" rtlCol="0">
            <a:spAutoFit/>
          </a:bodyPr>
          <a:lstStyle/>
          <a:p>
            <a:r>
              <a:rPr lang="ru-RU" sz="7200" dirty="0" smtClean="0">
                <a:hlinkClick r:id="rId7" action="ppaction://hlinksldjump"/>
              </a:rPr>
              <a:t>8</a:t>
            </a:r>
            <a:endParaRPr lang="ru-RU" sz="7200" dirty="0"/>
          </a:p>
        </p:txBody>
      </p:sp>
      <p:sp>
        <p:nvSpPr>
          <p:cNvPr id="12" name="TextBox 11"/>
          <p:cNvSpPr txBox="1"/>
          <p:nvPr/>
        </p:nvSpPr>
        <p:spPr>
          <a:xfrm>
            <a:off x="5000628" y="1142984"/>
            <a:ext cx="1000132" cy="1200329"/>
          </a:xfrm>
          <a:prstGeom prst="rect">
            <a:avLst/>
          </a:prstGeom>
          <a:noFill/>
        </p:spPr>
        <p:txBody>
          <a:bodyPr wrap="square" rtlCol="0">
            <a:spAutoFit/>
          </a:bodyPr>
          <a:lstStyle/>
          <a:p>
            <a:r>
              <a:rPr lang="ru-RU" sz="7200" dirty="0" smtClean="0">
                <a:hlinkClick r:id="rId8" action="ppaction://hlinksldjump"/>
              </a:rPr>
              <a:t>7</a:t>
            </a:r>
            <a:endParaRPr lang="ru-RU" sz="7200" dirty="0"/>
          </a:p>
        </p:txBody>
      </p:sp>
      <p:sp>
        <p:nvSpPr>
          <p:cNvPr id="13" name="TextBox 12"/>
          <p:cNvSpPr txBox="1"/>
          <p:nvPr/>
        </p:nvSpPr>
        <p:spPr>
          <a:xfrm>
            <a:off x="3143240" y="1142984"/>
            <a:ext cx="1000132" cy="1200329"/>
          </a:xfrm>
          <a:prstGeom prst="rect">
            <a:avLst/>
          </a:prstGeom>
          <a:noFill/>
        </p:spPr>
        <p:txBody>
          <a:bodyPr wrap="square" rtlCol="0">
            <a:spAutoFit/>
          </a:bodyPr>
          <a:lstStyle/>
          <a:p>
            <a:r>
              <a:rPr lang="ru-RU" sz="7200" dirty="0" smtClean="0">
                <a:hlinkClick r:id="rId9" action="ppaction://hlinksldjump"/>
              </a:rPr>
              <a:t>6</a:t>
            </a:r>
            <a:endParaRPr lang="ru-RU" sz="7200" dirty="0"/>
          </a:p>
        </p:txBody>
      </p:sp>
      <p:sp>
        <p:nvSpPr>
          <p:cNvPr id="14" name="TextBox 13"/>
          <p:cNvSpPr txBox="1"/>
          <p:nvPr/>
        </p:nvSpPr>
        <p:spPr>
          <a:xfrm>
            <a:off x="2857488" y="2071678"/>
            <a:ext cx="1428760" cy="1200329"/>
          </a:xfrm>
          <a:prstGeom prst="rect">
            <a:avLst/>
          </a:prstGeom>
          <a:noFill/>
        </p:spPr>
        <p:txBody>
          <a:bodyPr wrap="square" rtlCol="0">
            <a:spAutoFit/>
          </a:bodyPr>
          <a:lstStyle/>
          <a:p>
            <a:r>
              <a:rPr lang="ru-RU" sz="7200" dirty="0" smtClean="0">
                <a:hlinkClick r:id="rId10" action="ppaction://hlinksldjump"/>
              </a:rPr>
              <a:t>10</a:t>
            </a:r>
            <a:endParaRPr lang="ru-RU" sz="7200" dirty="0"/>
          </a:p>
        </p:txBody>
      </p:sp>
      <p:sp>
        <p:nvSpPr>
          <p:cNvPr id="15" name="TextBox 14"/>
          <p:cNvSpPr txBox="1"/>
          <p:nvPr/>
        </p:nvSpPr>
        <p:spPr>
          <a:xfrm>
            <a:off x="1000100" y="2071678"/>
            <a:ext cx="1000132" cy="1200329"/>
          </a:xfrm>
          <a:prstGeom prst="rect">
            <a:avLst/>
          </a:prstGeom>
          <a:noFill/>
        </p:spPr>
        <p:txBody>
          <a:bodyPr wrap="square" rtlCol="0">
            <a:spAutoFit/>
          </a:bodyPr>
          <a:lstStyle/>
          <a:p>
            <a:r>
              <a:rPr lang="ru-RU" sz="7200" dirty="0" smtClean="0">
                <a:hlinkClick r:id="rId11" action="ppaction://hlinksldjump"/>
              </a:rPr>
              <a:t>9</a:t>
            </a:r>
            <a:endParaRPr lang="ru-RU" sz="7200" dirty="0"/>
          </a:p>
        </p:txBody>
      </p:sp>
      <p:sp>
        <p:nvSpPr>
          <p:cNvPr id="16" name="TextBox 15"/>
          <p:cNvSpPr txBox="1"/>
          <p:nvPr/>
        </p:nvSpPr>
        <p:spPr>
          <a:xfrm>
            <a:off x="6500826" y="2000240"/>
            <a:ext cx="1428760" cy="1200329"/>
          </a:xfrm>
          <a:prstGeom prst="rect">
            <a:avLst/>
          </a:prstGeom>
          <a:noFill/>
        </p:spPr>
        <p:txBody>
          <a:bodyPr wrap="square" rtlCol="0">
            <a:spAutoFit/>
          </a:bodyPr>
          <a:lstStyle/>
          <a:p>
            <a:r>
              <a:rPr lang="ru-RU" sz="7200" dirty="0" smtClean="0">
                <a:hlinkClick r:id="rId12" action="ppaction://hlinksldjump"/>
              </a:rPr>
              <a:t>12</a:t>
            </a:r>
            <a:endParaRPr lang="ru-RU" sz="7200" dirty="0"/>
          </a:p>
        </p:txBody>
      </p:sp>
      <p:sp>
        <p:nvSpPr>
          <p:cNvPr id="17" name="TextBox 16"/>
          <p:cNvSpPr txBox="1"/>
          <p:nvPr/>
        </p:nvSpPr>
        <p:spPr>
          <a:xfrm>
            <a:off x="4786314" y="2071678"/>
            <a:ext cx="1428760" cy="1200329"/>
          </a:xfrm>
          <a:prstGeom prst="rect">
            <a:avLst/>
          </a:prstGeom>
          <a:noFill/>
        </p:spPr>
        <p:txBody>
          <a:bodyPr wrap="square" rtlCol="0">
            <a:spAutoFit/>
          </a:bodyPr>
          <a:lstStyle/>
          <a:p>
            <a:r>
              <a:rPr lang="ru-RU" sz="7200" dirty="0" smtClean="0">
                <a:hlinkClick r:id="rId13" action="ppaction://hlinksldjump"/>
              </a:rPr>
              <a:t>11</a:t>
            </a:r>
            <a:endParaRPr lang="ru-RU" sz="7200" dirty="0"/>
          </a:p>
        </p:txBody>
      </p:sp>
      <p:sp>
        <p:nvSpPr>
          <p:cNvPr id="18" name="TextBox 17"/>
          <p:cNvSpPr txBox="1"/>
          <p:nvPr/>
        </p:nvSpPr>
        <p:spPr>
          <a:xfrm>
            <a:off x="2928926" y="3000372"/>
            <a:ext cx="1428760" cy="1200329"/>
          </a:xfrm>
          <a:prstGeom prst="rect">
            <a:avLst/>
          </a:prstGeom>
          <a:noFill/>
        </p:spPr>
        <p:txBody>
          <a:bodyPr wrap="square" rtlCol="0">
            <a:spAutoFit/>
          </a:bodyPr>
          <a:lstStyle/>
          <a:p>
            <a:r>
              <a:rPr lang="ru-RU" sz="7200" dirty="0" smtClean="0">
                <a:hlinkClick r:id="rId14" action="ppaction://hlinksldjump"/>
              </a:rPr>
              <a:t>14</a:t>
            </a:r>
            <a:endParaRPr lang="ru-RU" sz="7200" dirty="0"/>
          </a:p>
        </p:txBody>
      </p:sp>
      <p:sp>
        <p:nvSpPr>
          <p:cNvPr id="19" name="TextBox 18"/>
          <p:cNvSpPr txBox="1"/>
          <p:nvPr/>
        </p:nvSpPr>
        <p:spPr>
          <a:xfrm>
            <a:off x="785786" y="3071810"/>
            <a:ext cx="1428760" cy="1200329"/>
          </a:xfrm>
          <a:prstGeom prst="rect">
            <a:avLst/>
          </a:prstGeom>
          <a:noFill/>
        </p:spPr>
        <p:txBody>
          <a:bodyPr wrap="square" rtlCol="0">
            <a:spAutoFit/>
          </a:bodyPr>
          <a:lstStyle/>
          <a:p>
            <a:r>
              <a:rPr lang="ru-RU" sz="7200" dirty="0" smtClean="0">
                <a:hlinkClick r:id="rId15" action="ppaction://hlinksldjump"/>
              </a:rPr>
              <a:t>13</a:t>
            </a:r>
            <a:endParaRPr lang="ru-RU" sz="7200" dirty="0"/>
          </a:p>
        </p:txBody>
      </p:sp>
      <p:sp>
        <p:nvSpPr>
          <p:cNvPr id="20" name="TextBox 19"/>
          <p:cNvSpPr txBox="1"/>
          <p:nvPr/>
        </p:nvSpPr>
        <p:spPr>
          <a:xfrm>
            <a:off x="6500826" y="3000372"/>
            <a:ext cx="1428760" cy="1200329"/>
          </a:xfrm>
          <a:prstGeom prst="rect">
            <a:avLst/>
          </a:prstGeom>
          <a:noFill/>
        </p:spPr>
        <p:txBody>
          <a:bodyPr wrap="square" rtlCol="0">
            <a:spAutoFit/>
          </a:bodyPr>
          <a:lstStyle/>
          <a:p>
            <a:r>
              <a:rPr lang="ru-RU" sz="7200" dirty="0" smtClean="0">
                <a:hlinkClick r:id="rId16" action="ppaction://hlinksldjump"/>
              </a:rPr>
              <a:t>16</a:t>
            </a:r>
            <a:endParaRPr lang="ru-RU" sz="7200" dirty="0"/>
          </a:p>
        </p:txBody>
      </p:sp>
      <p:sp>
        <p:nvSpPr>
          <p:cNvPr id="21" name="TextBox 20"/>
          <p:cNvSpPr txBox="1"/>
          <p:nvPr/>
        </p:nvSpPr>
        <p:spPr>
          <a:xfrm>
            <a:off x="4786314" y="3000372"/>
            <a:ext cx="1428760" cy="1200329"/>
          </a:xfrm>
          <a:prstGeom prst="rect">
            <a:avLst/>
          </a:prstGeom>
          <a:noFill/>
        </p:spPr>
        <p:txBody>
          <a:bodyPr wrap="square" rtlCol="0">
            <a:spAutoFit/>
          </a:bodyPr>
          <a:lstStyle/>
          <a:p>
            <a:r>
              <a:rPr lang="ru-RU" sz="7200" dirty="0" smtClean="0">
                <a:hlinkClick r:id="rId17" action="ppaction://hlinksldjump"/>
              </a:rPr>
              <a:t>15</a:t>
            </a:r>
            <a:endParaRPr lang="ru-RU" sz="7200" dirty="0"/>
          </a:p>
        </p:txBody>
      </p:sp>
      <p:sp>
        <p:nvSpPr>
          <p:cNvPr id="22" name="TextBox 21"/>
          <p:cNvSpPr txBox="1"/>
          <p:nvPr/>
        </p:nvSpPr>
        <p:spPr>
          <a:xfrm>
            <a:off x="785786" y="4000504"/>
            <a:ext cx="1428760" cy="1200329"/>
          </a:xfrm>
          <a:prstGeom prst="rect">
            <a:avLst/>
          </a:prstGeom>
          <a:noFill/>
        </p:spPr>
        <p:txBody>
          <a:bodyPr wrap="square" rtlCol="0">
            <a:spAutoFit/>
          </a:bodyPr>
          <a:lstStyle/>
          <a:p>
            <a:r>
              <a:rPr lang="ru-RU" sz="7200" dirty="0" smtClean="0">
                <a:hlinkClick r:id="rId18" action="ppaction://hlinksldjump"/>
              </a:rPr>
              <a:t>17</a:t>
            </a:r>
            <a:endParaRPr lang="ru-RU" sz="7200" dirty="0"/>
          </a:p>
        </p:txBody>
      </p:sp>
      <p:sp>
        <p:nvSpPr>
          <p:cNvPr id="23" name="TextBox 22"/>
          <p:cNvSpPr txBox="1"/>
          <p:nvPr/>
        </p:nvSpPr>
        <p:spPr>
          <a:xfrm>
            <a:off x="2928926" y="3929066"/>
            <a:ext cx="1428760" cy="1200329"/>
          </a:xfrm>
          <a:prstGeom prst="rect">
            <a:avLst/>
          </a:prstGeom>
          <a:noFill/>
        </p:spPr>
        <p:txBody>
          <a:bodyPr wrap="square" rtlCol="0">
            <a:spAutoFit/>
          </a:bodyPr>
          <a:lstStyle/>
          <a:p>
            <a:r>
              <a:rPr lang="ru-RU" sz="7200" dirty="0" smtClean="0">
                <a:hlinkClick r:id="rId19" action="ppaction://hlinksldjump"/>
              </a:rPr>
              <a:t>18</a:t>
            </a:r>
            <a:endParaRPr lang="ru-RU" sz="7200" dirty="0"/>
          </a:p>
        </p:txBody>
      </p:sp>
      <p:sp>
        <p:nvSpPr>
          <p:cNvPr id="25" name="TextBox 24"/>
          <p:cNvSpPr txBox="1"/>
          <p:nvPr/>
        </p:nvSpPr>
        <p:spPr>
          <a:xfrm>
            <a:off x="6500826" y="3929066"/>
            <a:ext cx="1428760" cy="1200329"/>
          </a:xfrm>
          <a:prstGeom prst="rect">
            <a:avLst/>
          </a:prstGeom>
          <a:noFill/>
        </p:spPr>
        <p:txBody>
          <a:bodyPr wrap="square" rtlCol="0">
            <a:spAutoFit/>
          </a:bodyPr>
          <a:lstStyle/>
          <a:p>
            <a:r>
              <a:rPr lang="ru-RU" sz="7200" dirty="0" smtClean="0">
                <a:hlinkClick r:id="rId20" action="ppaction://hlinksldjump"/>
              </a:rPr>
              <a:t>20</a:t>
            </a:r>
            <a:endParaRPr lang="ru-RU" sz="7200" dirty="0"/>
          </a:p>
        </p:txBody>
      </p:sp>
      <p:sp>
        <p:nvSpPr>
          <p:cNvPr id="28" name="TextBox 27">
            <a:hlinkClick r:id="rId2" action="ppaction://hlinksldjump"/>
          </p:cNvPr>
          <p:cNvSpPr txBox="1"/>
          <p:nvPr/>
        </p:nvSpPr>
        <p:spPr>
          <a:xfrm>
            <a:off x="1000100" y="285728"/>
            <a:ext cx="1000132" cy="1446550"/>
          </a:xfrm>
          <a:prstGeom prst="rect">
            <a:avLst/>
          </a:prstGeom>
          <a:noFill/>
        </p:spPr>
        <p:txBody>
          <a:bodyPr wrap="square" rtlCol="0">
            <a:spAutoFit/>
          </a:bodyPr>
          <a:lstStyle/>
          <a:p>
            <a:r>
              <a:rPr lang="ru-RU" sz="8800" dirty="0" smtClean="0"/>
              <a:t> </a:t>
            </a:r>
            <a:endParaRPr lang="ru-RU" sz="8800" dirty="0"/>
          </a:p>
        </p:txBody>
      </p:sp>
      <p:sp>
        <p:nvSpPr>
          <p:cNvPr id="29" name="TextBox 28"/>
          <p:cNvSpPr txBox="1"/>
          <p:nvPr/>
        </p:nvSpPr>
        <p:spPr>
          <a:xfrm>
            <a:off x="4786314" y="3929066"/>
            <a:ext cx="1571636" cy="1200329"/>
          </a:xfrm>
          <a:prstGeom prst="rect">
            <a:avLst/>
          </a:prstGeom>
          <a:noFill/>
        </p:spPr>
        <p:txBody>
          <a:bodyPr wrap="square" rtlCol="0">
            <a:spAutoFit/>
          </a:bodyPr>
          <a:lstStyle/>
          <a:p>
            <a:r>
              <a:rPr lang="ru-RU" sz="7200" dirty="0" smtClean="0">
                <a:hlinkClick r:id="rId21" action="ppaction://hlinksldjump"/>
              </a:rPr>
              <a:t>19</a:t>
            </a:r>
            <a:endParaRPr lang="ru-RU" sz="7200" dirty="0"/>
          </a:p>
        </p:txBody>
      </p:sp>
      <p:sp>
        <p:nvSpPr>
          <p:cNvPr id="31" name="TextBox 30"/>
          <p:cNvSpPr txBox="1"/>
          <p:nvPr/>
        </p:nvSpPr>
        <p:spPr>
          <a:xfrm>
            <a:off x="928662" y="142852"/>
            <a:ext cx="1000132" cy="1200329"/>
          </a:xfrm>
          <a:prstGeom prst="rect">
            <a:avLst/>
          </a:prstGeom>
          <a:noFill/>
        </p:spPr>
        <p:txBody>
          <a:bodyPr wrap="square" rtlCol="0">
            <a:spAutoFit/>
          </a:bodyPr>
          <a:lstStyle/>
          <a:p>
            <a:r>
              <a:rPr lang="en-US" sz="7200" dirty="0" smtClean="0"/>
              <a:t> </a:t>
            </a:r>
            <a:r>
              <a:rPr lang="en-US" sz="7200" dirty="0" smtClean="0">
                <a:hlinkClick r:id="rId2" action="ppaction://hlinksldjump"/>
              </a:rPr>
              <a:t>1</a:t>
            </a:r>
            <a:endParaRPr lang="ru-RU" sz="7200" dirty="0"/>
          </a:p>
        </p:txBody>
      </p:sp>
      <p:graphicFrame>
        <p:nvGraphicFramePr>
          <p:cNvPr id="26" name="Таблица 25"/>
          <p:cNvGraphicFramePr>
            <a:graphicFrameLocks noGrp="1"/>
          </p:cNvGraphicFramePr>
          <p:nvPr/>
        </p:nvGraphicFramePr>
        <p:xfrm>
          <a:off x="3571868" y="5143512"/>
          <a:ext cx="1666844" cy="1071570"/>
        </p:xfrm>
        <a:graphic>
          <a:graphicData uri="http://schemas.openxmlformats.org/drawingml/2006/table">
            <a:tbl>
              <a:tblPr firstRow="1" bandRow="1">
                <a:tableStyleId>{5C22544A-7EE6-4342-B048-85BDC9FD1C3A}</a:tableStyleId>
              </a:tblPr>
              <a:tblGrid>
                <a:gridCol w="1666844"/>
              </a:tblGrid>
              <a:tr h="1071570">
                <a:tc>
                  <a:txBody>
                    <a:bodyPr/>
                    <a:lstStyle/>
                    <a:p>
                      <a:endParaRPr lang="ru-RU" dirty="0"/>
                    </a:p>
                  </a:txBody>
                  <a:tcPr>
                    <a:solidFill>
                      <a:srgbClr val="33CC33"/>
                    </a:solidFill>
                  </a:tcPr>
                </a:tc>
              </a:tr>
            </a:tbl>
          </a:graphicData>
        </a:graphic>
      </p:graphicFrame>
      <p:graphicFrame>
        <p:nvGraphicFramePr>
          <p:cNvPr id="33" name="Таблица 32"/>
          <p:cNvGraphicFramePr>
            <a:graphicFrameLocks noGrp="1"/>
          </p:cNvGraphicFramePr>
          <p:nvPr/>
        </p:nvGraphicFramePr>
        <p:xfrm>
          <a:off x="3571868" y="5143512"/>
          <a:ext cx="1643074" cy="1082351"/>
        </p:xfrm>
        <a:graphic>
          <a:graphicData uri="http://schemas.openxmlformats.org/drawingml/2006/table">
            <a:tbl>
              <a:tblPr/>
              <a:tblGrid>
                <a:gridCol w="1643074"/>
              </a:tblGrid>
              <a:tr h="1082351">
                <a:tc>
                  <a:txBody>
                    <a:bodyPr/>
                    <a:lstStyle/>
                    <a:p>
                      <a:endParaRPr lang="ru-RU"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34" name="TextBox 33"/>
          <p:cNvSpPr txBox="1"/>
          <p:nvPr/>
        </p:nvSpPr>
        <p:spPr>
          <a:xfrm>
            <a:off x="3786182" y="5000636"/>
            <a:ext cx="1428760" cy="1200329"/>
          </a:xfrm>
          <a:prstGeom prst="rect">
            <a:avLst/>
          </a:prstGeom>
          <a:noFill/>
        </p:spPr>
        <p:txBody>
          <a:bodyPr wrap="square" rtlCol="0">
            <a:spAutoFit/>
          </a:bodyPr>
          <a:lstStyle/>
          <a:p>
            <a:r>
              <a:rPr lang="en-US" sz="7200" dirty="0" smtClean="0">
                <a:hlinkClick r:id="rId22" action="ppaction://hlinksldjump"/>
              </a:rPr>
              <a:t>21</a:t>
            </a:r>
            <a:endParaRPr lang="ru-RU" sz="7200"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1428736"/>
            <a:ext cx="4643430" cy="3482573"/>
          </a:xfrm>
          <a:prstGeom prst="rect">
            <a:avLst/>
          </a:prstGeom>
          <a:ln>
            <a:noFill/>
          </a:ln>
          <a:effectLst>
            <a:softEdge rad="112500"/>
          </a:effectLst>
        </p:spPr>
      </p:pic>
      <p:sp>
        <p:nvSpPr>
          <p:cNvPr id="6" name="TextBox 5"/>
          <p:cNvSpPr txBox="1"/>
          <p:nvPr/>
        </p:nvSpPr>
        <p:spPr>
          <a:xfrm>
            <a:off x="5429256" y="500042"/>
            <a:ext cx="3429024" cy="3570208"/>
          </a:xfrm>
          <a:prstGeom prst="rect">
            <a:avLst/>
          </a:prstGeom>
          <a:noFill/>
        </p:spPr>
        <p:txBody>
          <a:bodyPr wrap="square" rtlCol="0">
            <a:spAutoFit/>
          </a:bodyPr>
          <a:lstStyle/>
          <a:p>
            <a:pPr algn="ctr"/>
            <a:r>
              <a:rPr lang="ru-RU" sz="2800" b="1" i="1" dirty="0" smtClean="0">
                <a:solidFill>
                  <a:srgbClr val="FF0066"/>
                </a:solidFill>
              </a:rPr>
              <a:t>ВЕСНОЙ</a:t>
            </a:r>
          </a:p>
          <a:p>
            <a:r>
              <a:rPr lang="ru-RU" b="1" i="1" dirty="0" smtClean="0"/>
              <a:t>Капель ударит в барабаны-</a:t>
            </a:r>
          </a:p>
          <a:p>
            <a:r>
              <a:rPr lang="ru-RU" b="1" i="1" dirty="0" smtClean="0"/>
              <a:t>И шумно станет на реке,</a:t>
            </a:r>
          </a:p>
          <a:p>
            <a:r>
              <a:rPr lang="ru-RU" b="1" i="1" dirty="0" smtClean="0"/>
              <a:t>И льдин скрипучие барханы</a:t>
            </a:r>
          </a:p>
          <a:p>
            <a:r>
              <a:rPr lang="ru-RU" b="1" i="1" dirty="0" smtClean="0"/>
              <a:t>Зашевелятся.</a:t>
            </a:r>
          </a:p>
          <a:p>
            <a:r>
              <a:rPr lang="ru-RU" b="1" i="1" dirty="0" smtClean="0"/>
              <a:t>                          Вдалеке,</a:t>
            </a:r>
          </a:p>
          <a:p>
            <a:r>
              <a:rPr lang="ru-RU" b="1" i="1" dirty="0" smtClean="0"/>
              <a:t>Где стынут сопки неподвижно,</a:t>
            </a:r>
          </a:p>
          <a:p>
            <a:r>
              <a:rPr lang="ru-RU" b="1" i="1" dirty="0" smtClean="0"/>
              <a:t>От снега алого темны,</a:t>
            </a:r>
          </a:p>
          <a:p>
            <a:r>
              <a:rPr lang="ru-RU" b="1" i="1" dirty="0" smtClean="0"/>
              <a:t>Багульник розовый задышит-</a:t>
            </a:r>
          </a:p>
          <a:p>
            <a:r>
              <a:rPr lang="ru-RU" b="1" i="1" dirty="0" smtClean="0"/>
              <a:t>Посланец солнца и весны.</a:t>
            </a:r>
          </a:p>
          <a:p>
            <a:r>
              <a:rPr lang="ru-RU" b="1" i="1" dirty="0" smtClean="0"/>
              <a:t>                          Валерий Черкесов</a:t>
            </a:r>
          </a:p>
          <a:p>
            <a:endParaRPr lang="ru-RU" i="1" dirty="0"/>
          </a:p>
        </p:txBody>
      </p:sp>
      <p:sp>
        <p:nvSpPr>
          <p:cNvPr id="4" name="Лента лицом вверх 3"/>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1 </a:t>
            </a:r>
            <a:endParaRPr lang="ru-RU" b="1" dirty="0">
              <a:solidFill>
                <a:schemeClr val="bg1"/>
              </a:solidFill>
            </a:endParaRPr>
          </a:p>
        </p:txBody>
      </p:sp>
      <p:sp>
        <p:nvSpPr>
          <p:cNvPr id="7" name="Стрелка влево 6">
            <a:hlinkClick r:id="rId3"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57158" y="5572140"/>
            <a:ext cx="5929354" cy="1142984"/>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На самом деле, в стихотворении описан не багульник, а другой кустарник. Багульником его называют ошибочно. Дайте правильное видовое название этого растения. </a:t>
            </a:r>
            <a:endParaRPr lang="ru-RU" b="1" dirty="0">
              <a:solidFill>
                <a:schemeClr val="tx1"/>
              </a:solidFill>
              <a:latin typeface="Times New Roman" pitchFamily="18" charset="0"/>
              <a:cs typeface="Times New Roman" pitchFamily="18" charset="0"/>
            </a:endParaRPr>
          </a:p>
        </p:txBody>
      </p:sp>
      <p:sp>
        <p:nvSpPr>
          <p:cNvPr id="9" name="TextBox 8"/>
          <p:cNvSpPr txBox="1"/>
          <p:nvPr/>
        </p:nvSpPr>
        <p:spPr>
          <a:xfrm>
            <a:off x="357158" y="4857760"/>
            <a:ext cx="428628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РОДОДЕНДРОН ДАУРСКИЙ</a:t>
            </a:r>
            <a:endParaRPr lang="ru-RU"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Управляющая кнопка: справка 6">
            <a:hlinkClick r:id="" action="ppaction://noaction" highlightClick="1"/>
          </p:cNvPr>
          <p:cNvSpPr/>
          <p:nvPr/>
        </p:nvSpPr>
        <p:spPr>
          <a:xfrm>
            <a:off x="1571604" y="357166"/>
            <a:ext cx="3857652" cy="3214710"/>
          </a:xfrm>
          <a:prstGeom prst="actionButtonHelp">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1604" y="285728"/>
            <a:ext cx="4000528" cy="3286148"/>
          </a:xfrm>
          <a:prstGeom prst="rect">
            <a:avLst/>
          </a:prstGeom>
          <a:noFill/>
          <a:ln w="9525">
            <a:noFill/>
            <a:miter lim="800000"/>
            <a:headEnd/>
            <a:tailEnd/>
          </a:ln>
          <a:effectLst/>
        </p:spPr>
      </p:pic>
      <p:sp>
        <p:nvSpPr>
          <p:cNvPr id="8" name="Управляющая кнопка: справка 7">
            <a:hlinkClick r:id="" action="ppaction://noaction" highlightClick="1"/>
          </p:cNvPr>
          <p:cNvSpPr/>
          <p:nvPr/>
        </p:nvSpPr>
        <p:spPr>
          <a:xfrm>
            <a:off x="5715008" y="214290"/>
            <a:ext cx="3143272" cy="4214842"/>
          </a:xfrm>
          <a:prstGeom prst="actionButtonHelp">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8" y="214290"/>
            <a:ext cx="3160144" cy="4210026"/>
          </a:xfrm>
          <a:prstGeom prst="rect">
            <a:avLst/>
          </a:prstGeom>
          <a:noFill/>
          <a:ln w="9525">
            <a:noFill/>
            <a:miter lim="800000"/>
            <a:headEnd/>
            <a:tailEnd/>
          </a:ln>
          <a:effectLst/>
        </p:spPr>
      </p:pic>
      <p:sp>
        <p:nvSpPr>
          <p:cNvPr id="9" name="Горизонтальный свиток 8"/>
          <p:cNvSpPr/>
          <p:nvPr/>
        </p:nvSpPr>
        <p:spPr>
          <a:xfrm>
            <a:off x="142844" y="3214686"/>
            <a:ext cx="5572164" cy="3643314"/>
          </a:xfrm>
          <a:prstGeom prst="horizontalScroll">
            <a:avLst/>
          </a:prstGeom>
          <a:gradFill>
            <a:gsLst>
              <a:gs pos="0">
                <a:srgbClr val="99FF33"/>
              </a:gs>
              <a:gs pos="50000">
                <a:schemeClr val="accent6">
                  <a:lumMod val="60000"/>
                  <a:lumOff val="4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tx1"/>
                </a:solidFill>
                <a:latin typeface="Times New Roman" pitchFamily="18" charset="0"/>
                <a:cs typeface="Times New Roman" pitchFamily="18" charset="0"/>
              </a:rPr>
              <a:t>Это два брата , но  в разных «шубах». Оба осенью питаются желудями. При отсутствие желудей с начала сентября один из братьев начинает влезать на кедры за шишками. Шишки, а нередко и толстые ветки с шишками сбрасывает вниз. Но случается, что второй «брат» «пасёт» первого: терпеливо сидит и ждёт в укрытии, пока тот набросает вниз шишек, а потом прогоняет. Обворованный идёт дальше и всё начинается сначала: один работает, другой ест. Кто эти братья? </a:t>
            </a:r>
            <a:endParaRPr lang="ru-RU" sz="1600" b="1" dirty="0">
              <a:solidFill>
                <a:schemeClr val="tx1"/>
              </a:solidFill>
              <a:latin typeface="Times New Roman" pitchFamily="18" charset="0"/>
              <a:cs typeface="Times New Roman" pitchFamily="18" charset="0"/>
            </a:endParaRPr>
          </a:p>
        </p:txBody>
      </p:sp>
      <p:sp>
        <p:nvSpPr>
          <p:cNvPr id="11" name="TextBox 10"/>
          <p:cNvSpPr txBox="1"/>
          <p:nvPr/>
        </p:nvSpPr>
        <p:spPr>
          <a:xfrm>
            <a:off x="2428860" y="500042"/>
            <a:ext cx="2643206" cy="369332"/>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БУРЫЙ МЕДВЕДЬ </a:t>
            </a:r>
            <a:endParaRPr lang="ru-RU" b="1" dirty="0">
              <a:solidFill>
                <a:schemeClr val="bg1"/>
              </a:solidFill>
              <a:latin typeface="Times New Roman" pitchFamily="18" charset="0"/>
              <a:cs typeface="Times New Roman" pitchFamily="18" charset="0"/>
            </a:endParaRPr>
          </a:p>
        </p:txBody>
      </p:sp>
      <p:sp>
        <p:nvSpPr>
          <p:cNvPr id="12" name="TextBox 11"/>
          <p:cNvSpPr txBox="1"/>
          <p:nvPr/>
        </p:nvSpPr>
        <p:spPr>
          <a:xfrm>
            <a:off x="5715008" y="4500570"/>
            <a:ext cx="3295672"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ЧЁРНЫЙ МЕДВЕДЬ (БЕЛОГРУДЫЙ) </a:t>
            </a:r>
            <a:endParaRPr lang="ru-RU" b="1" dirty="0">
              <a:latin typeface="Times New Roman" pitchFamily="18" charset="0"/>
              <a:cs typeface="Times New Roman" pitchFamily="18" charset="0"/>
            </a:endParaRPr>
          </a:p>
        </p:txBody>
      </p:sp>
      <p:sp>
        <p:nvSpPr>
          <p:cNvPr id="10" name="Лента лицом вверх 9"/>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2 </a:t>
            </a:r>
            <a:endParaRPr lang="ru-RU" b="1" dirty="0">
              <a:solidFill>
                <a:schemeClr val="bg1"/>
              </a:solidFill>
            </a:endParaRPr>
          </a:p>
        </p:txBody>
      </p:sp>
      <p:sp>
        <p:nvSpPr>
          <p:cNvPr id="13" name="Стрелка влево 12">
            <a:hlinkClick r:id="rId4"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9"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ssolve">
                                      <p:cBhvr>
                                        <p:cTn id="10" dur="500"/>
                                        <p:tgtEl>
                                          <p:spTgt spid="20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5000628" y="4000504"/>
            <a:ext cx="3222640" cy="366712"/>
          </a:xfrm>
          <a:prstGeom prst="rect">
            <a:avLst/>
          </a:prstGeom>
          <a:noFill/>
          <a:ln w="9525">
            <a:noFill/>
            <a:miter lim="800000"/>
            <a:headEnd/>
            <a:tailEnd/>
          </a:ln>
          <a:effectLst/>
        </p:spPr>
        <p:txBody>
          <a:bodyPr wrap="square">
            <a:spAutoFit/>
          </a:bodyPr>
          <a:lstStyle/>
          <a:p>
            <a:pPr algn="ctr">
              <a:spcBef>
                <a:spcPct val="50000"/>
              </a:spcBef>
            </a:pPr>
            <a:r>
              <a:rPr lang="ru-RU" b="1" dirty="0">
                <a:latin typeface="Times New Roman" pitchFamily="18" charset="0"/>
                <a:cs typeface="Times New Roman" pitchFamily="18" charset="0"/>
              </a:rPr>
              <a:t>УТКА - МАНДАРИНКА</a:t>
            </a:r>
          </a:p>
        </p:txBody>
      </p:sp>
      <p:pic>
        <p:nvPicPr>
          <p:cNvPr id="41994" name="Picture 10" descr="P1010607"/>
          <p:cNvPicPr>
            <a:picLocks noChangeAspect="1" noChangeArrowheads="1"/>
          </p:cNvPicPr>
          <p:nvPr/>
        </p:nvPicPr>
        <p:blipFill>
          <a:blip r:embed="rId2" cstate="email">
            <a:extLst>
              <a:ext uri="{28A0092B-C50C-407E-A947-70E740481C1C}">
                <a14:useLocalDpi xmlns:a14="http://schemas.microsoft.com/office/drawing/2010/main"/>
              </a:ext>
            </a:extLst>
          </a:blip>
          <a:srcRect t="-3422"/>
          <a:stretch>
            <a:fillRect/>
          </a:stretch>
        </p:blipFill>
        <p:spPr bwMode="auto">
          <a:xfrm>
            <a:off x="4500562" y="0"/>
            <a:ext cx="4176712" cy="3990975"/>
          </a:xfrm>
          <a:prstGeom prst="rect">
            <a:avLst/>
          </a:prstGeom>
          <a:ln>
            <a:noFill/>
          </a:ln>
          <a:effectLst>
            <a:softEdge rad="112500"/>
          </a:effectLst>
        </p:spPr>
      </p:pic>
      <p:sp>
        <p:nvSpPr>
          <p:cNvPr id="6" name="Лента лицом вверх 5"/>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3 </a:t>
            </a:r>
            <a:endParaRPr lang="ru-RU" b="1" dirty="0">
              <a:solidFill>
                <a:schemeClr val="bg1"/>
              </a:solidFill>
            </a:endParaRPr>
          </a:p>
        </p:txBody>
      </p:sp>
      <p:sp>
        <p:nvSpPr>
          <p:cNvPr id="7" name="Стрелка влево 6">
            <a:hlinkClick r:id="rId3" action="ppaction://hlinksldjump"/>
          </p:cNvPr>
          <p:cNvSpPr/>
          <p:nvPr/>
        </p:nvSpPr>
        <p:spPr>
          <a:xfrm>
            <a:off x="8001024" y="607218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14282" y="4500570"/>
            <a:ext cx="7000924" cy="2143140"/>
          </a:xfrm>
          <a:prstGeom prst="round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На территории Приамурья гнездится уникальная утка – мандаринка. Уникальна она тем, что гнездится в дуплах. В кладке бывает 7 – 14 яиц.  На территории Амурской области  зарегистрировано несколько десятков пар, численность которых постоянно сокращается. Назовите вид человеческой деятельности, который сильно влияет на снижение численности утки – мандаринки?</a:t>
            </a:r>
            <a:endParaRPr lang="ru-RU" b="1" dirty="0">
              <a:solidFill>
                <a:schemeClr val="tx1"/>
              </a:solidFill>
            </a:endParaRPr>
          </a:p>
        </p:txBody>
      </p:sp>
      <p:sp>
        <p:nvSpPr>
          <p:cNvPr id="9" name="Вертикальный свиток 8"/>
          <p:cNvSpPr/>
          <p:nvPr/>
        </p:nvSpPr>
        <p:spPr>
          <a:xfrm>
            <a:off x="285720" y="1214422"/>
            <a:ext cx="3429024" cy="3071834"/>
          </a:xfrm>
          <a:prstGeom prst="verticalScroll">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Times New Roman" pitchFamily="18" charset="0"/>
              <a:cs typeface="Times New Roman" pitchFamily="18" charset="0"/>
            </a:endParaRPr>
          </a:p>
          <a:p>
            <a:pPr algn="ctr"/>
            <a:r>
              <a:rPr lang="ru-RU" b="1" dirty="0" smtClean="0">
                <a:solidFill>
                  <a:srgbClr val="FF0066"/>
                </a:solidFill>
                <a:latin typeface="Times New Roman" pitchFamily="18" charset="0"/>
                <a:cs typeface="Times New Roman" pitchFamily="18" charset="0"/>
              </a:rPr>
              <a:t>ЗАГАДКА</a:t>
            </a:r>
          </a:p>
          <a:p>
            <a:pPr algn="ctr"/>
            <a:r>
              <a:rPr lang="ru-RU" b="1" dirty="0" smtClean="0">
                <a:solidFill>
                  <a:schemeClr val="tx1"/>
                </a:solidFill>
                <a:latin typeface="Times New Roman" pitchFamily="18" charset="0"/>
                <a:cs typeface="Times New Roman" pitchFamily="18" charset="0"/>
              </a:rPr>
              <a:t>Пёстрая птичка,</a:t>
            </a:r>
          </a:p>
          <a:p>
            <a:pPr algn="ctr"/>
            <a:r>
              <a:rPr lang="ru-RU" b="1" dirty="0" smtClean="0">
                <a:solidFill>
                  <a:schemeClr val="tx1"/>
                </a:solidFill>
                <a:latin typeface="Times New Roman" pitchFamily="18" charset="0"/>
                <a:cs typeface="Times New Roman" pitchFamily="18" charset="0"/>
              </a:rPr>
              <a:t> Любит водичку.</a:t>
            </a:r>
          </a:p>
          <a:p>
            <a:pPr algn="ctr"/>
            <a:r>
              <a:rPr lang="ru-RU" b="1" dirty="0" smtClean="0">
                <a:solidFill>
                  <a:schemeClr val="tx1"/>
                </a:solidFill>
                <a:latin typeface="Times New Roman" pitchFamily="18" charset="0"/>
                <a:cs typeface="Times New Roman" pitchFamily="18" charset="0"/>
              </a:rPr>
              <a:t> Ест червячков </a:t>
            </a:r>
          </a:p>
          <a:p>
            <a:pPr algn="ctr"/>
            <a:r>
              <a:rPr lang="ru-RU" b="1" dirty="0" smtClean="0">
                <a:solidFill>
                  <a:schemeClr val="tx1"/>
                </a:solidFill>
                <a:latin typeface="Times New Roman" pitchFamily="18" charset="0"/>
                <a:cs typeface="Times New Roman" pitchFamily="18" charset="0"/>
              </a:rPr>
              <a:t> И разных жучков.</a:t>
            </a:r>
          </a:p>
          <a:p>
            <a:pPr algn="ctr"/>
            <a:r>
              <a:rPr lang="ru-RU" b="1" dirty="0" smtClean="0">
                <a:solidFill>
                  <a:schemeClr val="tx1"/>
                </a:solidFill>
                <a:latin typeface="Times New Roman" pitchFamily="18" charset="0"/>
                <a:cs typeface="Times New Roman" pitchFamily="18" charset="0"/>
              </a:rPr>
              <a:t> Может нырять</a:t>
            </a:r>
          </a:p>
          <a:p>
            <a:pPr algn="ctr"/>
            <a:r>
              <a:rPr lang="ru-RU" b="1" dirty="0" smtClean="0">
                <a:solidFill>
                  <a:schemeClr val="tx1"/>
                </a:solidFill>
                <a:latin typeface="Times New Roman" pitchFamily="18" charset="0"/>
                <a:cs typeface="Times New Roman" pitchFamily="18" charset="0"/>
              </a:rPr>
              <a:t> И в небе летать.</a:t>
            </a:r>
          </a:p>
          <a:p>
            <a:pPr algn="ctr"/>
            <a:r>
              <a:rPr lang="ru-RU" b="1" dirty="0" smtClean="0">
                <a:solidFill>
                  <a:schemeClr val="tx1"/>
                </a:solidFill>
                <a:latin typeface="Times New Roman" pitchFamily="18" charset="0"/>
                <a:cs typeface="Times New Roman" pitchFamily="18" charset="0"/>
              </a:rPr>
              <a:t> Ходит вразвалочку-</a:t>
            </a:r>
          </a:p>
          <a:p>
            <a:pPr algn="ctr"/>
            <a:r>
              <a:rPr lang="ru-RU" b="1" dirty="0" smtClean="0">
                <a:solidFill>
                  <a:schemeClr val="tx1"/>
                </a:solidFill>
                <a:latin typeface="Times New Roman" pitchFamily="18" charset="0"/>
                <a:cs typeface="Times New Roman" pitchFamily="18" charset="0"/>
              </a:rPr>
              <a:t> Спотыкалочку.</a:t>
            </a:r>
          </a:p>
          <a:p>
            <a:pPr algn="ct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dissolve">
                                      <p:cBhvr>
                                        <p:cTn id="10" dur="500"/>
                                        <p:tgtEl>
                                          <p:spTgt spid="9">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dissolve">
                                      <p:cBhvr>
                                        <p:cTn id="13" dur="500"/>
                                        <p:tgtEl>
                                          <p:spTgt spid="9">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dissolve">
                                      <p:cBhvr>
                                        <p:cTn id="16" dur="500"/>
                                        <p:tgtEl>
                                          <p:spTgt spid="9">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dissolve">
                                      <p:cBhvr>
                                        <p:cTn id="19" dur="500"/>
                                        <p:tgtEl>
                                          <p:spTgt spid="9">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dissolve">
                                      <p:cBhvr>
                                        <p:cTn id="22" dur="500"/>
                                        <p:tgtEl>
                                          <p:spTgt spid="9">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dissolve">
                                      <p:cBhvr>
                                        <p:cTn id="25" dur="500"/>
                                        <p:tgtEl>
                                          <p:spTgt spid="9">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dissolve">
                                      <p:cBhvr>
                                        <p:cTn id="28" dur="500"/>
                                        <p:tgtEl>
                                          <p:spTgt spid="9">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1994"/>
                                        </p:tgtEl>
                                        <p:attrNameLst>
                                          <p:attrName>style.visibility</p:attrName>
                                        </p:attrNameLst>
                                      </p:cBhvr>
                                      <p:to>
                                        <p:strVal val="visible"/>
                                      </p:to>
                                    </p:set>
                                    <p:animEffect transition="in" filter="dissolve">
                                      <p:cBhvr>
                                        <p:cTn id="33" dur="500"/>
                                        <p:tgtEl>
                                          <p:spTgt spid="4199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989"/>
                                        </p:tgtEl>
                                        <p:attrNameLst>
                                          <p:attrName>style.visibility</p:attrName>
                                        </p:attrNameLst>
                                      </p:cBhvr>
                                      <p:to>
                                        <p:strVal val="visible"/>
                                      </p:to>
                                    </p:set>
                                    <p:animEffect transition="in" filter="dissolve">
                                      <p:cBhvr>
                                        <p:cTn id="41"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AutoShape 7">
            <a:hlinkClick r:id="" action="ppaction://noaction" highlightClick="1"/>
          </p:cNvPr>
          <p:cNvSpPr>
            <a:spLocks noChangeArrowheads="1"/>
          </p:cNvSpPr>
          <p:nvPr/>
        </p:nvSpPr>
        <p:spPr bwMode="auto">
          <a:xfrm>
            <a:off x="1285852" y="1785926"/>
            <a:ext cx="3167062" cy="2952750"/>
          </a:xfrm>
          <a:prstGeom prst="actionButtonHelp">
            <a:avLst/>
          </a:prstGeom>
          <a:solidFill>
            <a:schemeClr val="bg1">
              <a:lumMod val="85000"/>
            </a:schemeClr>
          </a:solidFill>
          <a:ln w="9525">
            <a:noFill/>
            <a:miter lim="800000"/>
            <a:headEnd/>
            <a:tailEnd/>
          </a:ln>
          <a:effectLst/>
        </p:spPr>
        <p:txBody>
          <a:bodyPr wrap="none" anchor="ctr"/>
          <a:lstStyle/>
          <a:p>
            <a:endParaRPr lang="ru-RU" dirty="0"/>
          </a:p>
        </p:txBody>
      </p:sp>
      <p:pic>
        <p:nvPicPr>
          <p:cNvPr id="47108" name="Picture 4" descr="img0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85413">
            <a:off x="239687" y="1428712"/>
            <a:ext cx="5400675" cy="3738562"/>
          </a:xfrm>
          <a:prstGeom prst="rect">
            <a:avLst/>
          </a:prstGeom>
          <a:noFill/>
        </p:spPr>
      </p:pic>
      <p:sp>
        <p:nvSpPr>
          <p:cNvPr id="47109" name="Text Box 5"/>
          <p:cNvSpPr txBox="1">
            <a:spLocks noChangeArrowheads="1"/>
          </p:cNvSpPr>
          <p:nvPr/>
        </p:nvSpPr>
        <p:spPr bwMode="auto">
          <a:xfrm>
            <a:off x="142844" y="5286388"/>
            <a:ext cx="5329238" cy="366712"/>
          </a:xfrm>
          <a:prstGeom prst="rect">
            <a:avLst/>
          </a:prstGeom>
          <a:noFill/>
          <a:ln w="9525">
            <a:noFill/>
            <a:miter lim="800000"/>
            <a:headEnd/>
            <a:tailEnd/>
          </a:ln>
          <a:effectLst/>
        </p:spPr>
        <p:txBody>
          <a:bodyPr>
            <a:spAutoFit/>
          </a:bodyPr>
          <a:lstStyle/>
          <a:p>
            <a:pPr algn="ctr">
              <a:spcBef>
                <a:spcPct val="50000"/>
              </a:spcBef>
            </a:pPr>
            <a:r>
              <a:rPr lang="ru-RU" b="1" dirty="0">
                <a:latin typeface="Times New Roman" pitchFamily="18" charset="0"/>
                <a:cs typeface="Times New Roman" pitchFamily="18" charset="0"/>
              </a:rPr>
              <a:t>КУВШИНКА ЧЕТЫРЁХУГОЛЬНАЯ</a:t>
            </a:r>
          </a:p>
        </p:txBody>
      </p:sp>
      <p:sp>
        <p:nvSpPr>
          <p:cNvPr id="6" name="Лента лицом вверх 5"/>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4 </a:t>
            </a:r>
            <a:endParaRPr lang="ru-RU" b="1" dirty="0">
              <a:solidFill>
                <a:schemeClr val="bg1"/>
              </a:solidFill>
            </a:endParaRPr>
          </a:p>
        </p:txBody>
      </p:sp>
      <p:sp>
        <p:nvSpPr>
          <p:cNvPr id="7" name="Стрелка влево 6">
            <a:hlinkClick r:id="rId3"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786446" y="428604"/>
            <a:ext cx="3071802" cy="4643470"/>
          </a:xfrm>
          <a:prstGeom prst="round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rPr>
              <a:t> </a:t>
            </a:r>
            <a:endParaRPr lang="ru-RU" b="1" dirty="0">
              <a:solidFill>
                <a:schemeClr val="tx1"/>
              </a:solidFill>
            </a:endParaRPr>
          </a:p>
        </p:txBody>
      </p:sp>
      <p:sp>
        <p:nvSpPr>
          <p:cNvPr id="9" name="Rectangle 6"/>
          <p:cNvSpPr>
            <a:spLocks noChangeArrowheads="1"/>
          </p:cNvSpPr>
          <p:nvPr/>
        </p:nvSpPr>
        <p:spPr bwMode="auto">
          <a:xfrm>
            <a:off x="5929322" y="714356"/>
            <a:ext cx="2857520" cy="2887657"/>
          </a:xfrm>
          <a:prstGeom prst="rect">
            <a:avLst/>
          </a:prstGeom>
          <a:noFill/>
          <a:ln w="9525">
            <a:noFill/>
            <a:miter lim="800000"/>
            <a:headEnd/>
            <a:tailEnd/>
          </a:ln>
          <a:effectLst/>
        </p:spPr>
        <p:txBody>
          <a:bodyPr/>
          <a:lstStyle/>
          <a:p>
            <a:pPr marL="342900" indent="-342900" algn="just">
              <a:lnSpc>
                <a:spcPct val="90000"/>
              </a:lnSpc>
              <a:spcBef>
                <a:spcPct val="20000"/>
              </a:spcBef>
              <a:buClr>
                <a:schemeClr val="hlink"/>
              </a:buClr>
              <a:buSzPct val="70000"/>
              <a:buFont typeface="Wingdings" pitchFamily="2" charset="2"/>
              <a:buNone/>
            </a:pPr>
            <a:r>
              <a:rPr lang="ru-RU" b="1" dirty="0">
                <a:effectLst>
                  <a:outerShdw blurRad="38100" dist="38100" dir="2700000" algn="tl">
                    <a:srgbClr val="FFFFFF"/>
                  </a:outerShdw>
                </a:effectLst>
                <a:latin typeface="Times New Roman" pitchFamily="18" charset="0"/>
                <a:cs typeface="Times New Roman" pitchFamily="18" charset="0"/>
              </a:rPr>
              <a:t>      Это растение связывают с загадочным образом русалки. Есть легенды, которые связывают этот цветок с эльфами.  На Руси этот цветок называли </a:t>
            </a:r>
            <a:r>
              <a:rPr lang="ru-RU" b="1" dirty="0" err="1">
                <a:effectLst>
                  <a:outerShdw blurRad="38100" dist="38100" dir="2700000" algn="tl">
                    <a:srgbClr val="FFFFFF"/>
                  </a:outerShdw>
                </a:effectLst>
                <a:latin typeface="Times New Roman" pitchFamily="18" charset="0"/>
                <a:cs typeface="Times New Roman" pitchFamily="18" charset="0"/>
              </a:rPr>
              <a:t>одолень</a:t>
            </a:r>
            <a:r>
              <a:rPr lang="ru-RU" b="1" dirty="0">
                <a:effectLst>
                  <a:outerShdw blurRad="38100" dist="38100" dir="2700000" algn="tl">
                    <a:srgbClr val="FFFFFF"/>
                  </a:outerShdw>
                </a:effectLst>
                <a:latin typeface="Times New Roman" pitchFamily="18" charset="0"/>
                <a:cs typeface="Times New Roman" pitchFamily="18" charset="0"/>
              </a:rPr>
              <a:t> – трава и  люди считали, что это растение способно охранять человека во время путешествий.  О каком растении идёт речь?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ipe(left)">
                                      <p:cBhvr>
                                        <p:cTn id="7" dur="500"/>
                                        <p:tgtEl>
                                          <p:spTgt spid="471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109"/>
                                        </p:tgtEl>
                                        <p:attrNameLst>
                                          <p:attrName>style.visibility</p:attrName>
                                        </p:attrNameLst>
                                      </p:cBhvr>
                                      <p:to>
                                        <p:strVal val="visible"/>
                                      </p:to>
                                    </p:set>
                                    <p:animEffect transition="in" filter="wipe(left)">
                                      <p:cBhvr>
                                        <p:cTn id="10"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g0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1736" y="285728"/>
            <a:ext cx="5976938" cy="3486150"/>
          </a:xfrm>
          <a:prstGeom prst="rect">
            <a:avLst/>
          </a:prstGeom>
          <a:noFill/>
        </p:spPr>
      </p:pic>
      <p:sp>
        <p:nvSpPr>
          <p:cNvPr id="13320" name="Text Box 8"/>
          <p:cNvSpPr txBox="1">
            <a:spLocks noChangeArrowheads="1"/>
          </p:cNvSpPr>
          <p:nvPr/>
        </p:nvSpPr>
        <p:spPr bwMode="auto">
          <a:xfrm>
            <a:off x="3000364" y="3857628"/>
            <a:ext cx="5545138" cy="366713"/>
          </a:xfrm>
          <a:prstGeom prst="rect">
            <a:avLst/>
          </a:prstGeom>
          <a:noFill/>
          <a:ln w="9525">
            <a:noFill/>
            <a:miter lim="800000"/>
            <a:headEnd/>
            <a:tailEnd/>
          </a:ln>
          <a:effectLst/>
        </p:spPr>
        <p:txBody>
          <a:bodyPr>
            <a:spAutoFit/>
          </a:bodyPr>
          <a:lstStyle/>
          <a:p>
            <a:pPr algn="ctr">
              <a:spcBef>
                <a:spcPct val="50000"/>
              </a:spcBef>
            </a:pPr>
            <a:r>
              <a:rPr lang="ru-RU" b="1" dirty="0">
                <a:latin typeface="Times New Roman" pitchFamily="18" charset="0"/>
                <a:cs typeface="Times New Roman" pitchFamily="18" charset="0"/>
              </a:rPr>
              <a:t>ЛИМОННИК КИТАЙСКИЙ</a:t>
            </a:r>
          </a:p>
        </p:txBody>
      </p:sp>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5 </a:t>
            </a:r>
            <a:endParaRPr lang="ru-RU" b="1" dirty="0">
              <a:solidFill>
                <a:schemeClr val="bg1"/>
              </a:solidFill>
            </a:endParaRPr>
          </a:p>
        </p:txBody>
      </p:sp>
      <p:sp>
        <p:nvSpPr>
          <p:cNvPr id="6" name="Стрелка влево 5">
            <a:hlinkClick r:id="rId3" action="ppaction://hlinksldjump"/>
          </p:cNvPr>
          <p:cNvSpPr/>
          <p:nvPr/>
        </p:nvSpPr>
        <p:spPr>
          <a:xfrm>
            <a:off x="8001024" y="607218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142976" y="4429132"/>
            <a:ext cx="6500858" cy="200024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t> </a:t>
            </a:r>
            <a:r>
              <a:rPr lang="ru-RU" b="1" dirty="0" smtClean="0">
                <a:solidFill>
                  <a:schemeClr val="tx1"/>
                </a:solidFill>
                <a:latin typeface="Times New Roman" pitchFamily="18" charset="0"/>
                <a:cs typeface="Times New Roman" pitchFamily="18" charset="0"/>
              </a:rPr>
              <a:t>Лимонник китайский очень ценное декоративное, плодовое, пищевое и лекарственное растение. По-китайски плоды лимонника называют «у – вей – цзы», что означает «плод пяти вкусов».  Какой привкус можно ощутить, раскусив ягоду лимонника?       </a:t>
            </a:r>
            <a:endParaRPr lang="ru-RU" b="1"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img0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538" y="476250"/>
            <a:ext cx="4468812" cy="5040313"/>
          </a:xfrm>
          <a:prstGeom prst="ellipse">
            <a:avLst/>
          </a:prstGeom>
          <a:ln>
            <a:noFill/>
          </a:ln>
          <a:effectLst>
            <a:softEdge rad="112500"/>
          </a:effectLst>
        </p:spPr>
      </p:pic>
      <p:sp>
        <p:nvSpPr>
          <p:cNvPr id="37896" name="Text Box 8"/>
          <p:cNvSpPr txBox="1">
            <a:spLocks noChangeArrowheads="1"/>
          </p:cNvSpPr>
          <p:nvPr/>
        </p:nvSpPr>
        <p:spPr bwMode="auto">
          <a:xfrm>
            <a:off x="4429124" y="5572140"/>
            <a:ext cx="4465637" cy="366713"/>
          </a:xfrm>
          <a:prstGeom prst="rect">
            <a:avLst/>
          </a:prstGeom>
          <a:noFill/>
          <a:ln w="9525">
            <a:noFill/>
            <a:miter lim="800000"/>
            <a:headEnd/>
            <a:tailEnd/>
          </a:ln>
          <a:effectLst/>
        </p:spPr>
        <p:txBody>
          <a:bodyPr>
            <a:spAutoFit/>
          </a:bodyPr>
          <a:lstStyle/>
          <a:p>
            <a:pPr>
              <a:spcBef>
                <a:spcPct val="50000"/>
              </a:spcBef>
            </a:pPr>
            <a:r>
              <a:rPr lang="ru-RU" b="1" dirty="0">
                <a:latin typeface="Times New Roman" pitchFamily="18" charset="0"/>
                <a:cs typeface="Times New Roman" pitchFamily="18" charset="0"/>
              </a:rPr>
              <a:t>ДАЛЬНЕВОСТОЧНЫЙ БЕЛЫЙ АИСТ</a:t>
            </a:r>
          </a:p>
        </p:txBody>
      </p:sp>
      <p:sp>
        <p:nvSpPr>
          <p:cNvPr id="5" name="Лента лицом вверх 4"/>
          <p:cNvSpPr/>
          <p:nvPr/>
        </p:nvSpPr>
        <p:spPr>
          <a:xfrm>
            <a:off x="142844" y="142852"/>
            <a:ext cx="2428892" cy="1000108"/>
          </a:xfrm>
          <a:prstGeom prst="ribbon2">
            <a:avLst>
              <a:gd name="adj1" fmla="val 16667"/>
              <a:gd name="adj2" fmla="val 66134"/>
            </a:avLst>
          </a:prstGeom>
          <a:solidFill>
            <a:srgbClr val="33CC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ВОПРОС № 6 </a:t>
            </a:r>
            <a:endParaRPr lang="ru-RU" b="1" dirty="0">
              <a:solidFill>
                <a:schemeClr val="bg1"/>
              </a:solidFill>
            </a:endParaRPr>
          </a:p>
        </p:txBody>
      </p:sp>
      <p:sp>
        <p:nvSpPr>
          <p:cNvPr id="7" name="Стрелка влево 6">
            <a:hlinkClick r:id="rId3" action="ppaction://hlinksldjump"/>
          </p:cNvPr>
          <p:cNvSpPr/>
          <p:nvPr/>
        </p:nvSpPr>
        <p:spPr>
          <a:xfrm>
            <a:off x="7858148" y="5857892"/>
            <a:ext cx="1000132" cy="785818"/>
          </a:xfrm>
          <a:prstGeom prst="lef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ертикальный свиток 7"/>
          <p:cNvSpPr/>
          <p:nvPr/>
        </p:nvSpPr>
        <p:spPr>
          <a:xfrm>
            <a:off x="142844" y="1357298"/>
            <a:ext cx="4429156" cy="2428892"/>
          </a:xfrm>
          <a:prstGeom prst="verticalScroll">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642910" y="1714488"/>
            <a:ext cx="3643338" cy="2031325"/>
          </a:xfrm>
          <a:prstGeom prst="rect">
            <a:avLst/>
          </a:prstGeom>
        </p:spPr>
        <p:txBody>
          <a:bodyPr wrap="square">
            <a:spAutoFit/>
          </a:bodyPr>
          <a:lstStyle/>
          <a:p>
            <a:pPr algn="ctr"/>
            <a:r>
              <a:rPr lang="ru-RU" b="1" dirty="0" smtClean="0">
                <a:solidFill>
                  <a:srgbClr val="FF0066"/>
                </a:solidFill>
                <a:latin typeface="Times New Roman" pitchFamily="18" charset="0"/>
                <a:cs typeface="Times New Roman" pitchFamily="18" charset="0"/>
              </a:rPr>
              <a:t>ЗАГАДКА</a:t>
            </a:r>
          </a:p>
          <a:p>
            <a:pPr algn="ctr"/>
            <a:r>
              <a:rPr lang="ru-RU" b="1" dirty="0" smtClean="0">
                <a:latin typeface="Times New Roman" pitchFamily="18" charset="0"/>
                <a:cs typeface="Times New Roman" pitchFamily="18" charset="0"/>
              </a:rPr>
              <a:t>Это старый наш знакомый:</a:t>
            </a:r>
          </a:p>
          <a:p>
            <a:pPr algn="ctr"/>
            <a:r>
              <a:rPr lang="ru-RU" b="1" dirty="0" smtClean="0">
                <a:latin typeface="Times New Roman" pitchFamily="18" charset="0"/>
                <a:cs typeface="Times New Roman" pitchFamily="18" charset="0"/>
              </a:rPr>
              <a:t> Он живет на крыше дома –</a:t>
            </a:r>
          </a:p>
          <a:p>
            <a:pPr algn="ctr"/>
            <a:r>
              <a:rPr lang="ru-RU" b="1" dirty="0" smtClean="0">
                <a:latin typeface="Times New Roman" pitchFamily="18" charset="0"/>
                <a:cs typeface="Times New Roman" pitchFamily="18" charset="0"/>
              </a:rPr>
              <a:t> Длинноногий, длинноносый,</a:t>
            </a:r>
          </a:p>
          <a:p>
            <a:pPr algn="ctr"/>
            <a:r>
              <a:rPr lang="ru-RU" b="1" dirty="0" smtClean="0">
                <a:latin typeface="Times New Roman" pitchFamily="18" charset="0"/>
                <a:cs typeface="Times New Roman" pitchFamily="18" charset="0"/>
              </a:rPr>
              <a:t> Длинношеий, безголосый.</a:t>
            </a:r>
          </a:p>
          <a:p>
            <a:pPr algn="ctr"/>
            <a:r>
              <a:rPr lang="ru-RU" b="1" dirty="0" smtClean="0">
                <a:latin typeface="Times New Roman" pitchFamily="18" charset="0"/>
                <a:cs typeface="Times New Roman" pitchFamily="18" charset="0"/>
              </a:rPr>
              <a:t> Он летает на охоту</a:t>
            </a:r>
          </a:p>
          <a:p>
            <a:pPr algn="ctr"/>
            <a:r>
              <a:rPr lang="ru-RU" b="1" dirty="0" smtClean="0">
                <a:latin typeface="Times New Roman" pitchFamily="18" charset="0"/>
                <a:cs typeface="Times New Roman" pitchFamily="18" charset="0"/>
              </a:rPr>
              <a:t> За лягушками к болоту.</a:t>
            </a:r>
            <a:endParaRPr lang="ru-RU" b="1" dirty="0">
              <a:latin typeface="Times New Roman" pitchFamily="18" charset="0"/>
              <a:cs typeface="Times New Roman" pitchFamily="18" charset="0"/>
            </a:endParaRPr>
          </a:p>
        </p:txBody>
      </p:sp>
      <p:sp>
        <p:nvSpPr>
          <p:cNvPr id="10" name="Скругленный прямоугольник 9"/>
          <p:cNvSpPr/>
          <p:nvPr/>
        </p:nvSpPr>
        <p:spPr>
          <a:xfrm>
            <a:off x="357158" y="4000504"/>
            <a:ext cx="3857652" cy="2571768"/>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chemeClr val="tx1"/>
                </a:solidFill>
                <a:latin typeface="Times New Roman" pitchFamily="18" charset="0"/>
                <a:cs typeface="Times New Roman" pitchFamily="18" charset="0"/>
              </a:rPr>
              <a:t>Для Дальневосточного белого аиста характерно такое поведение: взрослые особи закидывают за спину голову и громко трещат клювом. С чем связанна эта интересная особенность птиц? </a:t>
            </a:r>
            <a:endParaRPr lang="ru-RU" b="1" dirty="0">
              <a:solidFill>
                <a:schemeClr val="tx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dissolve">
                                      <p:cBhvr>
                                        <p:cTn id="10" dur="500"/>
                                        <p:tgtEl>
                                          <p:spTgt spid="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dissolve">
                                      <p:cBhvr>
                                        <p:cTn id="13" dur="500"/>
                                        <p:tgtEl>
                                          <p:spTgt spid="9">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dissolve">
                                      <p:cBhvr>
                                        <p:cTn id="16" dur="500"/>
                                        <p:tgtEl>
                                          <p:spTgt spid="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dissolve">
                                      <p:cBhvr>
                                        <p:cTn id="19" dur="500"/>
                                        <p:tgtEl>
                                          <p:spTgt spid="9">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dissolv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nodeType="withEffect">
                                  <p:stCondLst>
                                    <p:cond delay="0"/>
                                  </p:stCondLst>
                                  <p:childTnLst>
                                    <p:set>
                                      <p:cBhvr>
                                        <p:cTn id="29" dur="1" fill="hold">
                                          <p:stCondLst>
                                            <p:cond delay="0"/>
                                          </p:stCondLst>
                                        </p:cTn>
                                        <p:tgtEl>
                                          <p:spTgt spid="37892"/>
                                        </p:tgtEl>
                                        <p:attrNameLst>
                                          <p:attrName>style.visibility</p:attrName>
                                        </p:attrNameLst>
                                      </p:cBhvr>
                                      <p:to>
                                        <p:strVal val="visible"/>
                                      </p:to>
                                    </p:set>
                                    <p:animEffect transition="in" filter="dissolve">
                                      <p:cBhvr>
                                        <p:cTn id="30" dur="500"/>
                                        <p:tgtEl>
                                          <p:spTgt spid="3789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7896"/>
                                        </p:tgtEl>
                                        <p:attrNameLst>
                                          <p:attrName>style.visibility</p:attrName>
                                        </p:attrNameLst>
                                      </p:cBhvr>
                                      <p:to>
                                        <p:strVal val="visible"/>
                                      </p:to>
                                    </p:set>
                                    <p:animEffect transition="in" filter="dissolve">
                                      <p:cBhvr>
                                        <p:cTn id="33"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10" grpId="0" animBg="1"/>
    </p:bldLst>
  </p:timing>
</p:sld>
</file>

<file path=ppt/theme/theme1.xml><?xml version="1.0" encoding="utf-8"?>
<a:theme xmlns:a="http://schemas.openxmlformats.org/drawingml/2006/main" name="listiii">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listiii</Template>
  <TotalTime>1051</TotalTime>
  <Words>1529</Words>
  <Application>Microsoft Office PowerPoint</Application>
  <PresentationFormat>Экран (4:3)</PresentationFormat>
  <Paragraphs>175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listiii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ГДЕ? Когда?</dc:title>
  <dc:creator>Admin</dc:creator>
  <cp:lastModifiedBy>User</cp:lastModifiedBy>
  <cp:revision>113</cp:revision>
  <dcterms:created xsi:type="dcterms:W3CDTF">2013-04-02T19:06:44Z</dcterms:created>
  <dcterms:modified xsi:type="dcterms:W3CDTF">2015-03-20T11:02:48Z</dcterms:modified>
</cp:coreProperties>
</file>