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0" r:id="rId5"/>
    <p:sldId id="267" r:id="rId6"/>
    <p:sldId id="261" r:id="rId7"/>
    <p:sldId id="268" r:id="rId8"/>
    <p:sldId id="270" r:id="rId9"/>
    <p:sldId id="262" r:id="rId10"/>
    <p:sldId id="271" r:id="rId11"/>
    <p:sldId id="263" r:id="rId12"/>
    <p:sldId id="264" r:id="rId13"/>
    <p:sldId id="265" r:id="rId14"/>
    <p:sldId id="273" r:id="rId15"/>
    <p:sldId id="272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trava_uzory_fon_tekstura_1920x12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Рисунок 8" descr="0_9fe40_49534741_XL (2).png"/>
            <p:cNvPicPr>
              <a:picLocks noChangeAspect="1"/>
            </p:cNvPicPr>
            <p:nvPr/>
          </p:nvPicPr>
          <p:blipFill>
            <a:blip r:embed="rId3" cstate="print"/>
            <a:srcRect r="27453"/>
            <a:stretch>
              <a:fillRect/>
            </a:stretch>
          </p:blipFill>
          <p:spPr>
            <a:xfrm>
              <a:off x="395536" y="188640"/>
              <a:ext cx="1547664" cy="5443437"/>
            </a:xfrm>
            <a:prstGeom prst="rect">
              <a:avLst/>
            </a:prstGeom>
          </p:spPr>
        </p:pic>
        <p:pic>
          <p:nvPicPr>
            <p:cNvPr id="10" name="Рисунок 9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76422" cy="1052736"/>
            </a:xfrm>
            <a:prstGeom prst="rect">
              <a:avLst/>
            </a:prstGeom>
          </p:spPr>
        </p:pic>
        <p:pic>
          <p:nvPicPr>
            <p:cNvPr id="11" name="Рисунок 10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7956376" y="5720186"/>
              <a:ext cx="1187624" cy="1137814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8079421" y="20971"/>
              <a:ext cx="1085550" cy="1043608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40568" y="5773824"/>
              <a:ext cx="1124744" cy="1043608"/>
            </a:xfrm>
            <a:prstGeom prst="rect">
              <a:avLst/>
            </a:prstGeom>
          </p:spPr>
        </p:pic>
        <p:pic>
          <p:nvPicPr>
            <p:cNvPr id="14" name="Рисунок 13" descr="112804517_0_6f948_7dda764d_XL.png"/>
            <p:cNvPicPr>
              <a:picLocks noChangeAspect="1"/>
            </p:cNvPicPr>
            <p:nvPr/>
          </p:nvPicPr>
          <p:blipFill>
            <a:blip r:embed="rId5" cstate="print"/>
            <a:srcRect t="20560" b="22503"/>
            <a:stretch>
              <a:fillRect/>
            </a:stretch>
          </p:blipFill>
          <p:spPr>
            <a:xfrm>
              <a:off x="1259632" y="3861048"/>
              <a:ext cx="6657975" cy="2592288"/>
            </a:xfrm>
            <a:prstGeom prst="rect">
              <a:avLst/>
            </a:prstGeom>
          </p:spPr>
        </p:pic>
        <p:pic>
          <p:nvPicPr>
            <p:cNvPr id="15" name="Рисунок 14" descr="0a0fd7944a9ed8462d6bd02d7543ef53.jpg"/>
            <p:cNvPicPr>
              <a:picLocks noChangeAspect="1"/>
            </p:cNvPicPr>
            <p:nvPr/>
          </p:nvPicPr>
          <p:blipFill>
            <a:blip r:embed="rId6" cstate="print"/>
            <a:srcRect l="5901" t="9804" r="7725" b="5411"/>
            <a:stretch>
              <a:fillRect/>
            </a:stretch>
          </p:blipFill>
          <p:spPr>
            <a:xfrm>
              <a:off x="7020272" y="404664"/>
              <a:ext cx="1710190" cy="1368152"/>
            </a:xfrm>
            <a:prstGeom prst="rect">
              <a:avLst/>
            </a:prstGeom>
          </p:spPr>
        </p:pic>
        <p:sp>
          <p:nvSpPr>
            <p:cNvPr id="16" name="Рамка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3" name="Рисунок 12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4" name="Рисунок 13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6" name="Рисунок 15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8" name="Рисунок 17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9" name="Рисунок 18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20" name="Рамка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7" name="Рисунок 6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1" name="Рисунок 10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2" name="Рисунок 11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6" name="Рамка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6" name="Рисунок 5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7" name="Рисунок 6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0" name="Рисунок 9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5" name="Рамка 1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terug.com/images/carpet/swatches/alacazaaaam-froggy-2890-carpet-by-beaulieu_swatch.jpg" TargetMode="External"/><Relationship Id="rId2" Type="http://schemas.openxmlformats.org/officeDocument/2006/relationships/hyperlink" Target="http://static.starlook.ru/img/9785026.image_page_big.304595367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305/162293206.13/0_8d255_70f97b03_XL" TargetMode="External"/><Relationship Id="rId5" Type="http://schemas.openxmlformats.org/officeDocument/2006/relationships/hyperlink" Target="http://img-fotki.yandex.ru/get/6302/102699435.69b/0_891fd_e41d2c04_XL.jpg" TargetMode="External"/><Relationship Id="rId4" Type="http://schemas.openxmlformats.org/officeDocument/2006/relationships/hyperlink" Target="http://gifok.net/images/2013/05/09/cBWKL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orden.ru/content/image/rf/20a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www.rusorden.ru/content/image/rf/21a.gif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orden.ru/content/image/rf/22a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www.rusorden.ru/content/image/rf/23a.gif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starlook.ru/img/9785026.image_page_big.3045953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fok.net/images/2013/05/09/cBWK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8492"/>
            <a:ext cx="2592288" cy="652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2641" y="177281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kern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«ГЕОРГИЕВСКАЯ   </a:t>
            </a:r>
          </a:p>
          <a:p>
            <a:pPr lvl="0" algn="ctr"/>
            <a:r>
              <a:rPr lang="ru-RU" sz="7200" b="1" kern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ЛЕНТОЧКА»</a:t>
            </a:r>
            <a:endParaRPr lang="ru-RU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6093" y="4869160"/>
            <a:ext cx="671530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Класс: 4 «Б»</a:t>
            </a:r>
          </a:p>
          <a:p>
            <a:pPr algn="r"/>
            <a:r>
              <a:rPr lang="ru-RU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руководитель: Бурцева А.А.  </a:t>
            </a:r>
          </a:p>
          <a:p>
            <a:pPr algn="r"/>
            <a:r>
              <a:rPr lang="ru-RU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ООШ г. Кирсанова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3970" y="81040"/>
            <a:ext cx="5609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Орден </a:t>
            </a:r>
            <a:r>
              <a:rPr lang="ru-RU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Отечественной войны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ЮРА\Мои документы\Мои рисунки\Order_gpw1_ri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72" y="674803"/>
            <a:ext cx="1143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ЮРА\Мои документы\Мои рисунки\2009-05-06\150px-Orden_Ot_vo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65815"/>
            <a:ext cx="2071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9169" y="938738"/>
            <a:ext cx="42073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самый разгар битвы с фашистами в 1942   году был учрежден орден Отечественной войны. На нем тоже есть  Георгиевская лента – как символ связи с русской боевой традицией.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3540668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Воины Александра Невского, дружинники Дмитрия Донского, солдаты Суворова и миллионы советских солдат шли в бой за Родину, за честь и свободу своей земли.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ПОБЕДИЛИ!</a:t>
            </a:r>
          </a:p>
        </p:txBody>
      </p:sp>
      <p:pic>
        <p:nvPicPr>
          <p:cNvPr id="9" name="Picture 2" descr="C:\Documents and Settings\ЮРА\Мои документы\Мои рисунки\2009-05-06\Scan101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50250"/>
            <a:ext cx="3670319" cy="376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5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3265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войны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продолжая боевые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русской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армии,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1943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был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 орден Славы трех степеней. Его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же, как и желто-черная расцветка ленты, напоминали о Георгиевском кресте. Затем георгиевская лента, подтверждая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традицион-ные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российской воинской доблести, украсила многие солдатские и современные российские наградные медали и знаки.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Алексей Макарович Смирнов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33301"/>
            <a:ext cx="1560236" cy="260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Фонд Жить и Помн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79125"/>
            <a:ext cx="1583299" cy="263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Орден Славы 1 степени - Ордена - НАГРАДЫ СОВЕТСКОГО СОЮЗА - 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4226"/>
            <a:ext cx="1346667" cy="252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88640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канун празднования Дня Победы и дни проведения акции каждый участник надевает себе на лацкан одежды, руку, сумку или антенну автомобиля Георгиевскую ленточку в знак памяти о героическом прошлом, выражая уважение к ветеранам, отдавая дань памяти павшим на поле боя, благодарность людям, отдавшим всё для фронта в годы Великой отечественной войны.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365104"/>
            <a:ext cx="50720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7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Стерлитамак Акция &quot;Георгиевская ленточка&quot; - БезФормата.Ru - 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5315744" cy="35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азговоры о самоопределении русского народа - Георгиевская лент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4671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09394"/>
            <a:ext cx="3024336" cy="276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6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&quot;Георгиевская ленточка 2008&quot;. Как это было РИА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32480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Вторая Мировая война - Страница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2956168" cy="28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9514"/>
            <a:ext cx="3246313" cy="334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9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 descr="Владикавказ первым из российских городов начал акцию &quot;Георгиевская ленточка-2011&quot; - 15-Й РЕГИОН: мобильная верс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4071"/>
            <a:ext cx="4316172" cy="323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История Інстытут беларускай гісторыі і культуры Страница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2433"/>
            <a:ext cx="3885706" cy="26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Политика и вокруг - 2 Страница 27 Гостевая KasparovCh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1437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4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04664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2"/>
              </a:rPr>
              <a:t>http://static.starlook.ru/img/9785026.image_page_big.3045953671.jpg</a:t>
            </a:r>
            <a:r>
              <a:rPr lang="ru-RU" dirty="0" smtClean="0"/>
              <a:t> </a:t>
            </a:r>
            <a:r>
              <a:rPr lang="ru-RU" dirty="0" smtClean="0"/>
              <a:t>-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фон зеленый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2.</a:t>
            </a:r>
            <a:r>
              <a:rPr lang="ru-RU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://www.riterug.com/images/carpet/swatches/alacazaaaam-froggy-2890-carpet-by-beaulieu_swatch.jpg</a:t>
            </a:r>
            <a:r>
              <a:rPr lang="ru-RU" dirty="0" smtClean="0"/>
              <a:t> - фон </a:t>
            </a:r>
            <a:r>
              <a:rPr lang="ru-RU" dirty="0" smtClean="0"/>
              <a:t>салатный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3. </a:t>
            </a:r>
            <a:r>
              <a:rPr lang="ru-RU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://gifok.net/images/2013/05/09/cBWKL.png</a:t>
            </a:r>
            <a:r>
              <a:rPr lang="ru-RU" dirty="0" smtClean="0"/>
              <a:t> - лента с </a:t>
            </a:r>
            <a:r>
              <a:rPr lang="ru-RU" dirty="0" smtClean="0"/>
              <a:t>орденами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4. </a:t>
            </a:r>
            <a:r>
              <a:rPr lang="ru-RU" u="sng" dirty="0" smtClean="0">
                <a:hlinkClick r:id="rId5"/>
              </a:rPr>
              <a:t>http</a:t>
            </a:r>
            <a:r>
              <a:rPr lang="ru-RU" u="sng" dirty="0" smtClean="0">
                <a:hlinkClick r:id="rId5"/>
              </a:rPr>
              <a:t>://img-fotki.yandex.ru/get/6302/102699435.69b/0_891fd_e41d2c04_XL.jpg</a:t>
            </a:r>
            <a:r>
              <a:rPr lang="ru-RU" dirty="0" smtClean="0"/>
              <a:t> - надпись С Днем </a:t>
            </a:r>
            <a:r>
              <a:rPr lang="ru-RU" dirty="0" smtClean="0"/>
              <a:t>Победы 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5. </a:t>
            </a:r>
            <a:r>
              <a:rPr lang="ru-RU" u="sng" dirty="0" smtClean="0">
                <a:hlinkClick r:id="rId6"/>
              </a:rPr>
              <a:t>http</a:t>
            </a:r>
            <a:r>
              <a:rPr lang="ru-RU" u="sng" dirty="0" smtClean="0">
                <a:hlinkClick r:id="rId6"/>
              </a:rPr>
              <a:t>://img-fotki.yandex.ru/get/6305/162293206.13/0_8d255_70f97b03_XL</a:t>
            </a:r>
            <a:r>
              <a:rPr lang="ru-RU" dirty="0" smtClean="0"/>
              <a:t> </a:t>
            </a:r>
            <a:r>
              <a:rPr lang="ru-RU" dirty="0" smtClean="0"/>
              <a:t>-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9 мая с гвоздиками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268760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u="sng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Георгиевская лента </a:t>
            </a:r>
            <a:r>
              <a:rPr kumimoji="0" lang="ru-RU" alt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 это    лента от ордена св. Георгия, утверждённого в начале 18-ого века как орден за доблесть, проявленную в реальном бою. Со временем георгиевская лента стала употребляться и более широко  - появились Георгиевские петлицы, штандарты, трубы и т.д. Георгиевская лента и орден св. Георгия были вновь утверждены как символы воинской чести и доблести в 1992 году</a:t>
            </a:r>
            <a:r>
              <a:rPr kumimoji="0" lang="ru-RU" alt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18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4478" y="188640"/>
            <a:ext cx="64885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Георгий – великомученик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785851"/>
            <a:ext cx="7596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замучен и убит врагами христианства – язычниками. За мужество и за духовную победу над мучителями, которые не смогли заставить   его отказаться от христианства, а также за чудодейственную помощь людям в опасности святого Георгия называют еще Победоносцем.</a:t>
            </a:r>
          </a:p>
        </p:txBody>
      </p:sp>
      <p:pic>
        <p:nvPicPr>
          <p:cNvPr id="7" name="Picture 2" descr="C:\Documents and Settings\ЮРА\Мои документы\Мои рисунки\2009-05-06\Scan10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41574"/>
            <a:ext cx="3172753" cy="436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3451604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иконах святой Георгий изображается сидящим на белом коне и поражающим копьем змея. 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99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945774"/>
            <a:ext cx="31683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известных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посмертных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чудес святого Георгия является убийство копьем змея (дракона), опустошавшего землю одного языческого царя в Бейруте. Как гласит предание, когда выпал жребий отдать на растерзание чудовищу царскую дочь, явился Георгий на коне и пронзил змея копьем, избавив царевну от смерти. Явление святого способствовало обращению местных жителей в христианство.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45774"/>
            <a:ext cx="4243313" cy="51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danye\syna\Рабочий стол\Мамочка\iCA69HK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9" y="4221088"/>
            <a:ext cx="1869827" cy="204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ЮРА\Мои документы\Мои рисунки\2009-05-06\Scan10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49" y="243973"/>
            <a:ext cx="1944216" cy="219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1884" y="404664"/>
            <a:ext cx="50583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очень любили и почитали  святого великомученика  Георгия. Поэтому дали его имя самому  почетному военному ордену. Этим орденом награждались только офицеры и генералы за личные боевые заслуги.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5401" y="1913724"/>
            <a:ext cx="5742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E6C3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Орденом награждались: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498499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кто «лично предводительствуя войском, одержит над неприятелем, в значительных силах состоящим, полную победу, последствием которой будет совершенное его уничтожение».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«лично предводительствуя войском, возьмет крепость»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взятие неприятельского знамени, захват в плен главнокомандующего неприятельского войска и другие выдающиеся подвиги.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869160"/>
            <a:ext cx="5652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раз выдавалась низшая, 4 ступень, в следующий раз более высокая 3-я, далее 2-я и, наконец, совершивший четвертый выдающийся подвиг мог быть представлен к награждению орденом Святого Георгия 1-й степени.</a:t>
            </a:r>
          </a:p>
        </p:txBody>
      </p:sp>
    </p:spTree>
    <p:extLst>
      <p:ext uri="{BB962C8B-B14F-4D97-AF65-F5344CB8AC3E}">
        <p14:creationId xmlns:p14="http://schemas.microsoft.com/office/powerpoint/2010/main" val="9271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564904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Гео́ргиевская</a:t>
            </a:r>
            <a:r>
              <a:rPr lang="ru-RU" b="1" i="1" dirty="0"/>
              <a:t> </a:t>
            </a:r>
            <a:r>
              <a:rPr lang="ru-RU" b="1" i="1" dirty="0" err="1"/>
              <a:t>ле́нта</a:t>
            </a:r>
            <a:r>
              <a:rPr lang="ru-RU" b="1" i="1" dirty="0"/>
              <a:t> — двухцветная лента к ордену Святого Георгия, Георгиевскому кресту, Георгиевской медали. Также георгиевские ленты на бескозырке носили матросы гвардейского экипажа корабля, награжденного Георгиевский флагом.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Георгиевские ленты занимают наиболее почетное место в ряду многочисленных коллективных наград (отличий) частей Российской армии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6086" y="188640"/>
            <a:ext cx="6962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насколько почетно было получить орден Святого Георгия 1-й степени, говорит, например, следующий факт.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Выдающуюся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награду Российской империи – орден Андрея Первозванного – получило более тысячи человек.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Святого Георгия    1-й степени только 25 человек.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великие полководцы Суворов и Кутузов.</a:t>
            </a:r>
          </a:p>
        </p:txBody>
      </p:sp>
      <p:pic>
        <p:nvPicPr>
          <p:cNvPr id="9" name="Picture 2" descr="C:\Documents and Settings\ЮРА\Мои документы\Мои рисунки\2009-05-06\Scan10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65809"/>
            <a:ext cx="2437150" cy="336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0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7261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Знак отличия — Георгиевский Крест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4792" y="842220"/>
            <a:ext cx="5249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Георгиевский Крест (I степени)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Георгиевский Крест I степени из серебра с позолотой. На нижнем конце оборотной стороне креста — надпись: «1-я степ.». Носится на пятиугольной колодке, обтянутой шелковой, муаровой лентой с бантом цветов ордена Святого Георгия. Ширина ленты — 24 мм. </a:t>
            </a:r>
          </a:p>
        </p:txBody>
      </p:sp>
      <p:pic>
        <p:nvPicPr>
          <p:cNvPr id="10" name="Содержимое 5" descr="Георгиевский Крест (I ст.)">
            <a:hlinkClick r:id="rId3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53826"/>
            <a:ext cx="2131144" cy="235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4" descr="Георгиевский Крест (II ст.)">
            <a:hlinkClick r:id="rId5"/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88" y="3941835"/>
            <a:ext cx="2254112" cy="234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79912" y="3941835"/>
            <a:ext cx="5004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Георгиевский Крест (II степени)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Крест из серебра с позолотой. На нижнем конце оборотной стороны креста — надпись: «2-я степ.». Носится на пятиугольной колодке, обтянутой шелковой, муаровой лентой цветов ордена Святого Георгия. Ширина ленты — 24 мм. </a:t>
            </a:r>
          </a:p>
        </p:txBody>
      </p:sp>
    </p:spTree>
    <p:extLst>
      <p:ext uri="{BB962C8B-B14F-4D97-AF65-F5344CB8AC3E}">
        <p14:creationId xmlns:p14="http://schemas.microsoft.com/office/powerpoint/2010/main" val="40304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7261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Знак отличия — Георгиевский Крест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4" descr="Георгиевский Крест (III ст.)">
            <a:hlinkClick r:id="rId3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09" y="1124744"/>
            <a:ext cx="256480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9087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Георгиевский Крест (III степени)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Крест из серебра. На нижнем конце оборотной стороны креста — надпись: «3-я степ.». Носится на пятиугольной колодке, обтянутой шелковой, муаровой лентой с бантом цветов ордена Святого Георгия. Ширина ленты — 24 мм.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628385"/>
            <a:ext cx="5076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Георгиевский Крест (VI степени)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Крест из серебра. На нижнем конце оборотной стороны креста — надпись: «4-я степ.». Носится на пятиугольной колодке, обтянутой шелковой, муаровой лентой цветов ордена Святого Георгия. Ширина ленты — 24 мм.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ношении лент без крестов используется планка высотой 8 мм, ширина ленты — 24 мм. </a:t>
            </a:r>
          </a:p>
        </p:txBody>
      </p:sp>
      <p:pic>
        <p:nvPicPr>
          <p:cNvPr id="9" name="Содержимое 4" descr="Георгиевский Крест (IV ст.)">
            <a:hlinkClick r:id="rId5"/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2527424" cy="255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3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9782"/>
            <a:ext cx="18954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690444"/>
            <a:ext cx="711124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altLang="ru-RU" sz="4000" b="1" i="1" u="none" strike="noStrike" kern="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Цвета ленты —</a:t>
            </a:r>
          </a:p>
          <a:p>
            <a:pPr algn="ctr"/>
            <a:r>
              <a:rPr kumimoji="0" lang="ru-RU" altLang="ru-RU" sz="4000" b="1" i="1" u="none" strike="noStrike" kern="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чёрный и жёлто-оранжевый </a:t>
            </a:r>
          </a:p>
          <a:p>
            <a:pPr algn="ctr"/>
            <a:r>
              <a:rPr kumimoji="0" lang="ru-RU" altLang="ru-RU" sz="4000" b="1" i="1" u="none" strike="noStrike" kern="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— означают «дым и пламя» </a:t>
            </a:r>
          </a:p>
          <a:p>
            <a:pPr algn="ctr"/>
            <a:r>
              <a:rPr kumimoji="0" lang="ru-RU" altLang="ru-RU" sz="4000" b="1" i="1" u="none" strike="noStrike" kern="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являются знаком </a:t>
            </a:r>
          </a:p>
          <a:p>
            <a:pPr algn="ctr"/>
            <a:r>
              <a:rPr kumimoji="0" lang="ru-RU" altLang="ru-RU" sz="4000" b="1" i="1" u="none" strike="noStrike" kern="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личной доблести солдата</a:t>
            </a:r>
          </a:p>
          <a:p>
            <a:pPr algn="ctr"/>
            <a:r>
              <a:rPr kumimoji="0" lang="ru-RU" altLang="ru-RU" sz="4000" b="1" i="1" u="none" strike="noStrike" kern="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поле боя.</a:t>
            </a:r>
            <a:endParaRPr lang="ru-RU" sz="4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4" y="5114278"/>
            <a:ext cx="7344816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2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705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МБДОУ д/скв № 8 "Теремок"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"Зеленый"</dc:title>
  <dc:subject>День Победы</dc:subject>
  <dc:creator>Алейник Н.В.</dc:creator>
  <cp:lastModifiedBy>Roman Burtsev</cp:lastModifiedBy>
  <cp:revision>16</cp:revision>
  <dcterms:created xsi:type="dcterms:W3CDTF">2015-01-29T08:06:15Z</dcterms:created>
  <dcterms:modified xsi:type="dcterms:W3CDTF">2015-04-06T16:08:49Z</dcterms:modified>
  <cp:category>презентация к празднику</cp:category>
</cp:coreProperties>
</file>