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3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68" r:id="rId19"/>
    <p:sldId id="271" r:id="rId20"/>
    <p:sldId id="275" r:id="rId21"/>
    <p:sldId id="276" r:id="rId22"/>
    <p:sldId id="277" r:id="rId23"/>
    <p:sldId id="282" r:id="rId24"/>
    <p:sldId id="278" r:id="rId25"/>
    <p:sldId id="274" r:id="rId26"/>
    <p:sldId id="273" r:id="rId27"/>
    <p:sldId id="284" r:id="rId28"/>
    <p:sldId id="285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myRHadKbq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holidays/0/0/3232/" TargetMode="External"/><Relationship Id="rId2" Type="http://schemas.openxmlformats.org/officeDocument/2006/relationships/hyperlink" Target="http://www.boredpanda.com/cute-pet-rat-phot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z-vesta.ru/statyi/45-o-krisah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836712"/>
            <a:ext cx="4719017" cy="57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8940" y="158651"/>
            <a:ext cx="6829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Всемирный день крысы?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90686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Ольга Степанова </a:t>
            </a:r>
          </a:p>
          <a:p>
            <a:pPr algn="r"/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Учитель английского языка</a:t>
            </a:r>
          </a:p>
          <a:p>
            <a:pPr algn="r"/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МБОУ «</a:t>
            </a:r>
            <a:r>
              <a:rPr lang="ru-RU" altLang="ru-RU" dirty="0" err="1" smtClean="0">
                <a:solidFill>
                  <a:srgbClr val="7030A0"/>
                </a:solidFill>
                <a:latin typeface="Arial Black" pitchFamily="34" charset="0"/>
              </a:rPr>
              <a:t>Цивильская</a:t>
            </a:r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 СОШ №2»</a:t>
            </a:r>
          </a:p>
          <a:p>
            <a:pPr algn="r"/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Чувашской Республики</a:t>
            </a:r>
          </a:p>
          <a:p>
            <a:pPr algn="r"/>
            <a:endParaRPr lang="ru-RU" alt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/>
            <a:endParaRPr lang="ru-RU" altLang="ru-RU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altLang="ru-RU" dirty="0">
                <a:solidFill>
                  <a:srgbClr val="7030A0"/>
                </a:solidFill>
                <a:latin typeface="Arial Black" pitchFamily="34" charset="0"/>
              </a:rPr>
              <a:t>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8830" y="2276872"/>
            <a:ext cx="4378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Презентация-лекция</a:t>
            </a: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 для 7-10 классов</a:t>
            </a:r>
            <a:endParaRPr lang="ru-RU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1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00529"/>
            <a:ext cx="338437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Стоит </a:t>
            </a:r>
            <a:r>
              <a:rPr lang="ru-RU" sz="2400" b="1" dirty="0">
                <a:solidFill>
                  <a:srgbClr val="92D050"/>
                </a:solidFill>
              </a:rPr>
              <a:t>напомнить, что сегодня мы говорим именно о декоративных, домашних, крысах, которые отличаются от диких только тем, что выращены в неволе в энном поколении (кстати, «родиной» этих домашних животных считается Англия). Это значит, что такая крыса умна, как дикая крыса и ласкова, как домашний зверек, но до определенной степени, конечно же.</a:t>
            </a:r>
          </a:p>
          <a:p>
            <a:endParaRPr lang="ru-RU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9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" b="12175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16632"/>
            <a:ext cx="6588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Не секрет, что многие </a:t>
            </a:r>
            <a:r>
              <a:rPr lang="ru-RU" sz="2400" b="1" dirty="0" smtClean="0">
                <a:solidFill>
                  <a:srgbClr val="FFFF00"/>
                </a:solidFill>
              </a:rPr>
              <a:t>крысы вообще </a:t>
            </a:r>
            <a:r>
              <a:rPr lang="ru-RU" sz="2400" b="1" dirty="0">
                <a:solidFill>
                  <a:srgbClr val="FFFF00"/>
                </a:solidFill>
              </a:rPr>
              <a:t>использовались медиками в качестве лабораторных уже много веков назад, и таланты лабораторных крыс не прошли мимо внимания человека. </a:t>
            </a:r>
          </a:p>
          <a:p>
            <a:pPr algn="r"/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3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0" y="0"/>
            <a:ext cx="9170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51180"/>
            <a:ext cx="4139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Впервые </a:t>
            </a:r>
            <a:r>
              <a:rPr lang="ru-RU" sz="2800" b="1" dirty="0">
                <a:solidFill>
                  <a:srgbClr val="0000CC"/>
                </a:solidFill>
              </a:rPr>
              <a:t>в мире крысы вышли на арену цирка в России – благодаря братьям Дуровым: именно они начали демонстрировать дрессированных крыс-альбиносов. А потом этих животных стали продавать на «птичьих» рынках и зоомагазинах, и сегодня по всему миру существуют клубы любителей крыс и крысиные питомники. </a:t>
            </a:r>
          </a:p>
          <a:p>
            <a:endParaRPr lang="ru-RU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8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19930" y="1600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30" y="116632"/>
            <a:ext cx="457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Декоративные крысы легко приручаются, не проявляют агрессии к человеку, и кусаются лишь в крайней ситуации. И всё же в большинстве своём общество предвзято относится к этому животному – долгие века «холодной войны» крыс и человека не прошли даром. Поэтому сегодняшняя дата – ещё один повод рассказать об уникальности данных животных, развеять существующие в обществе предрассудки относительно домашних крыс и призвать более терпимо относиться к этим хвостатым соседям. </a:t>
            </a:r>
          </a:p>
          <a:p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b="34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72200" y="116631"/>
            <a:ext cx="26642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00CC"/>
                </a:solidFill>
              </a:rPr>
              <a:t>Всемирный день крысы </a:t>
            </a:r>
            <a:r>
              <a:rPr lang="ru-RU" sz="2400" b="1" dirty="0" smtClean="0">
                <a:solidFill>
                  <a:srgbClr val="0000CC"/>
                </a:solidFill>
              </a:rPr>
              <a:t>– 4 апреля -  </a:t>
            </a:r>
            <a:r>
              <a:rPr lang="ru-RU" sz="2400" b="1" dirty="0">
                <a:solidFill>
                  <a:srgbClr val="0000CC"/>
                </a:solidFill>
              </a:rPr>
              <a:t>это повод для всех любителей этих животных провести время с друзьями-</a:t>
            </a:r>
            <a:r>
              <a:rPr lang="ru-RU" sz="2400" b="1" dirty="0" err="1">
                <a:solidFill>
                  <a:srgbClr val="0000CC"/>
                </a:solidFill>
              </a:rPr>
              <a:t>крысолюбами</a:t>
            </a:r>
            <a:r>
              <a:rPr lang="ru-RU" sz="2400" b="1" dirty="0">
                <a:solidFill>
                  <a:srgbClr val="0000CC"/>
                </a:solidFill>
              </a:rPr>
              <a:t>, поговорить о своих питомцах, преподнести им особые подарки или вкусности и запечатлеть для потомков их довольные мордашки. </a:t>
            </a:r>
          </a:p>
          <a:p>
            <a:pPr algn="r"/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630"/>
            <a:ext cx="9144001" cy="688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70" y="4264"/>
            <a:ext cx="5859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CC00"/>
                </a:solidFill>
              </a:rPr>
              <a:t>Многие проводят </a:t>
            </a:r>
            <a:r>
              <a:rPr lang="ru-RU" sz="2000" b="1" dirty="0">
                <a:solidFill>
                  <a:srgbClr val="00CC00"/>
                </a:solidFill>
              </a:rPr>
              <a:t>в этот день различные фестивали, выставки и вечеринки, главным действующим лицом которых являются крысы, и где стараются показать как можно большему количеству людей «заслуги» этих милых животных. И ещё напомнить, что заводить крысу просто так – не имеет смысла. Крыса не игрушка и не развлечение, это живое существо.</a:t>
            </a:r>
          </a:p>
          <a:p>
            <a:endParaRPr lang="ru-RU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4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/>
          <a:stretch/>
        </p:blipFill>
        <p:spPr bwMode="auto">
          <a:xfrm>
            <a:off x="0" y="6517"/>
            <a:ext cx="9140116" cy="68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822" y="200299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О крысах в целом. Первые </a:t>
            </a:r>
            <a:r>
              <a:rPr lang="ru-RU" sz="2000" b="1" dirty="0">
                <a:solidFill>
                  <a:srgbClr val="0000CC"/>
                </a:solidFill>
              </a:rPr>
              <a:t>представители </a:t>
            </a:r>
            <a:r>
              <a:rPr lang="ru-RU" sz="2000" b="1" dirty="0" err="1">
                <a:solidFill>
                  <a:srgbClr val="0000CC"/>
                </a:solidFill>
              </a:rPr>
              <a:t>Homo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Sapiens</a:t>
            </a:r>
            <a:r>
              <a:rPr lang="ru-RU" sz="2000" b="1" dirty="0">
                <a:solidFill>
                  <a:srgbClr val="0000CC"/>
                </a:solidFill>
              </a:rPr>
              <a:t> появились около двухсот тысяч лет назад. Крысы же к этому времени существовали уже 48 миллионов лет! Некоторые ученые считают, что они могли стать причиной вымирания динозавров. Аргументируют это тем, что крысы могли уничтожить их потомство путем поедания яиц — любимого лакомства грызунов.</a:t>
            </a:r>
          </a:p>
        </p:txBody>
      </p:sp>
    </p:spTree>
    <p:extLst>
      <p:ext uri="{BB962C8B-B14F-4D97-AF65-F5344CB8AC3E}">
        <p14:creationId xmlns:p14="http://schemas.microsoft.com/office/powerpoint/2010/main" val="405078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32403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Самые точные буревестники — крысы. Они предсказывают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только бурю,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но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>кораблекрушение.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Валентин </a:t>
            </a:r>
            <a:r>
              <a:rPr lang="ru-RU" sz="2800" b="1" dirty="0" err="1" smtClean="0">
                <a:solidFill>
                  <a:srgbClr val="FFFF00"/>
                </a:solidFill>
              </a:rPr>
              <a:t>Домиль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877272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Если мы окружены крысами, значит корабль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не </a:t>
            </a:r>
            <a:r>
              <a:rPr lang="ru-RU" sz="2800" b="1" dirty="0">
                <a:solidFill>
                  <a:srgbClr val="FFFF00"/>
                </a:solidFill>
              </a:rPr>
              <a:t>идет ко дну. </a:t>
            </a: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Эрик </a:t>
            </a:r>
            <a:r>
              <a:rPr lang="ru-RU" sz="2800" b="1" dirty="0" err="1" smtClean="0">
                <a:solidFill>
                  <a:srgbClr val="FFFF00"/>
                </a:solidFill>
              </a:rPr>
              <a:t>Хоффер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0"/>
            <a:ext cx="2843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B0F0"/>
                </a:solidFill>
              </a:rPr>
              <a:t>Раньше, если моряки видели, что крысы начинают покидать корабль перед самым отплытием, – жди беды. Корабль, который покидают грызуны, точно попадет в шторм или наткнется на риф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  <a:p>
            <a:pPr algn="r"/>
            <a:r>
              <a:rPr lang="ru-RU" b="1" dirty="0">
                <a:solidFill>
                  <a:srgbClr val="00B0F0"/>
                </a:solidFill>
              </a:rPr>
              <a:t>Так почему крысы первыми бегут с корабля</a:t>
            </a:r>
            <a:r>
              <a:rPr lang="ru-RU" b="1" dirty="0" smtClean="0">
                <a:solidFill>
                  <a:srgbClr val="00B0F0"/>
                </a:solidFill>
              </a:rPr>
              <a:t>?</a:t>
            </a:r>
            <a:endParaRPr lang="ru-RU" b="1" dirty="0">
              <a:solidFill>
                <a:srgbClr val="00B0F0"/>
              </a:solidFill>
            </a:endParaRPr>
          </a:p>
          <a:p>
            <a:pPr algn="r"/>
            <a:r>
              <a:rPr lang="ru-RU" b="1" dirty="0">
                <a:solidFill>
                  <a:srgbClr val="00B0F0"/>
                </a:solidFill>
              </a:rPr>
              <a:t>Современные ученые до сих пор не могут </a:t>
            </a:r>
            <a:r>
              <a:rPr lang="ru-RU" b="1" dirty="0" err="1">
                <a:solidFill>
                  <a:srgbClr val="00B0F0"/>
                </a:solidFill>
              </a:rPr>
              <a:t>придти</a:t>
            </a:r>
            <a:r>
              <a:rPr lang="ru-RU" b="1" dirty="0">
                <a:solidFill>
                  <a:srgbClr val="00B0F0"/>
                </a:solidFill>
              </a:rPr>
              <a:t> к единому мнению.</a:t>
            </a:r>
          </a:p>
          <a:p>
            <a:pPr algn="r"/>
            <a:r>
              <a:rPr lang="ru-RU" b="1" dirty="0">
                <a:solidFill>
                  <a:srgbClr val="00B0F0"/>
                </a:solidFill>
              </a:rPr>
              <a:t>По одной из версий крысы хорошо чувствуют низкочастотные колебания, происходящие в водной среде за некоторое время до шторма.</a:t>
            </a:r>
          </a:p>
        </p:txBody>
      </p:sp>
    </p:spTree>
    <p:extLst>
      <p:ext uri="{BB962C8B-B14F-4D97-AF65-F5344CB8AC3E}">
        <p14:creationId xmlns:p14="http://schemas.microsoft.com/office/powerpoint/2010/main" val="153634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" y="0"/>
            <a:ext cx="927652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224" y="17738"/>
            <a:ext cx="4682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CC00"/>
                </a:solidFill>
              </a:rPr>
              <a:t>Крысы чуют опасность и массово убегают из ненадежных мест. Поэтому во время ВОВ люди спасали свои жизни именно в тех домах, куда во время бомбежки убегали крысы.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CC00"/>
                </a:solidFill>
              </a:rPr>
              <a:t>В </a:t>
            </a:r>
            <a:r>
              <a:rPr lang="ru-RU" sz="2400" b="1" dirty="0" err="1">
                <a:solidFill>
                  <a:srgbClr val="00CC00"/>
                </a:solidFill>
              </a:rPr>
              <a:t>г.Гейлсбур</a:t>
            </a:r>
            <a:r>
              <a:rPr lang="ru-RU" sz="2400" b="1" dirty="0">
                <a:solidFill>
                  <a:srgbClr val="00CC00"/>
                </a:solidFill>
              </a:rPr>
              <a:t>, штат Иллинойс, США, действует забавный закон: каждого, кто ударит крысу бейсбольной битой, штрафуют на 1000 долларов!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CC00"/>
                </a:solidFill>
              </a:rPr>
              <a:t>По </a:t>
            </a:r>
            <a:r>
              <a:rPr lang="ru-RU" sz="2400" b="1" dirty="0">
                <a:solidFill>
                  <a:srgbClr val="00CC00"/>
                </a:solidFill>
              </a:rPr>
              <a:t>словам известного польского зоолога Мирослава Гуща, крысы — создания, обладающие исключительным интеллектом.</a:t>
            </a:r>
          </a:p>
        </p:txBody>
      </p:sp>
    </p:spTree>
    <p:extLst>
      <p:ext uri="{BB962C8B-B14F-4D97-AF65-F5344CB8AC3E}">
        <p14:creationId xmlns:p14="http://schemas.microsoft.com/office/powerpoint/2010/main" val="258342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3570" r="3556" b="3345"/>
          <a:stretch/>
        </p:blipFill>
        <p:spPr bwMode="auto">
          <a:xfrm>
            <a:off x="-13871" y="0"/>
            <a:ext cx="93215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57" y="188640"/>
            <a:ext cx="43999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Про сообразительность крыс ходят легенды. у них великолепная память и хорошая обучаемость, быстро начинают откликаться на кличку, узнают хозяев, привыкают к звуковым и световым сигналам. Одним из первых начал дрессировать крыс знаменитый Дуров.</a:t>
            </a:r>
          </a:p>
        </p:txBody>
      </p:sp>
    </p:spTree>
    <p:extLst>
      <p:ext uri="{BB962C8B-B14F-4D97-AF65-F5344CB8AC3E}">
        <p14:creationId xmlns:p14="http://schemas.microsoft.com/office/powerpoint/2010/main" val="376615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r="8321" b="3865"/>
          <a:stretch/>
        </p:blipFill>
        <p:spPr bwMode="auto">
          <a:xfrm>
            <a:off x="0" y="-11718"/>
            <a:ext cx="9143371" cy="686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" y="13474"/>
            <a:ext cx="9035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Какие ассоциации вызывает у нас слово «крыса»?  Одни приведут такие слова: страх, зараза, грязь, болезни, отвращение. 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А другие им могут возразить словами: ум, сообразительность, преданность, своенравие,</a:t>
            </a:r>
          </a:p>
          <a:p>
            <a:r>
              <a:rPr lang="ru-RU" sz="2400" b="1" dirty="0" smtClean="0">
                <a:solidFill>
                  <a:srgbClr val="0000CC"/>
                </a:solidFill>
              </a:rPr>
              <a:t>удивление.  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9"/>
          <a:stretch/>
        </p:blipFill>
        <p:spPr bwMode="auto">
          <a:xfrm>
            <a:off x="-1" y="11698"/>
            <a:ext cx="9144001" cy="684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49" y="44104"/>
            <a:ext cx="33999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По словам известного польского зоолога Мирослава Гуща, крысы — создания, обладающие исключительным интеллектом.</a:t>
            </a:r>
          </a:p>
        </p:txBody>
      </p:sp>
    </p:spTree>
    <p:extLst>
      <p:ext uri="{BB962C8B-B14F-4D97-AF65-F5344CB8AC3E}">
        <p14:creationId xmlns:p14="http://schemas.microsoft.com/office/powerpoint/2010/main" val="15402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Генетики заняты тем, что планируют в будущем трансплантацию кожи и хрящей этих животных человеку.</a:t>
            </a:r>
          </a:p>
        </p:txBody>
      </p:sp>
    </p:spTree>
    <p:extLst>
      <p:ext uri="{BB962C8B-B14F-4D97-AF65-F5344CB8AC3E}">
        <p14:creationId xmlns:p14="http://schemas.microsoft.com/office/powerpoint/2010/main" val="365463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6107" r="11999" b="659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17281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Крысы очень социальные и ласковые животные. Они любят находиться в компании себе подобных или человека, любят играть и спать свернувшись калачиком вместе. Они заботятся о раненных и больных крысах в группе</a:t>
            </a:r>
            <a:r>
              <a:rPr lang="ru-RU" sz="2000" b="1" dirty="0" smtClean="0">
                <a:solidFill>
                  <a:srgbClr val="0000CC"/>
                </a:solidFill>
              </a:rPr>
              <a:t>. </a:t>
            </a:r>
            <a:endParaRPr lang="ru-RU" sz="20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1" y="2708920"/>
            <a:ext cx="28438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/>
              <a:t>Примечательно, что самки-крыс используют одни и </a:t>
            </a:r>
            <a:r>
              <a:rPr lang="ru-RU" sz="2000" b="1" dirty="0" smtClean="0"/>
              <a:t>те же </a:t>
            </a:r>
            <a:r>
              <a:rPr lang="ru-RU" sz="2000" b="1" dirty="0"/>
              <a:t>гнезда для родов. И если случится так, что мама-крыса умрет, то другие самки примут заботу о ее детенышах на себя. Самцы крыс не принимают никакого участия в воспитании потомства.</a:t>
            </a:r>
          </a:p>
        </p:txBody>
      </p:sp>
    </p:spTree>
    <p:extLst>
      <p:ext uri="{BB962C8B-B14F-4D97-AF65-F5344CB8AC3E}">
        <p14:creationId xmlns:p14="http://schemas.microsoft.com/office/powerpoint/2010/main" val="163548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332656"/>
            <a:ext cx="2843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У крыс </a:t>
            </a:r>
            <a:endParaRPr lang="ru-RU" sz="2800" b="1" dirty="0" smtClean="0"/>
          </a:p>
          <a:p>
            <a:pPr algn="r"/>
            <a:r>
              <a:rPr lang="ru-RU" sz="2800" b="1" dirty="0" smtClean="0"/>
              <a:t>хорошо развита</a:t>
            </a:r>
          </a:p>
          <a:p>
            <a:pPr algn="r"/>
            <a:r>
              <a:rPr lang="ru-RU" sz="2800" b="1" dirty="0" smtClean="0"/>
              <a:t> </a:t>
            </a:r>
            <a:r>
              <a:rPr lang="ru-RU" sz="2800" b="1" dirty="0"/>
              <a:t>память, </a:t>
            </a:r>
            <a:endParaRPr lang="ru-RU" sz="2800" b="1" dirty="0" smtClean="0"/>
          </a:p>
          <a:p>
            <a:pPr algn="r"/>
            <a:r>
              <a:rPr lang="ru-RU" sz="2800" b="1" dirty="0" smtClean="0"/>
              <a:t>а </a:t>
            </a:r>
            <a:r>
              <a:rPr lang="ru-RU" sz="2800" b="1" dirty="0"/>
              <a:t>при общении они могут </a:t>
            </a:r>
            <a:endParaRPr lang="ru-RU" sz="2800" b="1" dirty="0" smtClean="0"/>
          </a:p>
          <a:p>
            <a:pPr algn="r"/>
            <a:r>
              <a:rPr lang="ru-RU" sz="2800" b="1" dirty="0"/>
              <a:t>р</a:t>
            </a:r>
            <a:r>
              <a:rPr lang="ru-RU" sz="2800" b="1" dirty="0" smtClean="0"/>
              <a:t>ассказать</a:t>
            </a:r>
          </a:p>
          <a:p>
            <a:pPr algn="r"/>
            <a:r>
              <a:rPr lang="ru-RU" sz="2800" b="1" dirty="0" smtClean="0"/>
              <a:t> </a:t>
            </a:r>
            <a:r>
              <a:rPr lang="ru-RU" sz="2800" b="1" dirty="0"/>
              <a:t>друг другу, </a:t>
            </a:r>
            <a:endParaRPr lang="ru-RU" sz="2800" b="1" dirty="0" smtClean="0"/>
          </a:p>
          <a:p>
            <a:pPr algn="r"/>
            <a:r>
              <a:rPr lang="ru-RU" sz="2800" b="1" dirty="0" smtClean="0"/>
              <a:t>где </a:t>
            </a:r>
            <a:r>
              <a:rPr lang="ru-RU" sz="2800" b="1" dirty="0"/>
              <a:t>находится еда, и способны на расстоянии предупреждать друг </a:t>
            </a:r>
            <a:r>
              <a:rPr lang="ru-RU" sz="2800" b="1" dirty="0" smtClean="0"/>
              <a:t>друга</a:t>
            </a:r>
          </a:p>
          <a:p>
            <a:pPr algn="r"/>
            <a:r>
              <a:rPr lang="ru-RU" sz="2800" b="1" dirty="0" smtClean="0"/>
              <a:t> </a:t>
            </a:r>
            <a:r>
              <a:rPr lang="ru-RU" sz="2800" b="1" dirty="0"/>
              <a:t>об 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52738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5"/>
          <a:stretch/>
        </p:blipFill>
        <p:spPr bwMode="auto">
          <a:xfrm>
            <a:off x="-1" y="-6518"/>
            <a:ext cx="9144001" cy="686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Ученые говорят, что крыса является лучшим модельным объектом для исследования и разработки методов лечения и предотвращения заболеваний человека.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507" y="602700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Тончайшие волоски, покрывающие хвост крысы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используются </a:t>
            </a:r>
            <a:r>
              <a:rPr lang="ru-RU" sz="2400" b="1" dirty="0">
                <a:solidFill>
                  <a:srgbClr val="0000CC"/>
                </a:solidFill>
              </a:rPr>
              <a:t>в офтальмологии при операциях на глазах.</a:t>
            </a:r>
          </a:p>
        </p:txBody>
      </p:sp>
    </p:spTree>
    <p:extLst>
      <p:ext uri="{BB962C8B-B14F-4D97-AF65-F5344CB8AC3E}">
        <p14:creationId xmlns:p14="http://schemas.microsoft.com/office/powerpoint/2010/main" val="215434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7455"/>
            <a:ext cx="331236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 2013 году в Новосибирском </a:t>
            </a:r>
            <a:r>
              <a:rPr lang="ru-RU" sz="2800" b="1" dirty="0" err="1">
                <a:solidFill>
                  <a:srgbClr val="FFFF00"/>
                </a:solidFill>
              </a:rPr>
              <a:t>академгородке</a:t>
            </a:r>
            <a:r>
              <a:rPr lang="ru-RU" sz="2800" b="1" dirty="0">
                <a:solidFill>
                  <a:srgbClr val="FFFF00"/>
                </a:solidFill>
              </a:rPr>
              <a:t> учёные даже решили почтить «мучениц науки» установкой памятника вблизи института цитологии и генетики. Памятник изображает мышь в очках, которая... вяжет двойную спираль ДНК!</a:t>
            </a: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5"/>
          <a:stretch/>
        </p:blipFill>
        <p:spPr bwMode="auto">
          <a:xfrm>
            <a:off x="-32089" y="0"/>
            <a:ext cx="91760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48" y="10077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Вышла крыса утром рано</a:t>
            </a:r>
          </a:p>
          <a:p>
            <a:r>
              <a:rPr lang="ru-RU" b="1" dirty="0"/>
              <a:t>Подкрепиться после ночи:</a:t>
            </a:r>
          </a:p>
          <a:p>
            <a:r>
              <a:rPr lang="ru-RU" b="1" dirty="0"/>
              <a:t>Крыса выспалась ударно</a:t>
            </a:r>
          </a:p>
          <a:p>
            <a:r>
              <a:rPr lang="ru-RU" b="1" dirty="0"/>
              <a:t>И </a:t>
            </a:r>
            <a:r>
              <a:rPr lang="ru-RU" b="1" dirty="0" err="1"/>
              <a:t>ужжжасно</a:t>
            </a:r>
            <a:r>
              <a:rPr lang="ru-RU" b="1" dirty="0"/>
              <a:t> кушать хочет.</a:t>
            </a:r>
          </a:p>
          <a:p>
            <a:endParaRPr lang="ru-RU" b="1" dirty="0"/>
          </a:p>
          <a:p>
            <a:r>
              <a:rPr lang="ru-RU" b="1" dirty="0"/>
              <a:t>А в тарелках – только каша,</a:t>
            </a:r>
          </a:p>
          <a:p>
            <a:r>
              <a:rPr lang="ru-RU" b="1" dirty="0"/>
              <a:t>Овощей четыре вида,</a:t>
            </a:r>
          </a:p>
          <a:p>
            <a:r>
              <a:rPr lang="ru-RU" b="1" dirty="0"/>
              <a:t>Корм сухой и простокваша…</a:t>
            </a:r>
          </a:p>
          <a:p>
            <a:r>
              <a:rPr lang="ru-RU" b="1" dirty="0"/>
              <a:t>Стыдно, злой хозяин, стыдно!</a:t>
            </a:r>
          </a:p>
          <a:p>
            <a:endParaRPr lang="ru-RU" b="1" dirty="0"/>
          </a:p>
          <a:p>
            <a:r>
              <a:rPr lang="ru-RU" b="1" dirty="0"/>
              <a:t>Аль не видишь? Твой крысенок</a:t>
            </a:r>
          </a:p>
          <a:p>
            <a:r>
              <a:rPr lang="ru-RU" b="1" dirty="0"/>
              <a:t>Чахнет, пухнет с голодухи:</a:t>
            </a:r>
          </a:p>
          <a:p>
            <a:r>
              <a:rPr lang="ru-RU" b="1" dirty="0"/>
              <a:t>Вход в любимый синий домик</a:t>
            </a:r>
          </a:p>
          <a:p>
            <a:r>
              <a:rPr lang="ru-RU" b="1" dirty="0"/>
              <a:t>Еле сходится на брюхе.</a:t>
            </a:r>
          </a:p>
          <a:p>
            <a:endParaRPr lang="ru-RU" b="1" dirty="0"/>
          </a:p>
          <a:p>
            <a:r>
              <a:rPr lang="ru-RU" b="1" dirty="0"/>
              <a:t>Где креветки? Где котлетки?</a:t>
            </a:r>
          </a:p>
          <a:p>
            <a:r>
              <a:rPr lang="ru-RU" b="1" dirty="0"/>
              <a:t>Где, в конце концов, сметана?</a:t>
            </a:r>
          </a:p>
          <a:p>
            <a:r>
              <a:rPr lang="ru-RU" b="1" dirty="0"/>
              <a:t>Вот возьму – и завтра утром</a:t>
            </a:r>
          </a:p>
          <a:p>
            <a:r>
              <a:rPr lang="ru-RU" b="1" dirty="0"/>
              <a:t>Вообще уже не встану…</a:t>
            </a:r>
          </a:p>
          <a:p>
            <a:endParaRPr lang="ru-RU" b="1" dirty="0"/>
          </a:p>
          <a:p>
            <a:r>
              <a:rPr lang="ru-RU" b="1" dirty="0"/>
              <a:t>Крыса грустно морду супит,</a:t>
            </a:r>
          </a:p>
          <a:p>
            <a:r>
              <a:rPr lang="ru-RU" b="1" dirty="0"/>
              <a:t>Шевелит усами скорбно:</a:t>
            </a:r>
          </a:p>
          <a:p>
            <a:r>
              <a:rPr lang="ru-RU" b="1" dirty="0"/>
              <a:t>В этом доме крыс не любят,</a:t>
            </a:r>
          </a:p>
          <a:p>
            <a:r>
              <a:rPr lang="ru-RU" b="1" dirty="0"/>
              <a:t>В этом доме крыс не кормят... </a:t>
            </a:r>
          </a:p>
        </p:txBody>
      </p:sp>
    </p:spTree>
    <p:extLst>
      <p:ext uri="{BB962C8B-B14F-4D97-AF65-F5344CB8AC3E}">
        <p14:creationId xmlns:p14="http://schemas.microsoft.com/office/powerpoint/2010/main" val="339127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064"/>
            <a:ext cx="9165419" cy="687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94" y="0"/>
            <a:ext cx="8886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Если Вы завели крысу, с ней обязательно </a:t>
            </a:r>
            <a:r>
              <a:rPr lang="ru-RU" sz="2400" b="1" dirty="0">
                <a:solidFill>
                  <a:srgbClr val="FFFF00"/>
                </a:solidFill>
              </a:rPr>
              <a:t>нужно общаться.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Ежедневно </a:t>
            </a:r>
            <a:r>
              <a:rPr lang="ru-RU" sz="2400" b="1" dirty="0">
                <a:solidFill>
                  <a:srgbClr val="FFFF00"/>
                </a:solidFill>
              </a:rPr>
              <a:t>выделяй </a:t>
            </a:r>
            <a:r>
              <a:rPr lang="ru-RU" sz="2400" b="1" dirty="0" smtClean="0">
                <a:solidFill>
                  <a:srgbClr val="FFFF00"/>
                </a:solidFill>
              </a:rPr>
              <a:t>ей </a:t>
            </a:r>
            <a:r>
              <a:rPr lang="ru-RU" sz="2400" b="1" dirty="0">
                <a:solidFill>
                  <a:srgbClr val="FFFF00"/>
                </a:solidFill>
              </a:rPr>
              <a:t>время.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58" y="4919008"/>
            <a:ext cx="5175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Доставай из клетки, когда они привыкнут к тебе, их можно отпустить побегать по </a:t>
            </a:r>
            <a:r>
              <a:rPr lang="ru-RU" sz="2400" b="1" dirty="0" smtClean="0">
                <a:solidFill>
                  <a:srgbClr val="FFFF00"/>
                </a:solidFill>
              </a:rPr>
              <a:t>кровати </a:t>
            </a:r>
            <a:r>
              <a:rPr lang="ru-RU" sz="2400" b="1" dirty="0">
                <a:solidFill>
                  <a:srgbClr val="FFFF00"/>
                </a:solidFill>
              </a:rPr>
              <a:t>или дивану. Желательно общаться несколько раз, </a:t>
            </a:r>
            <a:r>
              <a:rPr lang="ru-RU" sz="2400" b="1" dirty="0" smtClean="0">
                <a:solidFill>
                  <a:srgbClr val="FFFF00"/>
                </a:solidFill>
              </a:rPr>
              <a:t>ежедневно…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yRHadKbq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1760" y="4005064"/>
            <a:ext cx="4572000" cy="2571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Помимо качественного питания, крысам необходимы подвижные игры. Поэтому желательно установить в клетке качели, лесенки, время от времени выпускать крысу под строгим присмотром на прогулку по квартире. </a:t>
            </a:r>
            <a:endParaRPr lang="ru-RU" sz="24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Для </a:t>
            </a:r>
            <a:r>
              <a:rPr lang="ru-RU" sz="2400" b="1" dirty="0">
                <a:solidFill>
                  <a:srgbClr val="006600"/>
                </a:solidFill>
              </a:rPr>
              <a:t>обеспечения эмоционального контакта с хозяином, крыс нужно брать на руки, приучать выполнять простые команды, гладить, чесать за ушком. 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После </a:t>
            </a:r>
            <a:r>
              <a:rPr lang="ru-RU" sz="2400" b="1" dirty="0">
                <a:solidFill>
                  <a:srgbClr val="7030A0"/>
                </a:solidFill>
              </a:rPr>
              <a:t>такой заботы питомиц отплатит вам верностью, любовью, подарит много радостных и запоминающихся моментов!</a:t>
            </a:r>
          </a:p>
        </p:txBody>
      </p:sp>
    </p:spTree>
    <p:extLst>
      <p:ext uri="{BB962C8B-B14F-4D97-AF65-F5344CB8AC3E}">
        <p14:creationId xmlns:p14="http://schemas.microsoft.com/office/powerpoint/2010/main" val="297042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1102" y="1742341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ru-RU" dirty="0">
              <a:hlinkClick r:id="rId2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://www.boredpanda.com/cute-pet-rat-photos</a:t>
            </a:r>
            <a:r>
              <a:rPr lang="en-US" sz="2800" dirty="0" smtClean="0">
                <a:hlinkClick r:id="rId2"/>
              </a:rPr>
              <a:t>/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en-US" sz="2800" dirty="0">
                <a:hlinkClick r:id="rId3"/>
              </a:rPr>
              <a:t>http://www.calend.ru/holidays/0/0/3232</a:t>
            </a:r>
            <a:r>
              <a:rPr lang="en-US" sz="2800" dirty="0" smtClean="0">
                <a:hlinkClick r:id="rId3"/>
              </a:rPr>
              <a:t>/</a:t>
            </a:r>
            <a:endParaRPr lang="ru-RU" sz="2800" dirty="0" smtClean="0"/>
          </a:p>
          <a:p>
            <a:pPr>
              <a:lnSpc>
                <a:spcPct val="200000"/>
              </a:lnSpc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www.dez-vesta.ru/statyi/45-o-krisah.html</a:t>
            </a:r>
            <a:endParaRPr lang="ru-RU" sz="2800" dirty="0" smtClean="0"/>
          </a:p>
          <a:p>
            <a:pPr>
              <a:lnSpc>
                <a:spcPct val="200000"/>
              </a:lnSpc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052736"/>
            <a:ext cx="1889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Источники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503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2" b="18855"/>
          <a:stretch/>
        </p:blipFill>
        <p:spPr bwMode="auto">
          <a:xfrm>
            <a:off x="823747" y="0"/>
            <a:ext cx="83072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36724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В. Ходасевич: «Все былые страсти, все тревоги Навсегда забудь и затаи... Вам молюсь я, маленькие боги, Добрые хранители мои. Скромные примите приношенья: Ломтик сыра, крошки со стола</a:t>
            </a:r>
            <a:r>
              <a:rPr lang="ru-RU" sz="3200" b="1" dirty="0" smtClean="0">
                <a:solidFill>
                  <a:srgbClr val="FF0000"/>
                </a:solidFill>
              </a:rPr>
              <a:t>...».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2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9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33403"/>
            <a:ext cx="457199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00CC"/>
                </a:solidFill>
              </a:rPr>
              <a:t>Не всегда и не везде люди относились к серому племени с однозначной неприязнью и враждебностью. В восточном календаре крыса (или мышь) – не просто один из символов 12-летнего цикла, она открывает этот цикл. По легенде, когда животные ринулись к Будде, чтобы засвидетельствовать ему своё почтение и получить благословение, именно крыса оказалась самой хитрой и проворной. Она спокойно добралась к финишу верхом на быке и первой спрыгнула с его вспотевшей спины прямо в руки Будды.</a:t>
            </a:r>
            <a:br>
              <a:rPr lang="ru-RU" sz="2400" b="1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/>
            </a:r>
            <a:br>
              <a:rPr lang="ru-RU" sz="2400" b="1" dirty="0">
                <a:solidFill>
                  <a:srgbClr val="0000CC"/>
                </a:solidFill>
              </a:rPr>
            </a:b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3529" y="0"/>
            <a:ext cx="5220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CC"/>
                </a:solidFill>
              </a:rPr>
              <a:t>Крысы традиционно воспринимаются как спутники смерти и гниения, прислужники разрушительных сил. Вместе с тем в Японии белая крыса - вестник богов счастья и богатства, в Древнем Риме - символ удачи, а крыса в индуизме является верховым животным </a:t>
            </a:r>
            <a:r>
              <a:rPr lang="ru-RU" sz="2000" b="1" dirty="0" err="1">
                <a:solidFill>
                  <a:srgbClr val="0000CC"/>
                </a:solidFill>
              </a:rPr>
              <a:t>слоноголового</a:t>
            </a:r>
            <a:r>
              <a:rPr lang="ru-RU" sz="2000" b="1" dirty="0">
                <a:solidFill>
                  <a:srgbClr val="0000CC"/>
                </a:solidFill>
              </a:rPr>
              <a:t> бога </a:t>
            </a:r>
            <a:r>
              <a:rPr lang="ru-RU" sz="2000" b="1" dirty="0" err="1">
                <a:solidFill>
                  <a:srgbClr val="0000CC"/>
                </a:solidFill>
              </a:rPr>
              <a:t>Ганеши</a:t>
            </a:r>
            <a:r>
              <a:rPr lang="ru-RU" sz="2000" b="1" dirty="0">
                <a:solidFill>
                  <a:srgbClr val="0000CC"/>
                </a:solidFill>
              </a:rPr>
              <a:t> и служит олицетворением предприимчивости и благоразумия. В Китае это символ обаяния и процветания, хотя и ассоциируется также со скупостью и считается переносчиком чумы</a:t>
            </a:r>
          </a:p>
        </p:txBody>
      </p:sp>
    </p:spTree>
    <p:extLst>
      <p:ext uri="{BB962C8B-B14F-4D97-AF65-F5344CB8AC3E}">
        <p14:creationId xmlns:p14="http://schemas.microsoft.com/office/powerpoint/2010/main" val="20156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20132" y="277456"/>
            <a:ext cx="31798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Ежегодно 4 апреля, начиная с 2003 года, отмечается необычный праздник – Всемирный день крысы (</a:t>
            </a:r>
            <a:r>
              <a:rPr lang="ru-RU" sz="2400" b="1" dirty="0" err="1"/>
              <a:t>World</a:t>
            </a:r>
            <a:r>
              <a:rPr lang="ru-RU" sz="2400" b="1" dirty="0"/>
              <a:t> </a:t>
            </a:r>
            <a:r>
              <a:rPr lang="ru-RU" sz="2400" b="1" dirty="0" err="1"/>
              <a:t>rat</a:t>
            </a:r>
            <a:r>
              <a:rPr lang="ru-RU" sz="2400" b="1" dirty="0"/>
              <a:t> </a:t>
            </a:r>
            <a:r>
              <a:rPr lang="ru-RU" sz="2400" b="1" dirty="0" err="1"/>
              <a:t>day</a:t>
            </a:r>
            <a:r>
              <a:rPr lang="ru-RU" sz="2400" b="1" dirty="0"/>
              <a:t>), созданный для привлечения внимания к этому неординарному животному и призванный объединить любителей декоративных крыс по всему миру.</a:t>
            </a:r>
          </a:p>
          <a:p>
            <a:pPr algn="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8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51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0"/>
          <a:stretch/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417646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FF00"/>
                </a:solidFill>
              </a:rPr>
              <a:t>Идея учреждения этого Дня принадлежит американским </a:t>
            </a:r>
            <a:r>
              <a:rPr lang="ru-RU" sz="2600" b="1" dirty="0" err="1">
                <a:solidFill>
                  <a:srgbClr val="FFFF00"/>
                </a:solidFill>
              </a:rPr>
              <a:t>крысоводам</a:t>
            </a:r>
            <a:r>
              <a:rPr lang="ru-RU" sz="2600" b="1" dirty="0">
                <a:solidFill>
                  <a:srgbClr val="FFFF00"/>
                </a:solidFill>
              </a:rPr>
              <a:t>, которые таким образом решили почтить своих хвостатых любимцев, декоративных крыс, а потом эту идею подхватили </a:t>
            </a:r>
            <a:r>
              <a:rPr lang="ru-RU" sz="2600" b="1" dirty="0" err="1">
                <a:solidFill>
                  <a:srgbClr val="FFFF00"/>
                </a:solidFill>
              </a:rPr>
              <a:t>крысоводы</a:t>
            </a:r>
            <a:r>
              <a:rPr lang="ru-RU" sz="2600" b="1" dirty="0">
                <a:solidFill>
                  <a:srgbClr val="FFFF00"/>
                </a:solidFill>
              </a:rPr>
              <a:t> и из других стран. </a:t>
            </a:r>
            <a:endParaRPr lang="ru-RU" sz="2600" b="1" dirty="0" smtClean="0">
              <a:solidFill>
                <a:srgbClr val="FFFF00"/>
              </a:solidFill>
            </a:endParaRPr>
          </a:p>
          <a:p>
            <a:r>
              <a:rPr lang="ru-RU" sz="2600" b="1" dirty="0" smtClean="0">
                <a:solidFill>
                  <a:srgbClr val="FFFF00"/>
                </a:solidFill>
              </a:rPr>
              <a:t>Дата же 4 </a:t>
            </a:r>
            <a:r>
              <a:rPr lang="ru-RU" sz="2600" b="1" dirty="0">
                <a:solidFill>
                  <a:srgbClr val="FFFF00"/>
                </a:solidFill>
              </a:rPr>
              <a:t>апреля была выбрана в связи с тем, что это день начала работы </a:t>
            </a:r>
            <a:r>
              <a:rPr lang="ru-RU" sz="2600" b="1" dirty="0" err="1">
                <a:solidFill>
                  <a:srgbClr val="FFFF00"/>
                </a:solidFill>
              </a:rPr>
              <a:t>ratlist</a:t>
            </a:r>
            <a:r>
              <a:rPr lang="ru-RU" sz="2600" b="1" dirty="0">
                <a:solidFill>
                  <a:srgbClr val="FFFF00"/>
                </a:solidFill>
              </a:rPr>
              <a:t> – самого старого интернет ресурса, посвященного декоративным крысам.</a:t>
            </a:r>
          </a:p>
          <a:p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9248"/>
          <a:stretch/>
        </p:blipFill>
        <p:spPr bwMode="auto">
          <a:xfrm>
            <a:off x="0" y="1720"/>
            <a:ext cx="9144000" cy="685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720"/>
            <a:ext cx="4572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Кому-то может показаться странным, что </a:t>
            </a:r>
            <a:r>
              <a:rPr lang="ru-RU" sz="2400" b="1" dirty="0" smtClean="0">
                <a:solidFill>
                  <a:srgbClr val="FFFF00"/>
                </a:solidFill>
              </a:rPr>
              <a:t>крысе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уделяется столько внимания,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FFFF00"/>
                </a:solidFill>
              </a:rPr>
              <a:t>но </a:t>
            </a:r>
            <a:r>
              <a:rPr lang="ru-RU" sz="2400" b="1" dirty="0">
                <a:solidFill>
                  <a:srgbClr val="FFFF00"/>
                </a:solidFill>
              </a:rPr>
              <a:t>стоит напомнить, что, например, в китайском календаре ей посвящен целый год (Год Крысы</a:t>
            </a:r>
            <a:r>
              <a:rPr lang="ru-RU" sz="3200" b="1" dirty="0">
                <a:solidFill>
                  <a:srgbClr val="FFFF00"/>
                </a:solidFill>
              </a:rPr>
              <a:t>).</a:t>
            </a:r>
            <a:r>
              <a:rPr lang="ru-RU" sz="2400" b="1" dirty="0">
                <a:solidFill>
                  <a:srgbClr val="FFFF00"/>
                </a:solidFill>
              </a:rPr>
              <a:t> И не даром её считают очень умным и ловким животным с весёлым нравом и потрясающей живучестью. Любители же декоративных крыс считают их не только нежными, общительными, любопытными и дружелюбными зверьками, но и буквально членами своей семьи, неизбежно привлекательными… </a:t>
            </a:r>
          </a:p>
          <a:p>
            <a:pPr algn="r"/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6144"/>
          <a:stretch/>
        </p:blipFill>
        <p:spPr bwMode="auto">
          <a:xfrm>
            <a:off x="0" y="-29058"/>
            <a:ext cx="9144000" cy="68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30243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</a:rPr>
              <a:t>Учёные </a:t>
            </a:r>
            <a:r>
              <a:rPr lang="ru-RU" sz="2400" b="1" dirty="0">
                <a:solidFill>
                  <a:srgbClr val="0000CC"/>
                </a:solidFill>
              </a:rPr>
              <a:t>часто сравнивают крысу с человеком – поскольку наши геномы схожи на 95% (!). И живут они так же, как мы: дерутся до последнего, когда речь заходит о выживании или сохранении потомства, учатся на собственных ошибках, даже влюбляются и видят сны, как </a:t>
            </a:r>
            <a:r>
              <a:rPr lang="ru-RU" sz="2400" b="1" dirty="0" smtClean="0">
                <a:solidFill>
                  <a:srgbClr val="0000CC"/>
                </a:solidFill>
              </a:rPr>
              <a:t>люди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491" y="121500"/>
            <a:ext cx="3419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>
                <a:solidFill>
                  <a:srgbClr val="0000CC"/>
                </a:solidFill>
              </a:rPr>
              <a:t>Недавно учёными было доказано, что помимо писка крысы общаются между собой с помощью ультразвуковых сигналов, неслышных человеческому уху, которых, как выяснилось, насчитывается десятки тысяч, что говорит о богатом словарном запасе этих животным. А ещё крысы способны сочувствовать… </a:t>
            </a:r>
          </a:p>
        </p:txBody>
      </p:sp>
    </p:spTree>
    <p:extLst>
      <p:ext uri="{BB962C8B-B14F-4D97-AF65-F5344CB8AC3E}">
        <p14:creationId xmlns:p14="http://schemas.microsoft.com/office/powerpoint/2010/main" val="262582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1559</Words>
  <Application>Microsoft Office PowerPoint</Application>
  <PresentationFormat>Экран (4:3)</PresentationFormat>
  <Paragraphs>96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2015-04-04T14:31:01Z</dcterms:created>
  <dcterms:modified xsi:type="dcterms:W3CDTF">2015-04-06T21:56:04Z</dcterms:modified>
</cp:coreProperties>
</file>