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8" r:id="rId3"/>
    <p:sldId id="289" r:id="rId4"/>
    <p:sldId id="257" r:id="rId5"/>
    <p:sldId id="258" r:id="rId6"/>
    <p:sldId id="259" r:id="rId7"/>
    <p:sldId id="290" r:id="rId8"/>
    <p:sldId id="260" r:id="rId9"/>
    <p:sldId id="291" r:id="rId10"/>
    <p:sldId id="261" r:id="rId11"/>
    <p:sldId id="262" r:id="rId12"/>
    <p:sldId id="263" r:id="rId13"/>
    <p:sldId id="264" r:id="rId14"/>
    <p:sldId id="265" r:id="rId15"/>
    <p:sldId id="295" r:id="rId16"/>
    <p:sldId id="266" r:id="rId17"/>
    <p:sldId id="297" r:id="rId18"/>
    <p:sldId id="267" r:id="rId19"/>
    <p:sldId id="296" r:id="rId20"/>
    <p:sldId id="287" r:id="rId21"/>
    <p:sldId id="268" r:id="rId22"/>
    <p:sldId id="269" r:id="rId23"/>
    <p:sldId id="270" r:id="rId24"/>
    <p:sldId id="286" r:id="rId25"/>
    <p:sldId id="285" r:id="rId26"/>
    <p:sldId id="284" r:id="rId27"/>
    <p:sldId id="298" r:id="rId28"/>
    <p:sldId id="271" r:id="rId29"/>
    <p:sldId id="299" r:id="rId30"/>
    <p:sldId id="272" r:id="rId31"/>
    <p:sldId id="273" r:id="rId32"/>
    <p:sldId id="274" r:id="rId33"/>
    <p:sldId id="275" r:id="rId34"/>
    <p:sldId id="276" r:id="rId35"/>
    <p:sldId id="277" r:id="rId36"/>
    <p:sldId id="300" r:id="rId37"/>
    <p:sldId id="278" r:id="rId38"/>
    <p:sldId id="279" r:id="rId39"/>
    <p:sldId id="280" r:id="rId40"/>
    <p:sldId id="282" r:id="rId41"/>
    <p:sldId id="30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AF1"/>
    <a:srgbClr val="74BDD4"/>
    <a:srgbClr val="7EB0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283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627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10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90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677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336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15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82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483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148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71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7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28646" y="358257"/>
            <a:ext cx="8167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</a:rPr>
              <a:t>Он сказал: «Поехали».</a:t>
            </a:r>
            <a:endParaRPr lang="ru-RU" sz="96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35169" y="4919008"/>
            <a:ext cx="83131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Автор: 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Зайцева Алина,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ученица 10 Б класса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МОУ «Средняя общеобразовательная школа № 28»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г. Саранск Республика Мордовия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Руководитель: Короткова Ирина Викторовна, учитель истории и обществознания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7164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936" y="204182"/>
            <a:ext cx="11887645" cy="2862322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Третий советский спутник массой 1327 кг, выведенный на орбиту 15 мая 1958 года, представлял собой настоящую лабораторию в космосе. На нем были установлены 12 научных приборов, многоканальная телеметрическая система с запоминающим устройством, радиоаппаратура для точных измерений орбиты, радиопередатчик “Маяк”, система терморегулирования, программно-временное устройство и другое бортовое оборудование. Длина спутника составляла 3,57 м, масса научной и измерительной аппаратуры с источником питания - 968 кг, высота апогея достигла 1881 км, наклонение плоскости орбиты 65 градусов. Спутник просуществовал на орбите 691 сутки, пролетев за это время около 450 млн км и совершив 10037 оборотов вокруг Земли. </a:t>
            </a:r>
          </a:p>
          <a:p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537" y="3066504"/>
            <a:ext cx="5999463" cy="36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8937" y="2671036"/>
            <a:ext cx="5981700" cy="2862322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С его помощью была проведена широкая программа исследований околоземного космического пространства (измерялось давление, определялся состав верхней атмосферы, концентрация заряженных частиц, космических лучей, метеорных частиц, изучались магнитное и электрическое поля и др.). с его помощью была установлена внешняя зона радиационного поля Земли.</a:t>
            </a:r>
          </a:p>
        </p:txBody>
      </p:sp>
    </p:spTree>
    <p:extLst>
      <p:ext uri="{BB962C8B-B14F-4D97-AF65-F5344CB8AC3E}">
        <p14:creationId xmlns:p14="http://schemas.microsoft.com/office/powerpoint/2010/main" xmlns="" val="9277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628" y="1634158"/>
            <a:ext cx="4797136" cy="4093428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Животные</a:t>
            </a:r>
            <a:r>
              <a:rPr lang="ru-RU" sz="2000" b="1" dirty="0"/>
              <a:t>, в научно-исследовательских целях посылаемые в космическое пространство на космических кораблях. До полета человека в космос (1961 год) полёты животных имели цель проверить, могут ли будущие космонавты выжить после полёта, и если да, то как полёт может сказаться на их здоровье. В эпоху пилотируемой космонавтики животных посылают в космос для изучения различного рода биологических процессов, эффектов </a:t>
            </a:r>
            <a:r>
              <a:rPr lang="ru-RU" sz="2000" b="1" dirty="0" smtClean="0"/>
              <a:t>микро-гравитации </a:t>
            </a:r>
            <a:r>
              <a:rPr lang="ru-RU" sz="2000" b="1" dirty="0"/>
              <a:t>и в других целях.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06570" y="-72354"/>
            <a:ext cx="86078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Животные в космосе</a:t>
            </a:r>
            <a:endParaRPr lang="ru-RU" sz="72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764" y="1634158"/>
            <a:ext cx="3407027" cy="407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5854" y="1046463"/>
            <a:ext cx="3796146" cy="284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6103" y="3812060"/>
            <a:ext cx="4475897" cy="293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86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753" y="137709"/>
            <a:ext cx="6781801" cy="3693319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Преимущества использования </a:t>
            </a:r>
            <a:r>
              <a:rPr lang="ru-RU" b="1" dirty="0" smtClean="0"/>
              <a:t>собак.</a:t>
            </a:r>
            <a:r>
              <a:rPr lang="ru-RU" b="1" dirty="0"/>
              <a:t> </a:t>
            </a:r>
            <a:r>
              <a:rPr lang="ru-RU" b="1" dirty="0" smtClean="0"/>
              <a:t>Для </a:t>
            </a:r>
            <a:r>
              <a:rPr lang="ru-RU" b="1" dirty="0"/>
              <a:t>экспериментальных запусков с целью подтверждения безопасности космических полётов предлагались мыши, крысы и собаки. Рассматривался вариант запусков и с обезьянами, но выбор пал на собак, так как они лучше поддаются дрессировкам и более спокойны, чем обезьяны. Однако, маленькие породистые собаки не годились для полёта, чаще всего они были изнежены, слишком требовательны к пище и недостаточно выносливы. Поэтому собак отбирали из питомника бездомных животных. По рекомендациям специалистов по кино-, фото- и телеаппаратуре решено было отбирать белых собак, потому что белые лучше выглядели в кадре. Затем их отбирали по результатам тренировок в барокамерах, на центрифугах и вибростендах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7481" y="908558"/>
            <a:ext cx="4772256" cy="405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99" t="13765" r="7404" b="20099"/>
          <a:stretch/>
        </p:blipFill>
        <p:spPr>
          <a:xfrm>
            <a:off x="2078182" y="3903764"/>
            <a:ext cx="4943041" cy="287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01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0" y="1644410"/>
            <a:ext cx="5358245" cy="3785652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В Советском Союзе уже был накоплен серьёзный опыт использования собак, как подопытных животных. Иван Петрович Павлов — российский (а впоследствии и советский) учёный-физиолог, создатель науки о высшей нервной деятельности, в своих исследованиях использовал именно их. Для полёта в космос использовали беспородных и бездомных собак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969" y="2015836"/>
            <a:ext cx="6056401" cy="294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168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834334"/>
            <a:ext cx="5004955" cy="5262979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Дезик и Цыган стали первыми живыми существами, впервые в истории осуществившими полёт на баллистической ракете в верхние слои атмосферы до условной границы с космосом. Старт ракеты Р-1В (В-1В) с собаками на борту состоялся 22 июля 1951 года на полигоне Капустин Яр в 4:00 утра. Весь полёт до приземления продолжался около 20 минут. Контейнер с собаками благополучно приземлился в 20 км от места старта.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7064" y="1532400"/>
            <a:ext cx="5597236" cy="35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2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319" y="1526693"/>
            <a:ext cx="4558145" cy="4093428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Никаких физиологических изменений или отклонений у них обнаружено не было. Дезик и Цыган благополучно перенесли перегрузки и невесомость. Только Цыган получил незначительную травму при приземлении — он оцарапал кожу на животе. Больше он не участвовал в полётах. Цыгана забрал к себе домой председатель Государственной Комиссии по организации исследований на геофизических ракетах академик А. А. Благонравов.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2944" y="3733273"/>
            <a:ext cx="4557385" cy="298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6634" y="0"/>
            <a:ext cx="3671455" cy="450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87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883" y="1606403"/>
            <a:ext cx="4890655" cy="3785652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19 </a:t>
            </a:r>
            <a:r>
              <a:rPr lang="ru-RU" sz="2000" b="1" dirty="0"/>
              <a:t>августа 1960 года собаки Белка и Стрелка стали первыми живыми существами, совершившими суточный орбитальный полёт и благополучно вернувшимися обратно. За это время корабль совершил 17 полных оборотов вокруг Земли. Через некоторое время после приземления Стрелка принесла здоровое потомство — шесть щенков, один из которых был отправлен в подарок жене президента США Жаклин Кеннеди.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5726" y="98518"/>
            <a:ext cx="2736273" cy="3414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526" y="1606403"/>
            <a:ext cx="4195847" cy="282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460" y="3606814"/>
            <a:ext cx="4226967" cy="322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3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191" y="1876428"/>
            <a:ext cx="4994564" cy="3416320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Белка и Стрелка являлись дублёрами собак  </a:t>
            </a:r>
            <a:r>
              <a:rPr lang="ru-RU" sz="2400" b="1" dirty="0" smtClean="0">
                <a:solidFill>
                  <a:prstClr val="black"/>
                </a:solidFill>
              </a:rPr>
              <a:t>Чайки </a:t>
            </a:r>
            <a:r>
              <a:rPr lang="ru-RU" sz="2400" b="1" dirty="0">
                <a:solidFill>
                  <a:prstClr val="black"/>
                </a:solidFill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</a:rPr>
              <a:t>Лисички, </a:t>
            </a:r>
            <a:r>
              <a:rPr lang="ru-RU" sz="2400" b="1" dirty="0">
                <a:solidFill>
                  <a:prstClr val="black"/>
                </a:solidFill>
              </a:rPr>
              <a:t>которые погибли в катастрофе такого же корабля при неудачном старте 28 июля 1960 года. На 19-й секунде полёта у ракеты-носителя разрушился боковой блок первой ступени, в результате чего она упала и взорвалась.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263" y="454601"/>
            <a:ext cx="4644737" cy="348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9755" y="3658991"/>
            <a:ext cx="4741521" cy="295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048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46" y="1097799"/>
            <a:ext cx="4672445" cy="4893647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У Белки и Стрелки после орбитального полёта биохимические исследования показали, что суточный полёт вызвал у них реакцию типа «стресс», но на Земле эти отклонения быстро возвратились к исходным значениям. Было сделано заключение о временности данной реакции во время полёта. Заметных изменений в обмене веществ также не было обнаружено.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9954" y="0"/>
            <a:ext cx="5385954" cy="403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628" y="3254953"/>
            <a:ext cx="4517736" cy="338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320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09" y="1783323"/>
            <a:ext cx="4807527" cy="3785652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Учёных насторожили некоторые особенности физиологического состояния собаки Белки, которая после четвёртого витка стала крайне беспокойной, билась и пыталась освободиться от элементов крепления. Собака лаяла, было отчётливо видно, что она плохо себя чувствует, хотя её попутчица Стрелка весь полёт провела спокойно. Никаких отклонений в проведённых послеполётных анализах у собак не наблюдалось.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3882" y="1431347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055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36" y="651639"/>
            <a:ext cx="4705165" cy="4093428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Сергей Павлович Королев (1906/07-1966) — советский ученый и конструктор, академик АН СССР (1958), организатор ракетной и космической программ, основоположник практической космонавтики; действительный член АН СССР (1958), дважды Герой Социалистического Труда (1956, 1961), лауреат Ленинской премии (1957) и Золотой медали им. Константина Эдуардовича Циолковского АН СССР (1958). Дважды Герой Социалистического Труда (1956, 1961</a:t>
            </a:r>
            <a:r>
              <a:rPr lang="ru-RU" sz="2000" b="1" dirty="0" smtClean="0"/>
              <a:t>).</a:t>
            </a:r>
            <a:endParaRPr lang="ru-RU" sz="2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8646" y="2666865"/>
            <a:ext cx="3330100" cy="4347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002" y="-51890"/>
            <a:ext cx="4726998" cy="379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96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882" y="1270338"/>
            <a:ext cx="5503718" cy="4524315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Были сделаны выводы, что необходимо осторожно подходить к вопросам планирования предстоящего полёта человека в космос. На основании этого было принято решение ограничить полёт первого человека в космос минимальным количеством витков. Так что Белка фактически предопределила одновитковый полёт первого космонавта Юрия Алексеевича Гагарина.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596" y="3896591"/>
            <a:ext cx="3772223" cy="287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0155" y="0"/>
            <a:ext cx="3598718" cy="4639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342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7" y="1744902"/>
            <a:ext cx="4869873" cy="3477875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25 марта 1961 года состоялся полёт собаки Удача, которой первый космонавт Ю. А. Гагарин перед стартом дал имя   </a:t>
            </a:r>
            <a:r>
              <a:rPr lang="ru-RU" sz="2000" b="1" dirty="0" smtClean="0"/>
              <a:t>Звёздочка. </a:t>
            </a:r>
            <a:r>
              <a:rPr lang="ru-RU" sz="2000" b="1" dirty="0"/>
              <a:t>Одновитковый полёт на корабле «Восток ЗКА № 2» прошёл успешно. Вместе с собакой летал и   манекен «Иван Иванович»  . Попутно была испытана фоторазведывательная аппаратура над объектами в Турции и Африке. До полёта в космос первого человека оставалось всего 18 дней.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6172" y="2131023"/>
            <a:ext cx="2731142" cy="472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0002" y="135082"/>
            <a:ext cx="3511998" cy="468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15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626" y="1813925"/>
            <a:ext cx="5191991" cy="4093428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12 апреля 1961 года Советский Союз вывел на орбиту Земли космический корабль-спутник "Восток". Длительность полета составила 1 час 48 минут. Корабль сделал один виток вокруг Земли и совершил посадку в Саратовской области. На высоте нескольких километров от земли Гагарин катапультировался и приземлился с парашютом недалеко от спускаемого аппарата. Космонавт получил звание Героя Советского Союза. 12 апреля стало национальным праздником - Днем космонавтики.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9391" y="199836"/>
            <a:ext cx="8624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Человек в космосе </a:t>
            </a:r>
            <a:endParaRPr lang="ru-RU" sz="80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3546" y="1574639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335" y="1209837"/>
            <a:ext cx="4935683" cy="4093428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 Как передает РИА "Новости", до решения Госкомиссии Юрий Гагарин рассматривал свои шансы первым полететь в космос как равные со своим другом и дублером Германом Титовым. "Я все время считал мои и Германа шансы на полет равными, и только после того, как вы объявили нам свое решение, я поверил в выпавшее на мою долю счастье совершить первый полет в космос", - признался Юрий Гагарин Николаю </a:t>
            </a:r>
            <a:r>
              <a:rPr lang="ru-RU" sz="2000" b="1" dirty="0" err="1"/>
              <a:t>Каманину</a:t>
            </a:r>
            <a:r>
              <a:rPr lang="ru-RU" sz="2000" b="1" dirty="0"/>
              <a:t>, организатору подготовки первого отряда космонавтов в период с 1960 по 1971 год.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4096" y="1295550"/>
            <a:ext cx="6092430" cy="392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55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244" y="1673602"/>
            <a:ext cx="4966855" cy="3416320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Подъем у Гагарина и Титова был ранним - в 5:30, в 6:00 уже состоялось заседание Госкомиссии. "Оно было удивительно простым и коротким. Все доклады сводились к одной фразе: "Замечаний нет, все готово, вопросов нет, можно производить пуск", - говорится в дневниках </a:t>
            </a:r>
            <a:r>
              <a:rPr lang="ru-RU" sz="2400" b="1" dirty="0" err="1"/>
              <a:t>Каманина</a:t>
            </a:r>
            <a:r>
              <a:rPr lang="ru-RU" sz="2400" b="1" dirty="0"/>
              <a:t>.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0018" y="1818190"/>
            <a:ext cx="4810991" cy="312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656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027" y="1368435"/>
            <a:ext cx="4488873" cy="4401205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Связь с Гагариным во время полета поддерживали всего трое - сам </a:t>
            </a:r>
            <a:r>
              <a:rPr lang="ru-RU" sz="2000" b="1" dirty="0" err="1"/>
              <a:t>Каманин</a:t>
            </a:r>
            <a:r>
              <a:rPr lang="ru-RU" sz="2000" b="1" dirty="0"/>
              <a:t>, Сергей Королев и друг Гагарина - космонавт Павел Попович. "Весь радиообмен записывался на магнитофон. Слышимость была отличной, ответы Гагарина коротки, ясны и четки. Самочувствие космонавта, судя по его докладам, по голосу и по телеметрии, было хорошим. За несколько секунд до старта на сообщение Королева - "Старт", Юра ответил: "Поехали!", - говорится в дневниках </a:t>
            </a:r>
            <a:r>
              <a:rPr lang="ru-RU" sz="2000" b="1" dirty="0" err="1"/>
              <a:t>Каманина</a:t>
            </a:r>
            <a:r>
              <a:rPr lang="ru-RU" sz="2000" b="1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5953" y="166904"/>
            <a:ext cx="2710295" cy="340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972" y="1368435"/>
            <a:ext cx="4083628" cy="279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0772" y="3248116"/>
            <a:ext cx="2630703" cy="360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87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1087327"/>
            <a:ext cx="5195454" cy="4801314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 По его словам, старт прошел отлично, но в момент перехода связи со старта на командный пункт в Колпашево всем пришлось пережить несколько неприятных секунд. "Космонавт не слышал нас, а мы не слышали его. Не знаю, как я выглядел в этот момент, но Королев, стоявший рядом со мной, волновался очень сильно: когда он брал микрофон, руки его дрожали, голос срывался, лицо перекашивалось и изменялось до неузнаваемости", - говорится в дневниках </a:t>
            </a:r>
            <a:r>
              <a:rPr lang="ru-RU" b="1" dirty="0" err="1"/>
              <a:t>Каманина</a:t>
            </a:r>
            <a:r>
              <a:rPr lang="ru-RU" b="1" dirty="0"/>
              <a:t>. </a:t>
            </a:r>
            <a:r>
              <a:rPr lang="ru-RU" b="1" dirty="0" smtClean="0"/>
              <a:t>Все </a:t>
            </a:r>
            <a:r>
              <a:rPr lang="ru-RU" b="1" dirty="0"/>
              <a:t>на космодроме облегченно вздохнули, когда из Колпашево и Москвы сообщили о восстановлении связи с космонавтом и об успешном выходе его корабля на орбиту. </a:t>
            </a:r>
            <a:r>
              <a:rPr lang="ru-RU" b="1" dirty="0" smtClean="0"/>
              <a:t>Через 30 минут </a:t>
            </a:r>
            <a:r>
              <a:rPr lang="ru-RU" b="1" dirty="0"/>
              <a:t>с командного пункта ВВС </a:t>
            </a:r>
            <a:r>
              <a:rPr lang="ru-RU" b="1" dirty="0" smtClean="0"/>
              <a:t>сообщили </a:t>
            </a:r>
            <a:r>
              <a:rPr lang="ru-RU" b="1" dirty="0"/>
              <a:t>о том, что Гагарин успешно приземлился в расчетной точке.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181077"/>
            <a:ext cx="4670714" cy="350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836" y="3602284"/>
            <a:ext cx="4878158" cy="274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34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891" y="1578786"/>
            <a:ext cx="5555673" cy="4401205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Вечер 12 апреля прошел в здании обкома в Куйбышеве, куда самолетом доставили первого космонавта планеты. "Присутствовали Сергей Королев, шесть космонавтов, члены Госкомиссии, руководители области. Многие произносили тосты, но пили очень немного - чувствовалось, что все очень устали, и в одиннадцать часов вечера разошлись по спальням. Так закончился этот тревожный, радостный, победный день - 12 апреля 1961 года человечество никогда не забудет, а имя Гагарина навеки впишется в историю и будет одним из самых известных", - заключает в своих записях генерал Николай </a:t>
            </a:r>
            <a:r>
              <a:rPr lang="ru-RU" sz="2000" b="1" dirty="0" err="1"/>
              <a:t>Каманин</a:t>
            </a:r>
            <a:r>
              <a:rPr lang="ru-RU" sz="20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2328" y="1641447"/>
            <a:ext cx="5695262" cy="427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25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7" y="1153310"/>
            <a:ext cx="4984173" cy="5016758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Уже в конце апреля 1961 года Юрий Гагарин отправился в свою первую зарубежную поездку. "Миссия мира", как иногда называют поездку первого космонавта по странам и континентам, продолжалась два года. Встретиться с ним считали за честь короли и президенты, политические деятели и ученые, артисты и музыканты. Последующие годы были очень напряженными в жизни Гагарина. Много времени и сил отнимала работа по подготовке новых полетов в космос и учеба в академии. 20 декабря 1963 года Гагарин был назначен заместителем начальника Центра подготовки </a:t>
            </a:r>
            <a:r>
              <a:rPr lang="ru-RU" sz="2000" b="1" dirty="0" smtClean="0"/>
              <a:t>космонавтов.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704" y="964223"/>
            <a:ext cx="4111065" cy="520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45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941522"/>
            <a:ext cx="5108863" cy="5324535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27 марта 1968 года мир узнал о страшной трагедии - гибели первого космонавта планеты. Это случилось в небе Владимирской области около деревни Новоселово. Незадолго до гибели Гагарину исполнилось 34 года. Юрий Гагарин совершал тренировочный полет с инструктором, Героем Советского Союза Владимиром Серегиным. Правительственная комиссия после недолгого изучения собранных фактов дала заключение о том, что МиГ-15 УТИ, пилотируемый Гагариным и Серегиным, при выполнении учебного полета в зоне сорвался в штопор и, совершив несколько витков при выводе из крутого пикирования, врезался в землю.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650" y="1257300"/>
            <a:ext cx="6257925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20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3337" y="3321860"/>
            <a:ext cx="4499264" cy="353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63237" y="813275"/>
            <a:ext cx="4610100" cy="4708981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Под руководством Сергея Королева созданы баллистические и геофизические ракеты, первые искусственные спутники Земли, спутники различного назначения («Электрон», «Молния-1», «Космос», «Зонд» и др.), космические корабли «Восток», «Восход», на которых впервые в истории совершены космический полет человека и выход человека в космос. Ленинская премия (1957). Репрессирован в 1938-44; находился в заключении на Колыме (1938-40); затем работал в КБ в Москве (1940-42) и Казани (1942-44).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4215" y="99182"/>
            <a:ext cx="3254493" cy="389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731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527" y="224135"/>
            <a:ext cx="10803082" cy="830997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Первый суточный космический полет совершил космонавт Герман Степанович Титов с 6 по 7 августа 1961 года на космическом корабле "Восток-2".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6273" y="1055132"/>
            <a:ext cx="4304950" cy="566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564" y="1174310"/>
            <a:ext cx="4191826" cy="542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205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546" y="197427"/>
            <a:ext cx="11097490" cy="707886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Первый групповой полет двух кораблей - "Востока-3"(космонавт Андриян </a:t>
            </a:r>
            <a:r>
              <a:rPr lang="ru-RU" sz="2000" b="1" dirty="0" smtClean="0"/>
              <a:t>Григорьевич </a:t>
            </a:r>
            <a:r>
              <a:rPr lang="ru-RU" sz="2000" b="1" dirty="0"/>
              <a:t>Николаев) и "Востока-4"(космонавт Павел Романович Попович) - состоялся 11-15 августа 1962 года.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8572" y="1340427"/>
            <a:ext cx="3522949" cy="506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380" y="1344793"/>
            <a:ext cx="3769302" cy="5061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3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1015"/>
            <a:ext cx="12192000" cy="1015663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Первый в мире полет в космос женщины осуществила Валентина Владимировна Терешкова с 16 по 19 июня 1963 года на космическом корабле "Восток-6". 12 октября 1964 года стартовал первый многоместный космический корабль "Восход".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1620982"/>
            <a:ext cx="3732068" cy="447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528" y="2062929"/>
            <a:ext cx="4792783" cy="359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39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646" y="1019566"/>
            <a:ext cx="5455781" cy="5355312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В марте 1963 на эту почетную роль было пять кандидатур. Терешковой отдали предпочтение по нескольким причинам. Не последнюю роль играл и политический момент: Терешкова была родом из простой рабочей </a:t>
            </a:r>
            <a:r>
              <a:rPr lang="ru-RU" b="1" dirty="0" smtClean="0"/>
              <a:t>семьи. Отец </a:t>
            </a:r>
            <a:r>
              <a:rPr lang="ru-RU" b="1" dirty="0"/>
              <a:t>Терешковой отдал жизнь за Родину, сражаясь в советско-финской войне. Первой просьбой, прозвучавшей из уст Терешковой после возвращения на Землю, было предоставить данные о месте гибели ее </a:t>
            </a:r>
            <a:r>
              <a:rPr lang="ru-RU" b="1" dirty="0" smtClean="0"/>
              <a:t>отца. Корабль </a:t>
            </a:r>
            <a:r>
              <a:rPr lang="ru-RU" b="1" dirty="0"/>
              <a:t>«Восток-6» стартовал с космодрома Байконур, причем не с «гагаринской» </a:t>
            </a:r>
            <a:r>
              <a:rPr lang="ru-RU" b="1" dirty="0" smtClean="0"/>
              <a:t>площадки</a:t>
            </a:r>
            <a:r>
              <a:rPr lang="ru-RU" b="1" dirty="0"/>
              <a:t>, а с </a:t>
            </a:r>
            <a:r>
              <a:rPr lang="ru-RU" b="1" dirty="0" smtClean="0"/>
              <a:t>дублирующей. Сама </a:t>
            </a:r>
            <a:r>
              <a:rPr lang="ru-RU" b="1" dirty="0"/>
              <a:t>Терешкова не сказала родным, что летит в космос, и объяснила свою отлучку соревнованиями парашютистов. Семья узнала о полете уже из </a:t>
            </a:r>
            <a:r>
              <a:rPr lang="ru-RU" b="1" dirty="0" smtClean="0"/>
              <a:t>новостей. Позывной </a:t>
            </a:r>
            <a:r>
              <a:rPr lang="ru-RU" b="1" dirty="0"/>
              <a:t>Терешковой был «Чайка». «Эй! Небо, сними шляпу!» – так перефразировала Терешкова отрывок из известной поэмы Маяковского, адресовав это послание небу, которое должно было ей покориться…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0772" y="1226127"/>
            <a:ext cx="4701473" cy="474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6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009" y="1540502"/>
            <a:ext cx="5389418" cy="3785652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Первый в истории выход человека в открытый космос осуществил Алексей Архипович Леонов во время экспедиции 18-19 марта 1965 года (космический корабль "Восход-2", в составе экипажа - Павел Иванович Беляев). Алексей Леонов удалился от корабля на расстояние до 5 метров, провел в открытом космосе вне шлюзовой камеры 12 минут 9 секунд.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198" y="654628"/>
            <a:ext cx="45529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2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70" y="257510"/>
            <a:ext cx="8506562" cy="5016758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Цитата:</a:t>
            </a:r>
          </a:p>
          <a:p>
            <a:r>
              <a:rPr lang="ru-RU" sz="2000" b="1" dirty="0"/>
              <a:t>Леонов мягко оттолкнулся и почувствовал, что корабль дрогнул от его толчка. Первое, что он увидел, было черное небо. Тут же послышался </a:t>
            </a:r>
          </a:p>
          <a:p>
            <a:r>
              <a:rPr lang="ru-RU" sz="2000" b="1" dirty="0"/>
              <a:t>голос Беляева:</a:t>
            </a:r>
          </a:p>
          <a:p>
            <a:r>
              <a:rPr lang="ru-RU" sz="2000" b="1" dirty="0" smtClean="0"/>
              <a:t>— </a:t>
            </a:r>
            <a:r>
              <a:rPr lang="ru-RU" sz="2000" b="1" dirty="0"/>
              <a:t>«Алмаз-2» начал выход. Кинокамера включена? — этот вопрос командир адресовал своему товарищу.</a:t>
            </a:r>
          </a:p>
          <a:p>
            <a:r>
              <a:rPr lang="ru-RU" sz="2000" b="1" dirty="0" smtClean="0"/>
              <a:t>— </a:t>
            </a:r>
            <a:r>
              <a:rPr lang="ru-RU" sz="2000" b="1" dirty="0"/>
              <a:t>Понял. Я «Алмаз-2». Снимаю крышку. Выбрасываю. Кавказ! Кавказ! Кавказ вижу под собой! Начал отход (от корабля).</a:t>
            </a:r>
          </a:p>
          <a:p>
            <a:r>
              <a:rPr lang="ru-RU" sz="2000" b="1" dirty="0" smtClean="0"/>
              <a:t>Прежде </a:t>
            </a:r>
            <a:r>
              <a:rPr lang="ru-RU" sz="2000" b="1" dirty="0"/>
              <a:t>чем выбросить крышку, Леонов на секунду задумался, куда ее направить — на орбиту спутника или вниз, к Земле. </a:t>
            </a:r>
            <a:endParaRPr lang="ru-RU" sz="2000" b="1" dirty="0" smtClean="0"/>
          </a:p>
          <a:p>
            <a:r>
              <a:rPr lang="ru-RU" sz="2000" b="1" dirty="0" smtClean="0"/>
              <a:t>Бросил </a:t>
            </a:r>
            <a:r>
              <a:rPr lang="ru-RU" sz="2000" b="1" dirty="0"/>
              <a:t>к Земле. Пульс космонавта составлял 164 удара в минуту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момент выхода был очень напряженным.</a:t>
            </a:r>
          </a:p>
          <a:p>
            <a:r>
              <a:rPr lang="ru-RU" sz="2000" b="1" dirty="0" smtClean="0"/>
              <a:t>Беляев </a:t>
            </a:r>
            <a:r>
              <a:rPr lang="ru-RU" sz="2000" b="1" dirty="0"/>
              <a:t>передал на Землю:</a:t>
            </a:r>
          </a:p>
          <a:p>
            <a:r>
              <a:rPr lang="ru-RU" sz="2000" b="1" dirty="0" smtClean="0"/>
              <a:t>—</a:t>
            </a:r>
            <a:r>
              <a:rPr lang="ru-RU" sz="2000" b="1" dirty="0"/>
              <a:t>Внимание! Человек вышел в космическое пространство!</a:t>
            </a:r>
          </a:p>
          <a:p>
            <a:r>
              <a:rPr lang="ru-RU" sz="2000" b="1" dirty="0" smtClean="0"/>
              <a:t>Телевизионное </a:t>
            </a:r>
            <a:r>
              <a:rPr lang="ru-RU" sz="2000" b="1" dirty="0"/>
              <a:t>изображение парящего на фоне Земли Леонова транслировалась по всем телеканалам.</a:t>
            </a:r>
          </a:p>
        </p:txBody>
      </p:sp>
      <p:pic>
        <p:nvPicPr>
          <p:cNvPr id="7170" name="Picture 2" descr="http://umamonta.ru/images/shop_items/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85" y="3036279"/>
            <a:ext cx="4154684" cy="3833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37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754" y="326174"/>
            <a:ext cx="8541327" cy="61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693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mignews.com.ua/modules/news/images/articles/photo/changing/5110314-kosmonavt-leonov-50-let-nazad-shagnul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0202" y="0"/>
            <a:ext cx="5121798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5137" y="310893"/>
            <a:ext cx="7924802" cy="6247864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Цитата</a:t>
            </a:r>
            <a:r>
              <a:rPr lang="ru-RU" sz="2000" b="1" dirty="0"/>
              <a:t>:</a:t>
            </a:r>
          </a:p>
          <a:p>
            <a:r>
              <a:rPr lang="ru-RU" sz="2000" b="1" dirty="0"/>
              <a:t>Скафандр </a:t>
            </a:r>
            <a:r>
              <a:rPr lang="ru-RU" sz="2000" b="1" dirty="0" err="1"/>
              <a:t>А.А.Леонова</a:t>
            </a:r>
            <a:r>
              <a:rPr lang="ru-RU" sz="2000" b="1" dirty="0"/>
              <a:t> после пребывания в космосе потерял свою гибкость и не позволял космонавту войти в люк. </a:t>
            </a:r>
            <a:r>
              <a:rPr lang="ru-RU" sz="2000" b="1" dirty="0" err="1"/>
              <a:t>А.А.Леонов</a:t>
            </a:r>
            <a:r>
              <a:rPr lang="ru-RU" sz="2000" b="1" dirty="0"/>
              <a:t> делал попытку за попыткой, но безрезультатно. Положение осложнялось тем, что запас кислорода в скафандре был рассчитан всего на двадцать минут, и каждая неудача повышала степень риска для жизни космонавта. Леонов ограничил расход кислорода, но от волнения и нагрузок его пульс и частота дыхания резко возросли, а значит, и кислорода требовалось больше. </a:t>
            </a:r>
            <a:r>
              <a:rPr lang="ru-RU" sz="2000" b="1" dirty="0" err="1"/>
              <a:t>С.П.Королев</a:t>
            </a:r>
            <a:r>
              <a:rPr lang="ru-RU" sz="2000" b="1" dirty="0"/>
              <a:t> пытался его успокоить, вселить уверенность. На Земле слышали доклады </a:t>
            </a:r>
            <a:r>
              <a:rPr lang="ru-RU" sz="2000" b="1" dirty="0" err="1"/>
              <a:t>А.А.Леонова</a:t>
            </a:r>
            <a:r>
              <a:rPr lang="ru-RU" sz="2000" b="1" dirty="0"/>
              <a:t>: «Я не могу, я снова не смог».</a:t>
            </a:r>
          </a:p>
          <a:p>
            <a:r>
              <a:rPr lang="ru-RU" sz="2000" b="1" dirty="0"/>
              <a:t>По циклограмме Алексей должен был вплыть в камеру ногами, затем, полностью войдя в шлюз, закрыть за собой люк и </a:t>
            </a:r>
            <a:r>
              <a:rPr lang="ru-RU" sz="2000" b="1" dirty="0" err="1"/>
              <a:t>загерметизировать</a:t>
            </a:r>
            <a:r>
              <a:rPr lang="ru-RU" sz="2000" b="1" dirty="0"/>
              <a:t> его. В реальности ему пришлось стравить воздух из скафандра почти до критического давления. После нескольких попыток космонавт решил «вплыть» в кабину лицом вперед. Это ему удалось, но при этом он ударился стеклом гермошлема о ее стенку. Это было страшно — ведь стекло могло лопнуть. В 08:49 </a:t>
            </a:r>
            <a:r>
              <a:rPr lang="ru-RU" sz="2000" b="1" dirty="0" err="1"/>
              <a:t>UTCвыходной</a:t>
            </a:r>
            <a:r>
              <a:rPr lang="ru-RU" sz="2000" b="1" dirty="0"/>
              <a:t> люк шлюзовой камеры был закрыт а в 08:52 UTC начался наддув шлюзовой камеры.</a:t>
            </a:r>
          </a:p>
        </p:txBody>
      </p:sp>
    </p:spTree>
    <p:extLst>
      <p:ext uri="{BB962C8B-B14F-4D97-AF65-F5344CB8AC3E}">
        <p14:creationId xmlns:p14="http://schemas.microsoft.com/office/powerpoint/2010/main" xmlns="" val="36648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6" y="445899"/>
            <a:ext cx="11679381" cy="1015663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Первый полет на новом корабле "Союз-1" совершил 23-24 апреля 1967 года космонавт Владимир Михайлович Комаров. При завершении программы полета, когда во время спуска на Землю не вышел основной парашют спускаемого аппарата, Владимир Комаров погиб.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073" y="1618025"/>
            <a:ext cx="3702855" cy="491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193" y="1618026"/>
            <a:ext cx="3943562" cy="491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550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386973"/>
            <a:ext cx="11668991" cy="707886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 1 по 19 июня 1969 года первый длительный космический автономный полет совершили Андриян </a:t>
            </a:r>
            <a:r>
              <a:rPr lang="ru-RU" sz="2000" b="1" dirty="0" smtClean="0"/>
              <a:t>Григорьевич </a:t>
            </a:r>
            <a:r>
              <a:rPr lang="ru-RU" sz="2000" b="1" dirty="0"/>
              <a:t>Николаев и Виталий Иванович Севастьянов на космическом корабле "Союз-9".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4645" y="1247980"/>
            <a:ext cx="3675091" cy="528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808" y="1355448"/>
            <a:ext cx="4157464" cy="509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124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15.nnm.me/2/7/9/b/7/bc2ae0e3b265d146ced0bb284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3750" y="1453797"/>
            <a:ext cx="7568250" cy="54042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4122" y="464002"/>
            <a:ext cx="4681728" cy="5940088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7 августа 1957 года Телеграфное агентство Советского Союза передало сообщение о запуске  в СССР первой в мире межконтинентальной баллистической ракеты. Многие не придали этому известию особого значения, но ракетчики понимали, что этим было положено начало штурму Космоса. Уже спустя два месяца, четвертого октября 1957 года в 22 часа 28 мин. ракета с простейшим спутником на борту стартовала и, впервые в мире на околоземную орбиту был выведен спутник, в виде шара диаметром 580 мм, весом 83,6 кг. Это был триумф мысли человека, его труда. Приоритет принадлежал Советскому Союзу. На спутнике были установлены 4 антенны длиной до 3 м.</a:t>
            </a:r>
          </a:p>
        </p:txBody>
      </p:sp>
    </p:spTree>
    <p:extLst>
      <p:ext uri="{BB962C8B-B14F-4D97-AF65-F5344CB8AC3E}">
        <p14:creationId xmlns:p14="http://schemas.microsoft.com/office/powerpoint/2010/main" xmlns="" val="32066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283" y="359355"/>
            <a:ext cx="11783290" cy="923330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Первый международный космический полет - 15-21 июля 1975 года. На орбите была произведена стыковка космического корабля "Союз-19", пилотируемого Алексеем Леоновым и Валерием </a:t>
            </a:r>
            <a:r>
              <a:rPr lang="ru-RU" b="1" dirty="0" err="1"/>
              <a:t>Кубасовым</a:t>
            </a:r>
            <a:r>
              <a:rPr lang="ru-RU" b="1" dirty="0"/>
              <a:t>, с американским кораблем "Аполлон", пилотируемым астронавтами Т.Стаффором, Д.Слейтоном, </a:t>
            </a:r>
            <a:r>
              <a:rPr lang="ru-RU" b="1" dirty="0" err="1"/>
              <a:t>В.Брандом</a:t>
            </a:r>
            <a:r>
              <a:rPr lang="ru-RU" b="1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83" y="1448940"/>
            <a:ext cx="5617139" cy="300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9602" y="1282685"/>
            <a:ext cx="5074971" cy="303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664" y="3672844"/>
            <a:ext cx="4235218" cy="314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91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4705" y="235857"/>
            <a:ext cx="683994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 апреля – 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День космонавтики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www.jyoti.ru/wp/wp-content/uploads/2013/04/1334186880_99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421" y="2314574"/>
            <a:ext cx="7143750" cy="454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319" y="588231"/>
            <a:ext cx="4526973" cy="5632311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/>
              <a:t>Сообщение о советском спутнике молниеносно достигло всех уголков Земного шара. Полет спутника был зарегистрирован многими обсерваториями. За ним наблюдали десятки тысяч людей на всех континентах. Октябрь 1957 года навсегда вошел в историю земной цивилизации как дата осуществления вековой мечты человечества о полетах в космическое пространство.</a:t>
            </a:r>
          </a:p>
          <a:p>
            <a:r>
              <a:rPr lang="ru-RU" sz="2000" b="1" dirty="0"/>
              <a:t>Даже с позиций сегодняшнего дня, когда достижения космонавтики более весомы и плоды космических исследований уже хорошо ощутимы, запуск первого спутника Земли по-прежнему воспринимается как эпохальное событие.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292" y="234142"/>
            <a:ext cx="3567545" cy="514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5200" y="3508295"/>
            <a:ext cx="4345800" cy="325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016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1416103"/>
            <a:ext cx="5430982" cy="3785652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Через месяц, 3 ноября 1957 года, в СССР был запущен второй, и на этот раз биологический спутник Земли. Как по массе, так и по оснащённости научной аппаратурой он превосходил первый. Спутник представлял собой последнюю ступень ракеты-носителя, на которой в нескольких контейнерах размещались научные измерительные </a:t>
            </a:r>
            <a:r>
              <a:rPr lang="ru-RU" sz="2400" b="1" dirty="0" smtClean="0"/>
              <a:t>приборы.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3064" y="1174173"/>
            <a:ext cx="5692684" cy="426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34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882" y="1325848"/>
            <a:ext cx="4734791" cy="4093428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В </a:t>
            </a:r>
            <a:r>
              <a:rPr lang="ru-RU" sz="2000" b="1" dirty="0"/>
              <a:t>отдельной герметичной кабине находилось </a:t>
            </a:r>
            <a:r>
              <a:rPr lang="ru-RU" sz="2000" b="1" dirty="0" smtClean="0"/>
              <a:t>подопытное животное </a:t>
            </a:r>
            <a:r>
              <a:rPr lang="ru-RU" sz="2000" b="1" dirty="0"/>
              <a:t>– собака Лайка. Общая масса аппаратуры, животного и источников электропитания составляла 508,3 кг. На спутнике имелись два радиопередатчика, телеметрическая система, программное устройство, приборы для исследования солнечных и космических лучей. Специальные системы регенерации и терморегулирования поддерживали в кабине условия, необходимые для существования животного.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673" y="3130286"/>
            <a:ext cx="4355523" cy="353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2282" y="184734"/>
            <a:ext cx="3741396" cy="390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981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1429757"/>
            <a:ext cx="5534891" cy="3785652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Лайка стала первым животным, выведенным на орбиту Земли. Была запущена в космос  3 ноября 1957 года на советском корабле «Спутник-2» с нового космодрома </a:t>
            </a:r>
            <a:r>
              <a:rPr lang="ru-RU" sz="2400" b="1" dirty="0" err="1"/>
              <a:t>Тюратам</a:t>
            </a:r>
            <a:r>
              <a:rPr lang="ru-RU" sz="2400" b="1" dirty="0"/>
              <a:t> (Байконур). На тот момент Лайке было около двух лет, и вес — около 6 килограммов. Возвращение Лайки на Землю было ещё технически </a:t>
            </a:r>
            <a:r>
              <a:rPr lang="ru-RU" sz="2400" b="1" dirty="0" smtClean="0"/>
              <a:t>невозможно.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7864" y="173653"/>
            <a:ext cx="5014191" cy="376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5182" y="3604818"/>
            <a:ext cx="3982806" cy="322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045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536" y="1329265"/>
            <a:ext cx="5223164" cy="4524315"/>
          </a:xfrm>
          <a:prstGeom prst="rect">
            <a:avLst/>
          </a:prstGeom>
          <a:solidFill>
            <a:srgbClr val="8FDAF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Собака </a:t>
            </a:r>
            <a:r>
              <a:rPr lang="ru-RU" sz="2400" b="1" dirty="0"/>
              <a:t>погибла во время полёта — через 5—7 часов после старта. Она умерла от стресса и перегрева,  хотя предполагалось, что она проживёт около недели. Лайка была жива в течение 4 витков вокруг Земли. Из-за ошибки расчёта площади спутника и отсутствия системы терморегулирования температура за это время поднялась до 40 C. Собака умерла от перегрева. Спутник сгорел в атмосфере 14 апреля 1958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768" y="2908252"/>
            <a:ext cx="4876505" cy="394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6587" y="132852"/>
            <a:ext cx="2805371" cy="397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67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2940</Words>
  <Application>Microsoft Office PowerPoint</Application>
  <PresentationFormat>Произвольный</PresentationFormat>
  <Paragraphs>61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Короткова</cp:lastModifiedBy>
  <cp:revision>36</cp:revision>
  <dcterms:created xsi:type="dcterms:W3CDTF">2015-03-30T08:04:07Z</dcterms:created>
  <dcterms:modified xsi:type="dcterms:W3CDTF">2015-04-07T05:56:15Z</dcterms:modified>
</cp:coreProperties>
</file>