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65" r:id="rId2"/>
    <p:sldId id="257" r:id="rId3"/>
    <p:sldId id="256" r:id="rId4"/>
    <p:sldId id="258" r:id="rId5"/>
    <p:sldId id="259" r:id="rId6"/>
    <p:sldId id="260" r:id="rId7"/>
    <p:sldId id="261" r:id="rId8"/>
    <p:sldId id="266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2DD6A9-F770-4C35-9402-3019F44DAEC2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C9932D-4EE1-42A1-BED2-CFD82437FE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3379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9932D-4EE1-42A1-BED2-CFD82437FE15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5768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A0%D0%B0%D1%81%D1%88%D0%B8%D0%B2%D0%B0" TargetMode="External"/><Relationship Id="rId3" Type="http://schemas.openxmlformats.org/officeDocument/2006/relationships/hyperlink" Target="https://ru.wikipedia.org/wiki/%D0%A0%D0%BE%D1%81%D1%81%D0%B8%D1%8F" TargetMode="External"/><Relationship Id="rId7" Type="http://schemas.openxmlformats.org/officeDocument/2006/relationships/hyperlink" Target="https://ru.wikipedia.org/wiki/%D0%91%D0%B5%D1%87%D0%B5%D0%B2%D0%B0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ru.wikipedia.org/wiki/%D0%91%D0%B5%D1%87%D0%B5%D0%B2%D0%BD%D0%B8%D0%BA" TargetMode="External"/><Relationship Id="rId5" Type="http://schemas.openxmlformats.org/officeDocument/2006/relationships/hyperlink" Target="https://ru.wikipedia.org/wiki/XX_%D0%B2%D0%B5%D0%BA" TargetMode="External"/><Relationship Id="rId4" Type="http://schemas.openxmlformats.org/officeDocument/2006/relationships/hyperlink" Target="https://ru.wikipedia.org/wiki/XVI_%D0%B2%D0%B5%D0%BA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 smtClean="0"/>
              <a:t>Презентация по литературе на тему:</a:t>
            </a:r>
          </a:p>
          <a:p>
            <a:pPr marL="0" indent="0" algn="ctr">
              <a:buNone/>
            </a:pPr>
            <a:r>
              <a:rPr lang="ru-RU" dirty="0" smtClean="0"/>
              <a:t>«Николай </a:t>
            </a:r>
            <a:r>
              <a:rPr lang="ru-RU" dirty="0"/>
              <a:t>Алексеевич </a:t>
            </a:r>
            <a:r>
              <a:rPr lang="ru-RU" dirty="0" smtClean="0"/>
              <a:t>Некрасов «На </a:t>
            </a:r>
            <a:r>
              <a:rPr lang="ru-RU" dirty="0"/>
              <a:t>Волге</a:t>
            </a:r>
            <a:r>
              <a:rPr lang="ru-RU" dirty="0" smtClean="0"/>
              <a:t>»».</a:t>
            </a:r>
          </a:p>
          <a:p>
            <a:pPr marL="0" indent="0" algn="ctr">
              <a:buNone/>
            </a:pPr>
            <a:r>
              <a:rPr lang="ru-RU" dirty="0" smtClean="0"/>
              <a:t>Презентацию подготовил </a:t>
            </a:r>
          </a:p>
          <a:p>
            <a:pPr marL="0" indent="0" algn="ctr">
              <a:buNone/>
            </a:pPr>
            <a:r>
              <a:rPr lang="ru-RU" dirty="0" err="1" smtClean="0"/>
              <a:t>Мурзаев</a:t>
            </a:r>
            <a:r>
              <a:rPr lang="ru-RU" dirty="0" smtClean="0"/>
              <a:t> Сергей Николаевич, </a:t>
            </a:r>
          </a:p>
          <a:p>
            <a:pPr marL="0" indent="0" algn="ctr">
              <a:buNone/>
            </a:pPr>
            <a:r>
              <a:rPr lang="ru-RU" dirty="0" smtClean="0"/>
              <a:t>учитель литературы</a:t>
            </a:r>
          </a:p>
          <a:p>
            <a:pPr marL="0" indent="0" algn="ctr">
              <a:buNone/>
            </a:pPr>
            <a:r>
              <a:rPr lang="ru-RU" dirty="0" smtClean="0"/>
              <a:t>МБОУ «СОШ №136» </a:t>
            </a:r>
          </a:p>
          <a:p>
            <a:pPr marL="0" indent="0" algn="ctr">
              <a:buNone/>
            </a:pPr>
            <a:r>
              <a:rPr lang="ru-RU" dirty="0" smtClean="0"/>
              <a:t>г. Казань </a:t>
            </a:r>
          </a:p>
          <a:p>
            <a:pPr marL="0" indent="0" algn="ctr">
              <a:buNone/>
            </a:pPr>
            <a:r>
              <a:rPr lang="ru-RU" dirty="0" smtClean="0"/>
              <a:t>2015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2035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Домашнее задание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Выучить наизусть отрывок стр. 187 до слов «Убитых сил, прожитых лет».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27784" y="4293096"/>
            <a:ext cx="34882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Молодцы!!!</a:t>
            </a:r>
            <a:endParaRPr lang="ru-RU" sz="5400" b="1" cap="none" spc="0" dirty="0">
              <a:ln w="10541" cmpd="sng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23976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Литература. 5 </a:t>
            </a:r>
            <a:r>
              <a:rPr lang="ru-RU" dirty="0" err="1" smtClean="0"/>
              <a:t>кл</a:t>
            </a:r>
            <a:r>
              <a:rPr lang="ru-RU" dirty="0" smtClean="0"/>
              <a:t>. Учеб.-хрестоматия для </a:t>
            </a:r>
            <a:r>
              <a:rPr lang="ru-RU" dirty="0" err="1" smtClean="0"/>
              <a:t>общеобразоват</a:t>
            </a:r>
            <a:r>
              <a:rPr lang="ru-RU" dirty="0" smtClean="0"/>
              <a:t>. Учреждений. В 2 ч. Ч.1/ Авт.-сост. </a:t>
            </a:r>
            <a:r>
              <a:rPr lang="ru-RU" dirty="0" err="1" smtClean="0"/>
              <a:t>В.Я.Коровина</a:t>
            </a:r>
            <a:r>
              <a:rPr lang="ru-RU" dirty="0" smtClean="0"/>
              <a:t> и др. – М.: Просвещение, 2006.</a:t>
            </a:r>
          </a:p>
          <a:p>
            <a:r>
              <a:rPr lang="ru-RU" dirty="0" smtClean="0"/>
              <a:t>Егорова Н.В. Универсальные поурочные разработки по литературе: 5 класс. – М.: ВАКО, 2009</a:t>
            </a:r>
          </a:p>
          <a:p>
            <a:r>
              <a:rPr lang="ru-RU" dirty="0" smtClean="0"/>
              <a:t>Дидактические материалы по литературе: 5 класс /Е.В. Иванова. – М.: Издательство «Экзамен», 2011г.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9740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8458200" cy="1222375"/>
          </a:xfrm>
        </p:spPr>
        <p:txBody>
          <a:bodyPr/>
          <a:lstStyle/>
          <a:p>
            <a:pPr algn="ctr"/>
            <a:r>
              <a:rPr lang="ru-RU" dirty="0"/>
              <a:t>Николай </a:t>
            </a:r>
            <a:r>
              <a:rPr lang="ru-RU" dirty="0" smtClean="0"/>
              <a:t>Алексеевич Некрасов</a:t>
            </a:r>
            <a:br>
              <a:rPr lang="ru-RU" dirty="0" smtClean="0"/>
            </a:br>
            <a:r>
              <a:rPr lang="ru-RU" dirty="0" smtClean="0"/>
              <a:t>«На Волге»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868144" y="2085078"/>
            <a:ext cx="34563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«… но ты светла</a:t>
            </a:r>
          </a:p>
          <a:p>
            <a:r>
              <a:rPr lang="ru-RU" dirty="0" smtClean="0"/>
              <a:t>И величава, как была.</a:t>
            </a:r>
          </a:p>
          <a:p>
            <a:r>
              <a:rPr lang="ru-RU" dirty="0" smtClean="0"/>
              <a:t>Кругом все та же даль и ширь,</a:t>
            </a:r>
          </a:p>
          <a:p>
            <a:r>
              <a:rPr lang="ru-RU" dirty="0" smtClean="0"/>
              <a:t>Все тот же виден монастырь</a:t>
            </a:r>
          </a:p>
          <a:p>
            <a:r>
              <a:rPr lang="ru-RU" dirty="0" smtClean="0"/>
              <a:t>На острову, среди песков…»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628800"/>
            <a:ext cx="4824536" cy="4824536"/>
          </a:xfrm>
          <a:prstGeom prst="rect">
            <a:avLst/>
          </a:prstGeom>
        </p:spPr>
      </p:pic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774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«</a:t>
            </a:r>
            <a:r>
              <a:rPr lang="ru-RU" sz="3100" cap="none" dirty="0"/>
              <a:t>Я</a:t>
            </a:r>
            <a:r>
              <a:rPr lang="ru-RU" sz="3100" cap="none" dirty="0" smtClean="0"/>
              <a:t> призван был воспеть твои страданья</a:t>
            </a:r>
            <a:br>
              <a:rPr lang="ru-RU" sz="3100" cap="none" dirty="0" smtClean="0"/>
            </a:br>
            <a:r>
              <a:rPr lang="ru-RU" sz="3100" cap="none" dirty="0" smtClean="0"/>
              <a:t>терпеньем изумляющий народ.»</a:t>
            </a:r>
            <a:endParaRPr lang="ru-RU" sz="44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4499992" y="1556792"/>
            <a:ext cx="4191000" cy="4724400"/>
          </a:xfrm>
        </p:spPr>
        <p:txBody>
          <a:bodyPr/>
          <a:lstStyle/>
          <a:p>
            <a:r>
              <a:rPr lang="ru-RU" dirty="0" smtClean="0"/>
              <a:t>Где прошло детство поэта?</a:t>
            </a:r>
          </a:p>
          <a:p>
            <a:r>
              <a:rPr lang="ru-RU" dirty="0" smtClean="0"/>
              <a:t>Какие картины детства запали в душу будущему поэту?</a:t>
            </a:r>
          </a:p>
          <a:p>
            <a:r>
              <a:rPr lang="ru-RU" dirty="0" smtClean="0"/>
              <a:t> Как назывался его первый сборник стихов?</a:t>
            </a:r>
          </a:p>
          <a:p>
            <a:r>
              <a:rPr lang="ru-RU" dirty="0" smtClean="0"/>
              <a:t>Каким запомнился народу Н.А. Некрасов?</a:t>
            </a:r>
            <a:endParaRPr lang="ru-RU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772816"/>
            <a:ext cx="2952328" cy="4066568"/>
          </a:xfrm>
        </p:spPr>
      </p:pic>
    </p:spTree>
    <p:extLst>
      <p:ext uri="{BB962C8B-B14F-4D97-AF65-F5344CB8AC3E}">
        <p14:creationId xmlns:p14="http://schemas.microsoft.com/office/powerpoint/2010/main" val="3471046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 истории создания «На волге»…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  Еще будучи ребенком Н.А. Некрасов услышал разговор бурлаков. Поэт передал его спустя годы, пересказав с совершенной точностью, без всяких прибавлений и убавлений… </a:t>
            </a:r>
          </a:p>
          <a:p>
            <a:pPr marL="0" indent="0" algn="r">
              <a:buNone/>
            </a:pPr>
            <a:r>
              <a:rPr lang="ru-RU" dirty="0" smtClean="0"/>
              <a:t>Н.Г. Чернышевский.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4260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Кто такие бурлаки?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276872"/>
            <a:ext cx="4191000" cy="3020631"/>
          </a:xfrm>
        </p:spPr>
      </p:pic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err="1"/>
              <a:t>Бурла́к</a:t>
            </a:r>
            <a:r>
              <a:rPr lang="ru-RU" b="1" dirty="0"/>
              <a:t> — наёмный рабочий в </a:t>
            </a:r>
            <a:r>
              <a:rPr lang="ru-RU" b="1" dirty="0">
                <a:hlinkClick r:id="rId3" tooltip="Россия"/>
              </a:rPr>
              <a:t>России</a:t>
            </a:r>
            <a:r>
              <a:rPr lang="ru-RU" b="1" dirty="0"/>
              <a:t> </a:t>
            </a:r>
            <a:r>
              <a:rPr lang="ru-RU" b="1" dirty="0">
                <a:hlinkClick r:id="rId4" tooltip="XVI век"/>
              </a:rPr>
              <a:t>XVI</a:t>
            </a:r>
            <a:r>
              <a:rPr lang="ru-RU" b="1" dirty="0"/>
              <a:t> — начала </a:t>
            </a:r>
            <a:r>
              <a:rPr lang="ru-RU" b="1" dirty="0">
                <a:hlinkClick r:id="rId5" tooltip="XX век"/>
              </a:rPr>
              <a:t>XX веков</a:t>
            </a:r>
            <a:r>
              <a:rPr lang="ru-RU" b="1" dirty="0"/>
              <a:t>, который, идя по берегу (</a:t>
            </a:r>
            <a:r>
              <a:rPr lang="ru-RU" b="1" dirty="0" smtClean="0"/>
              <a:t>по т</a:t>
            </a:r>
            <a:r>
              <a:rPr lang="ru-RU" b="1" dirty="0"/>
              <a:t>. н. </a:t>
            </a:r>
            <a:r>
              <a:rPr lang="ru-RU" b="1" dirty="0">
                <a:hlinkClick r:id="rId6" tooltip="Бечевник"/>
              </a:rPr>
              <a:t>бечевнику</a:t>
            </a:r>
            <a:r>
              <a:rPr lang="ru-RU" b="1" dirty="0"/>
              <a:t>), тянул при помощи </a:t>
            </a:r>
            <a:r>
              <a:rPr lang="ru-RU" b="1" dirty="0">
                <a:hlinkClick r:id="rId7" tooltip="Бечева"/>
              </a:rPr>
              <a:t>бечевы</a:t>
            </a:r>
            <a:r>
              <a:rPr lang="ru-RU" b="1" dirty="0"/>
              <a:t> речное судно против течения. В XVIII—XIX веках основным типом судна, водимым бурлацким трудом, была </a:t>
            </a:r>
            <a:r>
              <a:rPr lang="ru-RU" b="1" dirty="0">
                <a:hlinkClick r:id="rId8" tooltip="Расшива"/>
              </a:rPr>
              <a:t>расшива</a:t>
            </a:r>
            <a:r>
              <a:rPr lang="ru-RU" b="1" dirty="0"/>
              <a:t>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55576" y="5805264"/>
            <a:ext cx="325871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И.Репин</a:t>
            </a:r>
            <a:r>
              <a:rPr lang="ru-RU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«Бурлаки на Волге»</a:t>
            </a:r>
            <a:endParaRPr lang="ru-RU" sz="2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1240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cap="none" dirty="0" smtClean="0"/>
              <a:t>работа с текстом</a:t>
            </a:r>
            <a:endParaRPr lang="ru-RU" sz="3200" cap="none" dirty="0"/>
          </a:p>
        </p:txBody>
      </p:sp>
      <p:sp>
        <p:nvSpPr>
          <p:cNvPr id="7" name="Текст 6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Прочитаем произведение. Составим его цитатный план. </a:t>
            </a:r>
          </a:p>
          <a:p>
            <a:pPr marL="514350" indent="-514350" algn="ctr">
              <a:buAutoNum type="arabicPeriod"/>
            </a:pP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«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Я… рос у берегов большой реки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»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«… Трепет прежних дней я ощутил в душе моей»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«Ползли гурьбою бурлаки»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«Я убегал к родной реке»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«А кабы к утру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у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мереть – так лучше было бы еще…»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«Я не узнал реки родной…»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«Ее назвал рекою рабства и тоски…»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«Чем хуже был бы твой удел. Когда б ты менее терпел?»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9" name="Объект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564904"/>
            <a:ext cx="3240360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511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Ответим на вопросы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979294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Clr>
                <a:schemeClr val="accent3">
                  <a:lumMod val="75000"/>
                </a:schemeClr>
              </a:buClr>
              <a:buFont typeface="+mj-lt"/>
              <a:buAutoNum type="arabicPeriod"/>
            </a:pPr>
            <a:r>
              <a:rPr lang="ru-RU" dirty="0" smtClean="0"/>
              <a:t>Какие чувства поэта сопровождают начало стихотворения, почему меняется отношение рассказчика к родной реке?</a:t>
            </a:r>
          </a:p>
          <a:p>
            <a:pPr marL="514350" indent="-514350">
              <a:buClr>
                <a:schemeClr val="accent3">
                  <a:lumMod val="75000"/>
                </a:schemeClr>
              </a:buClr>
              <a:buFont typeface="+mj-lt"/>
              <a:buAutoNum type="arabicPeriod"/>
            </a:pPr>
            <a:r>
              <a:rPr lang="ru-RU" dirty="0" smtClean="0"/>
              <a:t>Какое событие изменило отношение поэта к родной реке?</a:t>
            </a:r>
          </a:p>
          <a:p>
            <a:pPr marL="514350" indent="-514350">
              <a:buClr>
                <a:schemeClr val="accent3">
                  <a:lumMod val="75000"/>
                </a:schemeClr>
              </a:buClr>
              <a:buFont typeface="+mj-lt"/>
              <a:buAutoNum type="arabicPeriod"/>
            </a:pPr>
            <a:r>
              <a:rPr lang="ru-RU" dirty="0" smtClean="0"/>
              <a:t>Какими предстают бурлаки? Какие чувства испытал мальчик увидевший впервые бурлаков? </a:t>
            </a:r>
          </a:p>
          <a:p>
            <a:pPr marL="514350" indent="-514350">
              <a:buClr>
                <a:schemeClr val="accent3">
                  <a:lumMod val="75000"/>
                </a:schemeClr>
              </a:buClr>
              <a:buFont typeface="+mj-lt"/>
              <a:buAutoNum type="arabicPeriod"/>
            </a:pPr>
            <a:r>
              <a:rPr lang="ru-RU" dirty="0" smtClean="0"/>
              <a:t>Какие слова в их разговоре поразили мальчика и показались ему непонятными?</a:t>
            </a:r>
          </a:p>
          <a:p>
            <a:pPr marL="0" indent="0">
              <a:buClr>
                <a:schemeClr val="accent3">
                  <a:lumMod val="75000"/>
                </a:schemeClr>
              </a:buClr>
              <a:buNone/>
            </a:pPr>
            <a:endParaRPr lang="ru-RU" dirty="0" smtClean="0"/>
          </a:p>
          <a:p>
            <a:pPr marL="514350" indent="-514350">
              <a:buClr>
                <a:schemeClr val="accent3">
                  <a:lumMod val="75000"/>
                </a:schemeClr>
              </a:buClr>
              <a:buFont typeface="+mj-lt"/>
              <a:buAutoNum type="arabicPeriod" startAt="3"/>
            </a:pPr>
            <a:endParaRPr lang="ru-RU" dirty="0" smtClean="0"/>
          </a:p>
          <a:p>
            <a:pPr marL="0" indent="0">
              <a:buClr>
                <a:schemeClr val="accent3">
                  <a:lumMod val="75000"/>
                </a:schemeClr>
              </a:buClr>
              <a:buNone/>
            </a:pPr>
            <a:r>
              <a:rPr lang="ru-RU" dirty="0" smtClean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226464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Clr>
                <a:schemeClr val="accent3">
                  <a:lumMod val="75000"/>
                </a:schemeClr>
              </a:buClr>
              <a:buFont typeface="+mj-lt"/>
              <a:buAutoNum type="arabicPeriod"/>
            </a:pPr>
            <a:r>
              <a:rPr lang="ru-RU" dirty="0"/>
              <a:t>Какой смысл вкладывает Некрасов в строки: </a:t>
            </a:r>
          </a:p>
          <a:p>
            <a:pPr marL="0" indent="0" algn="ctr">
              <a:buClr>
                <a:schemeClr val="accent3">
                  <a:lumMod val="75000"/>
                </a:schemeClr>
              </a:buClr>
              <a:buNone/>
            </a:pPr>
            <a:r>
              <a:rPr lang="ru-RU" dirty="0" smtClean="0"/>
              <a:t>  </a:t>
            </a:r>
            <a:r>
              <a:rPr lang="ru-RU" dirty="0"/>
              <a:t>«Чем хуже был бы твой удел, </a:t>
            </a:r>
            <a:endParaRPr lang="ru-RU" dirty="0" smtClean="0"/>
          </a:p>
          <a:p>
            <a:pPr marL="0" indent="0" algn="ctr">
              <a:buClr>
                <a:schemeClr val="accent3">
                  <a:lumMod val="75000"/>
                </a:schemeClr>
              </a:buClr>
              <a:buNone/>
            </a:pPr>
            <a:r>
              <a:rPr lang="ru-RU" dirty="0" smtClean="0"/>
              <a:t>  </a:t>
            </a:r>
            <a:r>
              <a:rPr lang="ru-RU" dirty="0"/>
              <a:t>Когда б ты менее терпел?» </a:t>
            </a:r>
          </a:p>
          <a:p>
            <a:pPr marL="514350" indent="-514350">
              <a:buClr>
                <a:schemeClr val="accent3">
                  <a:lumMod val="75000"/>
                </a:schemeClr>
              </a:buClr>
              <a:buFont typeface="+mj-lt"/>
              <a:buAutoNum type="arabicPeriod" startAt="2"/>
            </a:pPr>
            <a:r>
              <a:rPr lang="ru-RU" dirty="0"/>
              <a:t>Что общего между произведениями Н.А. Некрасова «На Волге» и картиной И.Е. Репина «Бурлаки на Волге»?</a:t>
            </a:r>
          </a:p>
          <a:p>
            <a:pPr marL="514350" indent="-514350">
              <a:buClr>
                <a:schemeClr val="accent3">
                  <a:lumMod val="75000"/>
                </a:schemeClr>
              </a:buClr>
              <a:buFont typeface="+mj-lt"/>
              <a:buAutoNum type="arabicPeriod" startAt="2"/>
            </a:pPr>
            <a:r>
              <a:rPr lang="ru-RU" dirty="0"/>
              <a:t>Какую роль играет в произведении пейзаж?</a:t>
            </a:r>
          </a:p>
          <a:p>
            <a:pPr marL="514350" indent="-514350">
              <a:buClr>
                <a:schemeClr val="accent3">
                  <a:lumMod val="75000"/>
                </a:schemeClr>
              </a:buClr>
              <a:buFont typeface="+mj-lt"/>
              <a:buAutoNum type="arabicPeriod" startAt="2"/>
            </a:pPr>
            <a:r>
              <a:rPr lang="ru-RU" dirty="0"/>
              <a:t>Что печалит поэта, что возмущает его и какой смысл он вкладывает в стихотворение «На волге»? Что хочет сказать читателю?</a:t>
            </a:r>
          </a:p>
          <a:p>
            <a:endParaRPr lang="ru-RU" dirty="0"/>
          </a:p>
        </p:txBody>
      </p:sp>
      <p:sp>
        <p:nvSpPr>
          <p:cNvPr id="4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Ответим на вопросы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7870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Какие средства выразительности использует автор?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Выпишите наиболее яркие, с вашей точки зрения, изобразительные средства языка, расположив их в таблице. Предварительно прочитайте определения эпитета, метафоры, сравнения и олицетворения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0718754"/>
              </p:ext>
            </p:extLst>
          </p:nvPr>
        </p:nvGraphicFramePr>
        <p:xfrm>
          <a:off x="611560" y="4365104"/>
          <a:ext cx="7848872" cy="108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2218"/>
                <a:gridCol w="1962218"/>
                <a:gridCol w="1962218"/>
                <a:gridCol w="1962218"/>
              </a:tblGrid>
              <a:tr h="68459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ЭПИТЕТЫ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СРАВНЕНИЯ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МЕТАФОРА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ОЛИЦЕТВОРЕНИЕ</a:t>
                      </a:r>
                      <a:endParaRPr lang="ru-RU" dirty="0"/>
                    </a:p>
                  </a:txBody>
                  <a:tcPr/>
                </a:tc>
              </a:tr>
              <a:tr h="39552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3549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87</TotalTime>
  <Words>497</Words>
  <Application>Microsoft Office PowerPoint</Application>
  <PresentationFormat>Экран (4:3)</PresentationFormat>
  <Paragraphs>64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Презентация PowerPoint</vt:lpstr>
      <vt:lpstr>Николай Алексеевич Некрасов «На Волге»</vt:lpstr>
      <vt:lpstr>«Я призван был воспеть твои страданья терпеньем изумляющий народ.»</vt:lpstr>
      <vt:lpstr>Из истории создания «На волге»…</vt:lpstr>
      <vt:lpstr>Кто такие бурлаки?</vt:lpstr>
      <vt:lpstr>работа с текстом</vt:lpstr>
      <vt:lpstr>Ответим на вопросы</vt:lpstr>
      <vt:lpstr>Ответим на вопросы</vt:lpstr>
      <vt:lpstr>Какие средства выразительности использует автор?</vt:lpstr>
      <vt:lpstr>Домашнее задание </vt:lpstr>
      <vt:lpstr>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Николай Алексеевич Некрасов</dc:title>
  <dc:creator>Домашний</dc:creator>
  <cp:lastModifiedBy>Admin</cp:lastModifiedBy>
  <cp:revision>12</cp:revision>
  <dcterms:created xsi:type="dcterms:W3CDTF">2014-12-15T17:45:35Z</dcterms:created>
  <dcterms:modified xsi:type="dcterms:W3CDTF">2015-04-09T11:47:55Z</dcterms:modified>
</cp:coreProperties>
</file>