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2" r:id="rId3"/>
    <p:sldId id="273" r:id="rId4"/>
    <p:sldId id="256" r:id="rId5"/>
    <p:sldId id="258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6727" autoAdjust="0"/>
  </p:normalViewPr>
  <p:slideViewPr>
    <p:cSldViewPr>
      <p:cViewPr>
        <p:scale>
          <a:sx n="66" d="100"/>
          <a:sy n="66" d="100"/>
        </p:scale>
        <p:origin x="-25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A042BA-08D9-46E9-9AAE-DCB7D67C3764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718BA1-49B0-41F4-B22E-6111A0048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FB8B3E-FDD8-453B-AD89-A5002EAB2E6E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A06E56-9D92-41E2-8ED1-D67F4F77C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56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Задание:</a:t>
            </a:r>
            <a:r>
              <a:rPr lang="ru-RU" altLang="ru-RU" baseline="0" dirty="0" smtClean="0"/>
              <a:t> соединить понятия из каждого столбца по логическому смыслу, объяснить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2471-11FC-4E82-AF2F-299E11E72FF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Мир наполнен звуками. Любой звук – песня птицы, барабанная дробь или рёе реактивного лайнера – это всего лишь колебания воздуха. Очень многое в нашей жизни связано с восприятием этих колебаний.. Например, с помощью слуха мы воспринимаем речь и учимся говорить. Слуховая система очень тесно связана с речью. Люди, не имеющие слуха с рождения или с раннего детства, с большим трудом учатся говорить.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этом уроке мы рассмотрим строение двух связанных друг с другом органов чувств – органа слуха и органа равновесия. Они не только анатомически тесно связаны, но и образуются  в процессе эволюции из одних и тех же структур.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00C9C-00AA-4B64-82FA-D4F55F376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Рассмотрим строение слухового анализатора. Он состоит из рецепторов, проводящего пути и слуховых центров коры больших полушарий мозга.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1471E-05B4-4138-96E4-C948F09252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Звуки определенной частоты возбуждают рецепторы строго определенного участка улиткового протока. Таким образом мы различаем звуки  различной высоты. Человек ощущает звуки, различные по громкости и по тону. Тональность звука зависит от частоты колебаний. Человек может воспринимать звуки частотой от 16 до 20 000 Гц. Громкость звучания определяется сложным взаимодействием таких показателей, как интенсивность (сила) и высота тона (частота).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D56BC-6A11-4680-8051-8C74AB485C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Орган равновесия, или вестибулярный аппарат, позволяет определять положение и перемещение тела в пространстве.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Вестибулярный аппарат расположен в полости внутреннего уха и сообщается с улиткой. Он состоит из двух перепончатых мешочков – круглого и овального – и трёх полукружных каналов.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C3702-8EA4-4C8A-A276-4ED766AF31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Возбуждение рецепторов органа равновесия происходит вследствие скольжения отолитовой мембраны по волоскам и их сгибания. Своей тяжестью отолиты раздражают оказавшиеся под ними рецепторы, сигналы которых указывают направление силы тяжести. Отолитовый прибор сигнализирует главным образом о положении головы, а также об ускорении или замедлении прямолинейного движения.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5A4B5-38EB-44E4-ADD5-B05C8FE2EA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608B-476D-484A-B875-11793354BE99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D8F63-F152-4AD8-A4E3-CC3DFEC8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730E-5A8F-49CA-AC37-20BA336D89B9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3B14-0650-4284-8652-CAAFA396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7557-F276-41B9-9035-0EDD20DC795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8A5B-04A7-48CC-87C6-263A5B0CF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0EE-5436-4C4A-9787-899646E75258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7523-0496-44E6-BE6F-FF8B28E19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2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4891-EC47-49FA-9204-6600A848844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2997-008C-4537-9E00-607EF8278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2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0B9C-E068-4CBC-9FFD-F4B4DE98416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F8F9-BDD0-4FF4-A083-4163A26A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5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59AF-32B2-4046-A95D-685A11C879B3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3324-3304-4C51-AA6C-70C5D75A0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5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3F78-7983-458B-ACC6-F363D2836FC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0726-FD58-4218-A32E-2002376A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65D7-DA7B-414D-A204-BFF1A455CEF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568C-A971-4A33-ACEA-50F7D4D6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6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C3FE-DB1C-4EBF-B0EC-F5CA79098299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BFB6-99EE-4D86-BA9E-E36B74C21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0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0C47-75AC-4678-9F19-DDB8E623CFC1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2D8B-88DC-4D45-8312-CD077C166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4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B732C2-5D58-4DAC-9021-ECBBCF65F675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344DAF-998F-4036-9568-EB54A024E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3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1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9120" y="114739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sz="2400" dirty="0"/>
              <a:t>Презентация к уроку биологии в 8 классе (базовый уровень) </a:t>
            </a:r>
            <a:endParaRPr lang="ru-RU" sz="2400" dirty="0" smtClean="0"/>
          </a:p>
          <a:p>
            <a:pPr marL="44450" algn="ctr"/>
            <a:r>
              <a:rPr lang="ru-RU" sz="2400" dirty="0" smtClean="0"/>
              <a:t>по теме </a:t>
            </a:r>
            <a:r>
              <a:rPr lang="ru-RU" altLang="ru-RU" sz="2400" b="1" dirty="0" smtClean="0"/>
              <a:t>«</a:t>
            </a:r>
            <a:r>
              <a:rPr lang="ru-RU" altLang="ru-RU" sz="2400" b="1" dirty="0"/>
              <a:t>Органы слуха и равновесия»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76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err="1"/>
              <a:t>Арбаты</a:t>
            </a:r>
            <a:r>
              <a:rPr lang="ru-RU" altLang="ru-RU" dirty="0"/>
              <a:t> – 2015г.</a:t>
            </a:r>
          </a:p>
        </p:txBody>
      </p:sp>
    </p:spTree>
    <p:extLst>
      <p:ext uri="{BB962C8B-B14F-4D97-AF65-F5344CB8AC3E}">
        <p14:creationId xmlns:p14="http://schemas.microsoft.com/office/powerpoint/2010/main" val="376888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Механизм работы органа слуха</a:t>
            </a:r>
          </a:p>
        </p:txBody>
      </p:sp>
      <p:graphicFrame>
        <p:nvGraphicFramePr>
          <p:cNvPr id="18482" name="Group 50"/>
          <p:cNvGraphicFramePr>
            <a:graphicFrameLocks noGrp="1"/>
          </p:cNvGraphicFramePr>
          <p:nvPr/>
        </p:nvGraphicFramePr>
        <p:xfrm>
          <a:off x="5364163" y="1271588"/>
          <a:ext cx="3600450" cy="4876800"/>
        </p:xfrm>
        <a:graphic>
          <a:graphicData uri="http://schemas.openxmlformats.org/drawingml/2006/table">
            <a:tbl>
              <a:tblPr/>
              <a:tblGrid>
                <a:gridCol w="1801812"/>
                <a:gridCol w="179863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Наружное ухо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4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Звуковая волна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Среднее ухо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4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Колебания барабанной перепонки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Колебания слуховых косточек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Внутреннее ухо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4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Колебания перепонки овального окна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Колебания жидкости в улитке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Раздражение слуховых рецепторов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Franklin Gothic Book" pitchFamily="34" charset="0"/>
                          <a:ea typeface="Times New Roman" pitchFamily="18" charset="0"/>
                          <a:cs typeface="Arial" pitchFamily="34" charset="0"/>
                        </a:rPr>
                        <a:t>Формирование нервных импульсов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F:\мое личное портфолио\урок\работа органа сл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2482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е личное портфолио\урок\слуховой анализатор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5215"/>
            <a:ext cx="6651688" cy="52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1612" y="5405"/>
            <a:ext cx="8686801" cy="71350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Слуховой анализатор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3357563"/>
            <a:ext cx="2736850" cy="58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/>
              <a:t>Проводниковое звено</a:t>
            </a:r>
            <a:r>
              <a:rPr lang="ru-RU" altLang="ru-RU" sz="1600"/>
              <a:t>: </a:t>
            </a:r>
            <a:r>
              <a:rPr lang="ru-RU" altLang="ru-RU" sz="1600" i="1"/>
              <a:t>слуховой нерв (</a:t>
            </a:r>
            <a:r>
              <a:rPr lang="en-US" altLang="ru-RU" sz="1600" i="1"/>
              <a:t>VIII)</a:t>
            </a:r>
            <a:endParaRPr lang="ru-RU" altLang="ru-RU" sz="1600" i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981075"/>
            <a:ext cx="2736850" cy="825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/>
              <a:t>Центральное звено:</a:t>
            </a:r>
            <a:r>
              <a:rPr lang="ru-RU" altLang="ru-RU" sz="1600"/>
              <a:t> </a:t>
            </a:r>
            <a:r>
              <a:rPr lang="ru-RU" altLang="ru-RU" sz="1600" i="1"/>
              <a:t>височная доля коры больших полушарий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5876925"/>
            <a:ext cx="2736850" cy="825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/>
              <a:t>Периферическое звено</a:t>
            </a:r>
            <a:r>
              <a:rPr lang="ru-RU" altLang="ru-RU" sz="1600"/>
              <a:t>: </a:t>
            </a:r>
            <a:r>
              <a:rPr lang="ru-RU" altLang="ru-RU" sz="1600" i="1"/>
              <a:t>ухо (наружное, среднее, внутреннее)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Восприятие звука</a:t>
            </a:r>
          </a:p>
        </p:txBody>
      </p:sp>
      <p:pic>
        <p:nvPicPr>
          <p:cNvPr id="8194" name="Picture 2" descr="F:\мое личное портфолио\урок\характеристика звук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34261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Вестибулярный аппарат</a:t>
            </a:r>
          </a:p>
        </p:txBody>
      </p:sp>
      <p:pic>
        <p:nvPicPr>
          <p:cNvPr id="9218" name="Picture 2" descr="F:\мое личное портфолио\урок\вестибулярный аппара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30293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Мешочки полукружного канала</a:t>
            </a:r>
          </a:p>
        </p:txBody>
      </p:sp>
      <p:pic>
        <p:nvPicPr>
          <p:cNvPr id="10242" name="Picture 2" descr="F:\мое личное портфолио\урок\рецепторы меш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5754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Работа органа равновесия </a:t>
            </a:r>
          </a:p>
        </p:txBody>
      </p:sp>
      <p:pic>
        <p:nvPicPr>
          <p:cNvPr id="11266" name="Picture 2" descr="F:\мое личное портфолио\урок\орган равновес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5360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Выводы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554163"/>
            <a:ext cx="8777287" cy="4525962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Органом слуха у человека является ухо, которое подразделяют на наружное, среднее, внутреннее.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Человек ощущает звуки, различные по громкости и тону. Тональность звука зависит от частоты колебаний.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Человек обладает пространственным слухом, т.е. способностью определять положение источника звука в пространстве.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Орган равновесия (вестибулярный аппарат) позволяет определять положение и перемещение тела в пространстве.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Для органов слуха опасны различные воспаления, длительное воздействие громких звуков и механические повреждения.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П. 55</a:t>
            </a:r>
          </a:p>
          <a:p>
            <a:pPr eaLnBrk="1" hangingPunct="1"/>
            <a:r>
              <a:rPr lang="ru-RU" altLang="ru-RU" smtClean="0"/>
              <a:t>Вопросы 1-5, с. 207</a:t>
            </a:r>
          </a:p>
          <a:p>
            <a:pPr eaLnBrk="1" hangingPunct="1"/>
            <a:r>
              <a:rPr lang="ru-RU" altLang="ru-RU" b="1" smtClean="0"/>
              <a:t>Практическая работа </a:t>
            </a:r>
            <a:r>
              <a:rPr lang="ru-RU" altLang="ru-RU" b="1" i="1" smtClean="0"/>
              <a:t>«Проверьте свой вестибулярный аппарат</a:t>
            </a:r>
            <a:r>
              <a:rPr lang="ru-RU" altLang="ru-RU" smtClean="0"/>
              <a:t>», с. 207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tx1"/>
                </a:solidFill>
              </a:rPr>
              <a:t>Автор учебника: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Драгомилов</a:t>
            </a:r>
            <a:r>
              <a:rPr lang="ru-RU" altLang="ru-RU" sz="2800" dirty="0" smtClean="0">
                <a:solidFill>
                  <a:schemeClr val="tx1"/>
                </a:solidFill>
              </a:rPr>
              <a:t> А.Г., Маш Р.Д. «Биология». 8 класс. Учебник для учащихся общеобразовательных учреждений. М.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Вентана</a:t>
            </a:r>
            <a:r>
              <a:rPr lang="ru-RU" altLang="ru-RU" sz="2800" dirty="0" smtClean="0">
                <a:solidFill>
                  <a:schemeClr val="tx1"/>
                </a:solidFill>
              </a:rPr>
              <a:t>-Граф. 2012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altLang="ru-RU" sz="2800" dirty="0" smtClean="0">
                <a:solidFill>
                  <a:schemeClr val="tx1"/>
                </a:solidFill>
              </a:rPr>
              <a:t>CD</a:t>
            </a:r>
            <a:r>
              <a:rPr lang="ru-RU" altLang="ru-RU" sz="2800" dirty="0" smtClean="0">
                <a:solidFill>
                  <a:schemeClr val="tx1"/>
                </a:solidFill>
              </a:rPr>
              <a:t>-диск. Биология. Человек. 8 класс. 1С: Школа.  Образовательный комплекс ЗАО «1С», 2007. Издательский центр «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Вентана</a:t>
            </a:r>
            <a:r>
              <a:rPr lang="ru-RU" altLang="ru-RU" sz="2800" dirty="0" smtClean="0">
                <a:solidFill>
                  <a:schemeClr val="tx1"/>
                </a:solidFill>
              </a:rPr>
              <a:t>-Граф»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tx1"/>
                </a:solidFill>
              </a:rPr>
              <a:t>С</a:t>
            </a:r>
            <a:r>
              <a:rPr lang="en-US" altLang="ru-RU" sz="2800" dirty="0" smtClean="0">
                <a:solidFill>
                  <a:schemeClr val="tx1"/>
                </a:solidFill>
              </a:rPr>
              <a:t>D</a:t>
            </a:r>
            <a:r>
              <a:rPr lang="ru-RU" altLang="ru-RU" sz="2800" dirty="0" smtClean="0">
                <a:solidFill>
                  <a:schemeClr val="tx1"/>
                </a:solidFill>
              </a:rPr>
              <a:t>-диск. Виртуальная школа Кирилла и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Мефодия</a:t>
            </a:r>
            <a:r>
              <a:rPr lang="ru-RU" altLang="ru-RU" sz="2800" dirty="0" smtClean="0">
                <a:solidFill>
                  <a:schemeClr val="tx1"/>
                </a:solidFill>
              </a:rPr>
              <a:t>.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Медиатека</a:t>
            </a:r>
            <a:r>
              <a:rPr lang="ru-RU" altLang="ru-RU" sz="2800" dirty="0" smtClean="0">
                <a:solidFill>
                  <a:schemeClr val="tx1"/>
                </a:solidFill>
              </a:rPr>
              <a:t> по биологии. 8 класс. </a:t>
            </a:r>
            <a:r>
              <a:rPr lang="ru-RU" altLang="ru-RU" sz="2800" smtClean="0">
                <a:solidFill>
                  <a:schemeClr val="tx1"/>
                </a:solidFill>
              </a:rPr>
              <a:t>Человек. </a:t>
            </a:r>
            <a:endParaRPr lang="ru-RU" alt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785813" y="152400"/>
            <a:ext cx="8358187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Тест-таблица</a:t>
            </a:r>
            <a:br>
              <a:rPr lang="ru-RU" sz="2800" smtClean="0"/>
            </a:br>
            <a:r>
              <a:rPr lang="ru-RU" sz="2800" smtClean="0"/>
              <a:t> «Зрительный анализатор»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600" cy="286543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743200"/>
                <a:gridCol w="2743200"/>
              </a:tblGrid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1. Рецептор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8. Аксон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15. Сетчатка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2. Нейрон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9. Колбочки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16. Брови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3. Спинной мозг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Центральная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17. Дендрит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5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4. Борозда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Затылочная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18. Затылочная доля </a:t>
                      </a:r>
                      <a:r>
                        <a:rPr lang="ru-RU" sz="1800" baseline="0" dirty="0" smtClean="0"/>
                        <a:t> коры больших полушарий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5. Лобная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12. Рефлекторная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19. Боковая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6. Палочки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13. Ресницы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20. Теменная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7. Веки 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14. Зрительный нерв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21. проводящая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625" y="4357688"/>
            <a:ext cx="1643063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1. Рецептор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75" y="43576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14. Зрительный нерв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4357688"/>
            <a:ext cx="3643313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18. Затылочная доля коры больших полушарий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071670" y="4429132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57752" y="4429132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4929188"/>
            <a:ext cx="164306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dirty="0"/>
              <a:t>2. Нейрон	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813" y="49291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8. Аксон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86438" y="49291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17. Дендрит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714612" y="5000636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00694" y="5000636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63" y="5500688"/>
            <a:ext cx="171450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3. Спинной мозг	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71813" y="55006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12. Рефлекторная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38" y="55006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21. Проводящая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714612" y="5572140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00694" y="5572140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63" y="6072188"/>
            <a:ext cx="164306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4. Борозда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13" y="60721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10. Центральная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86438" y="60721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19. Боковая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714612" y="6143644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500694" y="6143644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85813" y="152400"/>
            <a:ext cx="8358187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Тест-таблица</a:t>
            </a:r>
            <a:br>
              <a:rPr lang="ru-RU" sz="2800" smtClean="0"/>
            </a:br>
            <a:r>
              <a:rPr lang="ru-RU" sz="2800" smtClean="0"/>
              <a:t> «Зрительный анализатор»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600" cy="286543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743200"/>
                <a:gridCol w="2743200"/>
              </a:tblGrid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1. Рецептор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8. Аксон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15. Сетчатка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2. Нейрон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9. Колбочки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16. Брови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3. Спинной мозг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Центральная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17. Дендрит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5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4. Борозда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Затылочная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18. Затылочная доля </a:t>
                      </a:r>
                      <a:r>
                        <a:rPr lang="ru-RU" sz="1800" baseline="0" dirty="0" smtClean="0"/>
                        <a:t> коры больших полушарий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5. Лобная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12. Рефлекторная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19. Боковая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6. Палочки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13. Ресницы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20. Теменная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/>
                        <a:t>7. Веки 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14. Зрительный нерв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21. проводящая</a:t>
                      </a:r>
                      <a:endParaRPr lang="ru-RU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63" y="4357688"/>
            <a:ext cx="164306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5. Лобная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13" y="43576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11. Затылочная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6438" y="4357688"/>
            <a:ext cx="250031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20. Теменная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714612" y="4429132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00694" y="4429132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4929188"/>
            <a:ext cx="164306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6. Палочки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813" y="49291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9. Колбочки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86438" y="4929188"/>
            <a:ext cx="250031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15. Сетчатка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714612" y="5000636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00694" y="5000636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63" y="5500688"/>
            <a:ext cx="171450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7. Веки 	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71813" y="5500688"/>
            <a:ext cx="2571750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13. Ресницы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38" y="5500688"/>
            <a:ext cx="2500312" cy="42862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16. Брови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714612" y="5572140"/>
            <a:ext cx="428628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00694" y="5572140"/>
            <a:ext cx="357190" cy="214314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Органы слуха и равновесия. </a:t>
            </a:r>
            <a:br>
              <a:rPr lang="ru-RU" dirty="0" smtClean="0"/>
            </a:br>
            <a:r>
              <a:rPr lang="ru-RU" dirty="0" smtClean="0"/>
              <a:t>Их  анализаторы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924944"/>
            <a:ext cx="6772275" cy="3004369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Значение органа слуха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Строение органа слуха</a:t>
            </a:r>
          </a:p>
          <a:p>
            <a:pPr marL="1257300" lvl="2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Наружное ухо</a:t>
            </a:r>
          </a:p>
          <a:p>
            <a:pPr marL="1257300" lvl="2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Среднее ухо</a:t>
            </a:r>
          </a:p>
          <a:p>
            <a:pPr marL="1257300" lvl="2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Внутреннее ухо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Гигиена слуха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Орган равновесия</a:t>
            </a:r>
          </a:p>
          <a:p>
            <a:pPr marL="1257300" lvl="2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Вестибулярный аппарат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Б-8кл. П. 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Строение наружного уха</a:t>
            </a:r>
          </a:p>
        </p:txBody>
      </p:sp>
      <p:pic>
        <p:nvPicPr>
          <p:cNvPr id="1026" name="Picture 2" descr="F:\мое личное портфолио\урок\строение наружного 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5"/>
            <a:ext cx="6264696" cy="50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Строение среднего уха</a:t>
            </a:r>
          </a:p>
        </p:txBody>
      </p:sp>
      <p:pic>
        <p:nvPicPr>
          <p:cNvPr id="2050" name="Picture 2" descr="F:\мое личное портфолио\урок\строение среднего 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12776"/>
            <a:ext cx="60741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Строение внутреннего уха</a:t>
            </a:r>
          </a:p>
        </p:txBody>
      </p:sp>
      <p:pic>
        <p:nvPicPr>
          <p:cNvPr id="3074" name="Picture 2" descr="F:\мое личное портфолио\урок\строение внутреннего 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84784"/>
            <a:ext cx="593192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098" name="Picture 2" descr="F:\мое личное портфолио\урок\проверит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4298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Звуковоспринимающий аппарат</a:t>
            </a:r>
          </a:p>
        </p:txBody>
      </p:sp>
      <p:pic>
        <p:nvPicPr>
          <p:cNvPr id="5122" name="Picture 2" descr="F:\мое личное портфолио\урок\звуковоспринимающий апара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474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602</TotalTime>
  <Words>850</Words>
  <Application>Microsoft Office PowerPoint</Application>
  <PresentationFormat>Экран (4:3)</PresentationFormat>
  <Paragraphs>142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Тест-таблица  «Зрительный анализатор»</vt:lpstr>
      <vt:lpstr>Тест-таблица  «Зрительный анализатор»</vt:lpstr>
      <vt:lpstr>Органы слуха и равновесия.  Их  анализаторы</vt:lpstr>
      <vt:lpstr>Строение наружного уха</vt:lpstr>
      <vt:lpstr>Строение среднего уха</vt:lpstr>
      <vt:lpstr>Строение внутреннего уха</vt:lpstr>
      <vt:lpstr>Презентация PowerPoint</vt:lpstr>
      <vt:lpstr>Звуковоспринимающий аппарат</vt:lpstr>
      <vt:lpstr>Механизм работы органа слуха</vt:lpstr>
      <vt:lpstr>Слуховой анализатор</vt:lpstr>
      <vt:lpstr>Восприятие звука</vt:lpstr>
      <vt:lpstr>Вестибулярный аппарат</vt:lpstr>
      <vt:lpstr>Мешочки полукружного канала</vt:lpstr>
      <vt:lpstr>Работа органа равновесия </vt:lpstr>
      <vt:lpstr>Выводы </vt:lpstr>
      <vt:lpstr>Домашнее задание</vt:lpstr>
      <vt:lpstr>литература и Источники</vt:lpstr>
    </vt:vector>
  </TitlesOfParts>
  <Company>арбаты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 и слух. Орган равновесия</dc:title>
  <dc:creator>таня</dc:creator>
  <cp:lastModifiedBy>информатика</cp:lastModifiedBy>
  <cp:revision>40</cp:revision>
  <dcterms:created xsi:type="dcterms:W3CDTF">2011-01-29T13:38:38Z</dcterms:created>
  <dcterms:modified xsi:type="dcterms:W3CDTF">2015-05-17T22:27:06Z</dcterms:modified>
</cp:coreProperties>
</file>