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882247-044E-4B97-87C1-D353A407165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196216-9E7D-4E3B-87BF-EE3781A265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3929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Рафаэлло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0" dirty="0" smtClean="0">
                <a:solidFill>
                  <a:schemeClr val="tx1">
                    <a:lumMod val="85000"/>
                  </a:schemeClr>
                </a:solidFill>
              </a:rPr>
              <a:t>художник (живописец, график), архитектор эпохи Высокого Возрождения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571876"/>
            <a:ext cx="3530344" cy="278608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Поддубная</a:t>
            </a:r>
            <a:r>
              <a:rPr lang="ru-RU" dirty="0" smtClean="0"/>
              <a:t> Ирина,</a:t>
            </a:r>
          </a:p>
          <a:p>
            <a:pPr algn="ctr"/>
            <a:r>
              <a:rPr lang="ru-RU" dirty="0" smtClean="0"/>
              <a:t> 5 класс.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</a:t>
            </a:r>
            <a:r>
              <a:rPr lang="ru-RU" dirty="0" smtClean="0"/>
              <a:t>читель по ИЗО Минина Л.М.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ДШИ №14, 1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Омская </a:t>
            </a:r>
            <a:r>
              <a:rPr lang="ru-RU" dirty="0" smtClean="0"/>
              <a:t>область</a:t>
            </a:r>
          </a:p>
          <a:p>
            <a:pPr algn="ctr"/>
            <a:r>
              <a:rPr lang="ru-RU" smtClean="0"/>
              <a:t>2015г.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43570" y="485776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9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faj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14356"/>
            <a:ext cx="4572032" cy="4719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285728"/>
            <a:ext cx="435768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Родился Рафаэль 24 марта 1483 года в </a:t>
            </a:r>
            <a:r>
              <a:rPr lang="ru-RU" sz="1400" dirty="0" err="1">
                <a:solidFill>
                  <a:srgbClr val="002060"/>
                </a:solidFill>
              </a:rPr>
              <a:t>Урбино</a:t>
            </a:r>
            <a:r>
              <a:rPr lang="ru-RU" sz="1400" dirty="0">
                <a:solidFill>
                  <a:srgbClr val="002060"/>
                </a:solidFill>
              </a:rPr>
              <a:t>, Италия. Первое обучение художественному мастерству в биографии Рафаэля проводил его отец — Джованни </a:t>
            </a:r>
            <a:r>
              <a:rPr lang="ru-RU" sz="1400" dirty="0" err="1">
                <a:solidFill>
                  <a:srgbClr val="002060"/>
                </a:solidFill>
              </a:rPr>
              <a:t>Санти</a:t>
            </a:r>
            <a:r>
              <a:rPr lang="ru-RU" sz="1400" dirty="0">
                <a:solidFill>
                  <a:srgbClr val="002060"/>
                </a:solidFill>
              </a:rPr>
              <a:t>. Оставшись в 11 лет сиротой, Рафаэль стал обучаться у </a:t>
            </a:r>
            <a:r>
              <a:rPr lang="ru-RU" sz="1400" dirty="0" err="1">
                <a:solidFill>
                  <a:srgbClr val="002060"/>
                </a:solidFill>
              </a:rPr>
              <a:t>Пьетро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Перуджино</a:t>
            </a:r>
            <a:r>
              <a:rPr lang="ru-RU" sz="1400" dirty="0">
                <a:solidFill>
                  <a:srgbClr val="002060"/>
                </a:solidFill>
              </a:rPr>
              <a:t> – известного итальянского художника.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Сначала Рафаэль копирует стиль своего учителя, а позже вырабатывает свою неповторимую манеру написания картин. Неповторимую – потому что его полотна чисты красками, легки, фигуры на них правильны в пропорциях. Однако анатомические знания в биографии Рафаэля были получены не сразу.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Лишь переехав во Флоренцию, ознакомившись с величайшими работами Микеланджело, Рафаэль стал учиться пропорциональному изображению человеческих тел. Творческий </a:t>
            </a:r>
            <a:r>
              <a:rPr lang="ru-RU" sz="1400" dirty="0" smtClean="0">
                <a:solidFill>
                  <a:srgbClr val="002060"/>
                </a:solidFill>
              </a:rPr>
              <a:t>блик </a:t>
            </a:r>
            <a:r>
              <a:rPr lang="ru-RU" sz="1400" dirty="0">
                <a:solidFill>
                  <a:srgbClr val="002060"/>
                </a:solidFill>
              </a:rPr>
              <a:t>в биографии Рафаэля начинается примерно в 25-летнем возрасте. Он переезжает в Рим, где получает несколько ценнейших заказов. Так он выполняет фрески во дворцах и соборах.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Там же Рафаэль проявил себя как архитектор – был одним из руководящих строительством собора Святого Петра. Картины Рафаэля более всего прославлены благодаря его мадоннам. Он написал множество полотен с изображением Богоматери. Одним из самых известных картин Рафаэля – «Сикстинская Мадонна» (1513), «Мадонна </a:t>
            </a:r>
            <a:r>
              <a:rPr lang="ru-RU" sz="1400" dirty="0" err="1">
                <a:solidFill>
                  <a:srgbClr val="002060"/>
                </a:solidFill>
              </a:rPr>
              <a:t>Конестабиле</a:t>
            </a:r>
            <a:r>
              <a:rPr lang="ru-RU" sz="1400" dirty="0">
                <a:solidFill>
                  <a:srgbClr val="002060"/>
                </a:solidFill>
              </a:rPr>
              <a:t>» (1504), «Маленькая Мадонна».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21429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Рафаэль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16275">
            <a:off x="594802" y="357777"/>
            <a:ext cx="2212848" cy="1355493"/>
          </a:xfrm>
        </p:spPr>
        <p:txBody>
          <a:bodyPr>
            <a:normAutofit/>
          </a:bodyPr>
          <a:lstStyle/>
          <a:p>
            <a:r>
              <a:rPr lang="ru-RU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«Дама с вуалью»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857364"/>
            <a:ext cx="3143240" cy="5000635"/>
          </a:xfrm>
        </p:spPr>
        <p:txBody>
          <a:bodyPr>
            <a:normAutofit fontScale="92500" lnSpcReduction="10000"/>
          </a:bodyPr>
          <a:lstStyle/>
          <a:p>
            <a:r>
              <a:rPr lang="ru-RU" sz="1500" dirty="0" smtClean="0">
                <a:solidFill>
                  <a:srgbClr val="002060"/>
                </a:solidFill>
              </a:rPr>
              <a:t>На картине изображена девушка, только начавшая взрослеть и становиться женщиной, но уже полная любви и надежд, наполняющие её. Чёрные выразительные глаза так и манят созерцателя к себе. Художник отлично подобрал одежду модели, которая смотрится нежной белой коже не только богато и роскошно, но и добавляя таинственные черты, характерные всем девушкам. Также одежда не затмевает красоту ностальгии и внутреннего мира.</a:t>
            </a:r>
          </a:p>
          <a:p>
            <a:r>
              <a:rPr lang="ru-RU" sz="1500" dirty="0" smtClean="0">
                <a:solidFill>
                  <a:srgbClr val="002060"/>
                </a:solidFill>
              </a:rPr>
              <a:t>Картина пропитана глубокой любовью: нежность линий, изгиб шеи, а главное – расположение руки рядом с сердцем, олицетворяющий знак ответа на вопрос: «ты меня любишь?». </a:t>
            </a:r>
          </a:p>
          <a:p>
            <a:r>
              <a:rPr lang="ru-RU" sz="1500" dirty="0" smtClean="0">
                <a:solidFill>
                  <a:srgbClr val="002060"/>
                </a:solidFill>
              </a:rPr>
              <a:t>Цвета на картине подобраны светлые: складывается ощущение, что девушка светится изнутри, сияет от любви и вокруг неё нежная аура доброты, гармонии и теплоты.</a:t>
            </a:r>
          </a:p>
          <a:p>
            <a:endParaRPr lang="ru-RU" dirty="0"/>
          </a:p>
        </p:txBody>
      </p:sp>
      <p:pic>
        <p:nvPicPr>
          <p:cNvPr id="8" name="Рисунок 7" descr="0_c8816_c80f6a5d_XXL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960" b="16960"/>
          <a:stretch>
            <a:fillRect/>
          </a:stretch>
        </p:blipFill>
        <p:spPr>
          <a:xfrm rot="420000">
            <a:off x="3407370" y="1112957"/>
            <a:ext cx="4794582" cy="39916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d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99126">
            <a:off x="5709785" y="-142469"/>
            <a:ext cx="3020085" cy="1536235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«Дама с единорогом»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14324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Картина написана в типичном для эпохи Возрождения стиле. На картине изображена девушка, держащая в руках маленького единорога. Единорог издревле считался символом непорочности, чистоты. Легенды гласят, что только девственнице под силу укротить разбушевавшегося единорога.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Картина Рафаэля </a:t>
            </a:r>
            <a:r>
              <a:rPr lang="ru-RU" dirty="0" err="1" smtClean="0">
                <a:solidFill>
                  <a:srgbClr val="002060"/>
                </a:solidFill>
              </a:rPr>
              <a:t>Санти</a:t>
            </a:r>
            <a:r>
              <a:rPr lang="ru-RU" dirty="0" smtClean="0">
                <a:solidFill>
                  <a:srgbClr val="002060"/>
                </a:solidFill>
              </a:rPr>
              <a:t> изображает широко популярный в те времена сюжет. Он был отражен в многочисленных произведениях искусства эпохи Возрождения.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центре полотна мы видим юную девушку, изображенную по пояс. Портрет типичен для того времени – девушка сидит на фоне природы, виднеющейся из-за колонн замка. На ней широкое красивое платье из ткани золотистого и бордового цветов. На платье широкое и глубокое декольте, но по пропорциям фигуры эпохи Возрождения у девушки чрезмерно покатые плечи и совершенно плоская грудь.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шее девушки необычный кулон, состоящий из кожаного шнурка и крупного бордового камня, вероятнее всего, рубина.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 девушки светлая восковая кожа, она почти прозрачная. Волосы девушки светлые, аккуратно убраны в прическу, однако видна длина волос. Волосы слегка вьются. Светлые волосы – еще один символ непорочности.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Лицо девушки беспристрастно. Невозможно угадать ни единой эмоции на застывшем лице. В то же время она смотрит как бы с укором на зрителя. Ее губы решительно поджаты – она уверенно владеет ситуацией. На лице ее спокойствие и ни тени сомнения.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Единорог в ее руках спокоен и доволен. Его рот полуоткрыт, глаза смотрят вправо. Отсутствие рога сделало бы это мифическое существо похожим на единорога.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этой картине Рафаэлем </a:t>
            </a:r>
            <a:r>
              <a:rPr lang="ru-RU" dirty="0" err="1" smtClean="0">
                <a:solidFill>
                  <a:srgbClr val="002060"/>
                </a:solidFill>
              </a:rPr>
              <a:t>Санти</a:t>
            </a:r>
            <a:r>
              <a:rPr lang="ru-RU" dirty="0" smtClean="0">
                <a:solidFill>
                  <a:srgbClr val="002060"/>
                </a:solidFill>
              </a:rPr>
              <a:t> воспето чудо непорочности, прелесть и чистота этого состояния. В эпоху Возрождения девственность считалась силой, которая дает некие особенные, магические свойства женщине. Девушка же на картине довольна своим положением, она наслаждается своей силой повелевать над единорогом.</a:t>
            </a:r>
          </a:p>
          <a:p>
            <a:endParaRPr lang="ru-RU" dirty="0"/>
          </a:p>
        </p:txBody>
      </p:sp>
      <p:pic>
        <p:nvPicPr>
          <p:cNvPr id="7" name="Рисунок 6" descr="Безымянный.bmp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967" b="10967"/>
          <a:stretch>
            <a:fillRect/>
          </a:stretch>
        </p:blipFill>
        <p:spPr>
          <a:xfrm rot="420000">
            <a:off x="3361689" y="1206803"/>
            <a:ext cx="4829153" cy="4039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31934">
            <a:off x="5049324" y="-274756"/>
            <a:ext cx="3417697" cy="1553079"/>
          </a:xfrm>
        </p:spPr>
        <p:txBody>
          <a:bodyPr>
            <a:noAutofit/>
          </a:bodyPr>
          <a:lstStyle/>
          <a:p>
            <a:r>
              <a:rPr lang="ru-RU" sz="3200" dirty="0" smtClean="0"/>
              <a:t> </a:t>
            </a: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Малая Мадонна Каупера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2928926" cy="6858000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На полотне изображена молодая светловолосая женщина с белокурым младенцем на руках. На заднем плане можно заметить серое небо, зелёный луг, водоём и церковь, которая располагается на холме. Взгляд Мадонны немного отсутствующий, будто она находится где-то далеко. Взгляд ребёнка наоборот живой и любознательный. Художник изобразил здесь Мадонну обычной женщиной с ребёнком, не подчёркивая её божественного предназначения.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Картина написана в свойственной Рафаэлю манере, в приглушённых тонах, которые, тем не менее, передают всю атмосферу картины и создают эффект присутствия Мадонны и её младенца.</a:t>
            </a:r>
          </a:p>
          <a:p>
            <a:endParaRPr lang="ru-RU" dirty="0"/>
          </a:p>
        </p:txBody>
      </p:sp>
      <p:pic>
        <p:nvPicPr>
          <p:cNvPr id="11" name="Рисунок 10" descr="raphael12_small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420000">
            <a:off x="4378343" y="1167744"/>
            <a:ext cx="2998133" cy="4039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0" y="0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2743200" cy="819170"/>
          </a:xfrm>
        </p:spPr>
        <p:txBody>
          <a:bodyPr/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дорогая картина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5 декабря 2012 года на аукционе </a:t>
            </a:r>
            <a:r>
              <a:rPr lang="ru-RU" sz="2000" dirty="0" err="1" smtClean="0">
                <a:solidFill>
                  <a:srgbClr val="002060"/>
                </a:solidFill>
              </a:rPr>
              <a:t>Сотбис</a:t>
            </a:r>
            <a:r>
              <a:rPr lang="ru-RU" sz="2000" dirty="0" smtClean="0">
                <a:solidFill>
                  <a:srgbClr val="002060"/>
                </a:solidFill>
              </a:rPr>
              <a:t> был продан рисунок Рафаэля «Голова молодого апостола» (1519-1520) к картине «Преображение». Цена составила 29 721 250 фунтов стерлингов, вдвое превысив стартовую. Это рекордная сумма для графических работ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220px-Raffaello_Sanzio,_-_cartoon_for_the_Head_of_a_Young_Apostle,_c.1519-20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86182" y="0"/>
            <a:ext cx="535781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Опрос</a:t>
            </a:r>
          </a:p>
          <a:p>
            <a:pPr algn="ctr"/>
            <a:endParaRPr lang="ru-RU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marL="514350" indent="-514350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1)Где родился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Рафаэль?</a:t>
            </a:r>
          </a:p>
          <a:p>
            <a:pPr marL="514350" indent="-514350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2)Во сколько лет  Рафаэль стал сиротой?</a:t>
            </a:r>
          </a:p>
          <a:p>
            <a:pPr marL="514350" indent="-514350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3)У какого известного итальянского художника учился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Рафаэльс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самого начала?</a:t>
            </a:r>
          </a:p>
          <a:p>
            <a:pPr marL="514350" indent="-514350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4)Почему манеру Рафаэля считают неповторимой?</a:t>
            </a:r>
          </a:p>
          <a:p>
            <a:pPr marL="514350" indent="-514350"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5)Как называется самая дорогая картина Рафаэля?</a:t>
            </a:r>
          </a:p>
          <a:p>
            <a:pPr marL="514350" indent="-51435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514350" indent="-514350">
              <a:buAutoNum type="arabicParenR"/>
            </a:pP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endParaRPr lang="ru-RU" sz="2800" b="1" dirty="0"/>
          </a:p>
        </p:txBody>
      </p:sp>
    </p:spTree>
  </p:cSld>
  <p:clrMapOvr>
    <a:masterClrMapping/>
  </p:clrMapOvr>
  <p:transition>
    <p:zoom dir="in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Ответы</a:t>
            </a:r>
          </a:p>
          <a:p>
            <a:pPr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Урбино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Италии.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2)В 11 лет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3)У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Пьетро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Перуджино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Неповторимой – потому что его полотна чисты красками, легки, фигуры на них правильны в пропорциях.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5)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«Голова молодого апостола» </a:t>
            </a:r>
            <a:endParaRPr lang="ru-RU" sz="2800" dirty="0"/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-011-Spasibo-za-vnima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823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Рафаэлло Санти- художник (живописец, график), архитектор эпохи Высокого Возрождения </vt:lpstr>
      <vt:lpstr>Слайд 2</vt:lpstr>
      <vt:lpstr>«Дама с вуалью» </vt:lpstr>
      <vt:lpstr>«Дама с единорогом» </vt:lpstr>
      <vt:lpstr> Малая Мадонна Каупера</vt:lpstr>
      <vt:lpstr>Самая дорогая картина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Рафаэлло Санти- художник (живописец, график), архитектор эпохи Высокого Возрождения </dc:title>
  <dc:creator>Tolya</dc:creator>
  <cp:lastModifiedBy>Tolya</cp:lastModifiedBy>
  <cp:revision>17</cp:revision>
  <dcterms:created xsi:type="dcterms:W3CDTF">2015-04-14T12:26:19Z</dcterms:created>
  <dcterms:modified xsi:type="dcterms:W3CDTF">2015-04-16T09:54:16Z</dcterms:modified>
</cp:coreProperties>
</file>