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77" r:id="rId5"/>
    <p:sldId id="271" r:id="rId6"/>
    <p:sldId id="267" r:id="rId7"/>
    <p:sldId id="265" r:id="rId8"/>
    <p:sldId id="268" r:id="rId9"/>
    <p:sldId id="266" r:id="rId10"/>
    <p:sldId id="263" r:id="rId11"/>
    <p:sldId id="264" r:id="rId12"/>
    <p:sldId id="260" r:id="rId13"/>
    <p:sldId id="270" r:id="rId14"/>
    <p:sldId id="27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2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D0B07-FA14-4A6C-BF8D-7B6B2E39D685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204FF-0234-4A27-B63B-26CDB8D76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947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2BCB5-6EE0-422E-891B-AF6E38550016}" type="datetimeFigureOut">
              <a:rPr lang="ru-RU" smtClean="0"/>
              <a:t>16.04.2015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1D58F-AD08-4890-8EED-5363199680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5319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D58F-AD08-4890-8EED-5363199680D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5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1D58F-AD08-4890-8EED-5363199680D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99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2474D95-C736-490C-ABD5-05F900BA2F09}" type="datetime1">
              <a:rPr lang="ru-RU" smtClean="0"/>
              <a:t>16.04.2015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ED2E-C5F0-4320-9265-1B2C46DD29F3}" type="datetime1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35CBD-F0D2-49DA-925E-9332E3B4C3E2}" type="datetime1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AE3DC49-9ECA-4414-921F-B8ECB6498446}" type="datetime1">
              <a:rPr lang="ru-RU" smtClean="0"/>
              <a:t>16.04.2015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13FAECF-AD41-4A1F-B382-9D6DABC9687B}" type="datetime1">
              <a:rPr lang="ru-RU" smtClean="0"/>
              <a:t>16.04.2015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8B3A-EE75-4039-BAEC-C488317052DC}" type="datetime1">
              <a:rPr lang="ru-RU" smtClean="0"/>
              <a:t>16.04.2015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6D219-BE03-4EBF-8B11-AFB578901A6D}" type="datetime1">
              <a:rPr lang="ru-RU" smtClean="0"/>
              <a:t>16.04.2015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B9D3A6F-31C1-4837-8916-7F74316E88E7}" type="datetime1">
              <a:rPr lang="ru-RU" smtClean="0"/>
              <a:t>16.04.2015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6048-5DF6-4018-A447-1CDC44855276}" type="datetime1">
              <a:rPr lang="ru-RU" smtClean="0"/>
              <a:t>16.04.2015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E8C5277-914D-4567-B58D-5424C6266EF6}" type="datetime1">
              <a:rPr lang="ru-RU" smtClean="0"/>
              <a:t>16.04.2015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r>
              <a:rPr lang="ru-RU" smtClean="0"/>
              <a:t>1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A3D15F9-D495-46FD-B281-3526931E45FF}" type="datetime1">
              <a:rPr lang="ru-RU" smtClean="0"/>
              <a:t>16.04.2015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r>
              <a:rPr lang="ru-RU" smtClean="0"/>
              <a:t>1</a:t>
            </a:r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2D21078-4779-4BAF-B4A4-70604F86D55C}" type="datetime1">
              <a:rPr lang="ru-RU" smtClean="0"/>
              <a:t>16.04.2015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1</a:t>
            </a: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7C99AF1-C687-4E47-8FFA-3193058C3F5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 spd="slow"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1047;&#1085;&#1072;&#1095;&#1077;&#1085;&#1080;&#1077;%20&#1078;&#1080;&#1074;&#1086;&#1090;&#1085;&#1099;&#1093;%20&#1074;%20&#1078;&#1080;&#1079;&#1085;&#1080;%20&#1095;&#1077;&#1083;&#1086;&#1074;&#1077;&#1082;&#1072;.ppt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2.%20http:/ecology-education.ru/index.php?action=full&amp;id=462" TargetMode="External"/><Relationship Id="rId4" Type="http://schemas.openxmlformats.org/officeDocument/2006/relationships/hyperlink" Target="http://ecology-education.ru/index.php?action=full&amp;id=46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8" y="16288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Значение животных в жизни человека</a:t>
            </a:r>
            <a:b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365104"/>
            <a:ext cx="3672408" cy="223224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  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Выполнила: Левахина Е.В.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Гимназия  №150,  5-</a:t>
            </a:r>
            <a:r>
              <a:rPr lang="ru-RU" sz="1600" dirty="0" smtClean="0">
                <a:solidFill>
                  <a:srgbClr val="002060"/>
                </a:solidFill>
              </a:rPr>
              <a:t>2</a:t>
            </a:r>
            <a:r>
              <a:rPr lang="ru-RU" dirty="0" smtClean="0">
                <a:solidFill>
                  <a:srgbClr val="002060"/>
                </a:solidFill>
              </a:rPr>
              <a:t> класс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Учитель: Богданова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 Светлана Анатольевна   </a:t>
            </a:r>
          </a:p>
          <a:p>
            <a:pPr algn="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25607" y="476672"/>
            <a:ext cx="4092788" cy="316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3050" lvl="0" indent="-273050" algn="ctr" fontAlgn="base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Clr>
                <a:srgbClr val="F3A447"/>
              </a:buClr>
              <a:buSzPct val="85000"/>
            </a:pPr>
            <a:r>
              <a:rPr lang="ru-RU" altLang="ru-RU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БОУ </a:t>
            </a:r>
            <a:r>
              <a:rPr lang="ru-RU" altLang="ru-RU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г. Омска «Гимназия </a:t>
            </a:r>
            <a:r>
              <a:rPr lang="ru-RU" altLang="ru-RU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№150»</a:t>
            </a:r>
            <a:endParaRPr lang="ru-RU" altLang="ru-RU" dirty="0">
              <a:solidFill>
                <a:prstClr val="white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774705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5328592" cy="4824536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ряде стран, а также в южных районах России проводится заготовка яда змей для приготовления высокоэффективных средств (</a:t>
            </a:r>
            <a:r>
              <a:rPr lang="ru-RU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випратокс</a:t>
            </a:r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др.), применяемых при лечении ревматизма, спазмов сосудов, бронхиальной астмы. Созданы специальные змеиные питомники, где змеи содержатся в подходящих условиях и от них периодически получают яд. </a:t>
            </a:r>
            <a:r>
              <a:rPr lang="ru-RU" sz="1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Змеепитомники</a:t>
            </a:r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имеются в Узбекистане, Киргизии, для них ежегодно отлавливают сотни змей (гюрзы, эфы, гадюки, щитомордники). В связи с этим возникла проблема охраны и разумного использования </a:t>
            </a:r>
            <a:r>
              <a:rPr lang="ru-RU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змей.</a:t>
            </a:r>
            <a:endParaRPr lang="ru-RU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48680"/>
            <a:ext cx="6172200" cy="929698"/>
          </a:xfrm>
        </p:spPr>
        <p:txBody>
          <a:bodyPr>
            <a:noAutofit/>
          </a:bodyPr>
          <a:lstStyle/>
          <a:p>
            <a:r>
              <a:rPr lang="ru-RU" sz="24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змеи помогают людям?</a:t>
            </a:r>
            <a:br>
              <a:rPr lang="ru-RU" sz="2400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4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302433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151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5812160" cy="58145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Роль пчел в нашей </a:t>
            </a: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жизни</a:t>
            </a:r>
            <a:endParaRPr lang="ru-RU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5688632" cy="5400600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Медоносных пчел разводят ради получения меда и воска, а в последнее время также пчелиного молочка (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апилака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и прополиса — клеящего </a:t>
            </a:r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вещества. Широкое распространение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получил также пчелиный яд, на основе которого готовят лекарства для лечения невралгических и сердечно-сосудистых заболеваний. Натуральный мед обладает очень ценными качествами. Это переработанный пчелами нектар цветов, обогащенный ферментами и другими полезными веществами. </a:t>
            </a:r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 углеводов мед стоит на одном из первых мест среди продуктов питания. Он обладает антибиотическими свойствами, полезен при ряде кишечных и простудных заболеваний и применяется также для лечения ран и язв. Воск употребляется в промышленности и медицине. Только в России заготовляется свыше 2 тыс. т воска в год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193" y="1700808"/>
            <a:ext cx="313184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223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6632"/>
            <a:ext cx="7416824" cy="60473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Отрицательная роль </a:t>
            </a: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животных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696180"/>
            <a:ext cx="5875092" cy="6108029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Отрицательная роль животных в жизни и хозяйстве человека велика и разнообразна. К таким животным мы относим паразитов, переносчиков возбудителей болезней, ядовитых животных, вредителей сельскохозяйственных растений и продуктов хранения и т. д.</a:t>
            </a:r>
          </a:p>
          <a:p>
            <a:pPr algn="just"/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Целый ряд болезней вызывается простейшими. В большинстве случаев возбудители заболеваний попадают в организм человека через укус кровососа-переносчика. Одно из наиболее распространенных и тяжелых заболеваний человека — </a:t>
            </a:r>
            <a:r>
              <a:rPr lang="ru-RU" sz="23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малярия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вызывается малярийными </a:t>
            </a:r>
            <a:r>
              <a:rPr lang="ru-RU" sz="2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плазмодиями. 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</a:t>
            </a:r>
            <a:r>
              <a:rPr lang="ru-RU" sz="2300" i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укусе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300" i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комара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плазмодии попадают в кровь человека. Через укусы москитов человек заражается кожным </a:t>
            </a:r>
            <a:r>
              <a:rPr lang="ru-RU" sz="2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лейшманиозом.</a:t>
            </a:r>
            <a:endParaRPr lang="ru-RU" sz="23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Хранителями и переносчиками возбудителей </a:t>
            </a:r>
            <a:r>
              <a:rPr lang="ru-RU" sz="2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природно-очаговых 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болезней (вирусного клещевого энцефалита) служат кровососущие, </a:t>
            </a:r>
            <a:r>
              <a:rPr lang="ru-RU" sz="2300" i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клещи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иксодовые и </a:t>
            </a:r>
            <a:r>
              <a:rPr lang="ru-RU" sz="23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аргасовые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ru-RU" sz="23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3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Возбудителей 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сыпного и возвратного тифа переносят </a:t>
            </a:r>
            <a:r>
              <a:rPr lang="ru-RU" sz="2300" i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вши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а основными переносчиками чумного микроба являются </a:t>
            </a:r>
            <a:r>
              <a:rPr lang="ru-RU" sz="2300" i="1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блохи</a:t>
            </a:r>
            <a:r>
              <a:rPr lang="ru-RU" sz="23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615" y="2710409"/>
            <a:ext cx="3100425" cy="214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91" y="692696"/>
            <a:ext cx="3100426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575" y="4854186"/>
            <a:ext cx="3100425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982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412776"/>
            <a:ext cx="6696744" cy="1894362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2060"/>
                </a:solidFill>
              </a:rPr>
              <a:t>Спасибо за внимание!!!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84768" y="-19602"/>
            <a:ext cx="936104" cy="784306"/>
          </a:xfrm>
        </p:spPr>
        <p:txBody>
          <a:bodyPr>
            <a:normAutofit/>
          </a:bodyPr>
          <a:lstStyle/>
          <a:p>
            <a:r>
              <a:rPr lang="ru-RU" sz="100" dirty="0" smtClean="0"/>
              <a:t>45</a:t>
            </a:r>
            <a:endParaRPr lang="ru-RU" sz="100" dirty="0"/>
          </a:p>
        </p:txBody>
      </p:sp>
    </p:spTree>
    <p:extLst>
      <p:ext uri="{BB962C8B-B14F-4D97-AF65-F5344CB8AC3E}">
        <p14:creationId xmlns:p14="http://schemas.microsoft.com/office/powerpoint/2010/main" val="33318018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7714" y="1844824"/>
            <a:ext cx="7548742" cy="311849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</a:rPr>
              <a:t> </a:t>
            </a: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  <a:t>http</a:t>
            </a:r>
            <a:r>
              <a:rPr lang="en-US" sz="1800" b="0" cap="none" dirty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  <a:t>://www.myplanet-ua.com/znachenie-zhivotnyih-v-zhizni-cheloveka</a:t>
            </a: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  <a:t>/</a:t>
            </a:r>
            <a: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  <a:t/>
            </a:r>
            <a:b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</a:b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  <a:t/>
            </a:r>
            <a:b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</a:br>
            <a: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  <a:t/>
            </a:r>
            <a:b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MouseOver r:id="" action="ppaction://hlinkshowjump?jump=nextslide"/>
              </a:rPr>
            </a:b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4"/>
              </a:rPr>
              <a:t>http</a:t>
            </a:r>
            <a:r>
              <a:rPr lang="en-US" sz="1800" b="0" cap="none" dirty="0">
                <a:solidFill>
                  <a:prstClr val="black"/>
                </a:solidFill>
                <a:ea typeface="+mn-ea"/>
                <a:cs typeface="+mn-cs"/>
                <a:hlinkClick r:id="rId4"/>
              </a:rPr>
              <a:t>://</a:t>
            </a: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4"/>
              </a:rPr>
              <a:t>ecology-education.ru/index.php?action=full&amp;id=462</a:t>
            </a:r>
            <a: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5"/>
              </a:rPr>
              <a:t/>
            </a:r>
            <a:b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5"/>
              </a:rPr>
            </a:br>
            <a: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</a:rPr>
              <a:t/>
            </a:r>
            <a:b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</a:rPr>
            </a:b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  <a:t>http</a:t>
            </a:r>
            <a:r>
              <a:rPr lang="en-US" sz="1800" b="0" cap="none" dirty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  <a:t>://botan0.ru/?</a:t>
            </a: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  <a:t>cat=3&amp;id=10</a:t>
            </a:r>
            <a: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  <a:t/>
            </a:r>
            <a:b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</a:b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  <a:t/>
            </a:r>
            <a:b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</a:b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  <a:t/>
            </a:r>
            <a:b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</a:br>
            <a: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  <a:t/>
            </a:r>
            <a:br>
              <a:rPr lang="en-US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</a:br>
            <a: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  <a:t/>
            </a:r>
            <a:br>
              <a:rPr lang="ru-RU" sz="1800" b="0" cap="none" dirty="0" smtClean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  <a:hlinkMouseOver r:id="" action="ppaction://hlinkshowjump?jump=nextslide"/>
              </a:rPr>
            </a:br>
            <a:r>
              <a:rPr lang="ru-RU" sz="1800" b="0" cap="none" dirty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</a:rPr>
              <a:t/>
            </a:r>
            <a:br>
              <a:rPr lang="ru-RU" sz="1800" b="0" cap="none" dirty="0">
                <a:solidFill>
                  <a:prstClr val="black"/>
                </a:solidFill>
                <a:ea typeface="+mn-ea"/>
                <a:cs typeface="+mn-cs"/>
                <a:hlinkClick r:id="rId3" action="ppaction://hlinkpres?slideindex=1&amp;slidetitle="/>
              </a:rPr>
            </a:br>
            <a:endParaRPr lang="ru-RU" sz="40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84768" y="-19602"/>
            <a:ext cx="936104" cy="784306"/>
          </a:xfrm>
        </p:spPr>
        <p:txBody>
          <a:bodyPr>
            <a:normAutofit/>
          </a:bodyPr>
          <a:lstStyle/>
          <a:p>
            <a:r>
              <a:rPr lang="ru-RU" sz="100" dirty="0" smtClean="0"/>
              <a:t>45</a:t>
            </a:r>
            <a:endParaRPr lang="ru-RU" sz="100" dirty="0"/>
          </a:p>
        </p:txBody>
      </p:sp>
    </p:spTree>
    <p:extLst>
      <p:ext uri="{BB962C8B-B14F-4D97-AF65-F5344CB8AC3E}">
        <p14:creationId xmlns:p14="http://schemas.microsoft.com/office/powerpoint/2010/main" val="1306126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5149079" cy="5601317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Животные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играют значительную роль 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жизни человека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прежде всего в его питании. 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заре своего существования человек был простым собирателем, затем охотником, скотоводом, наконец, земледельцем. И в каждую из этих эпох он так или иначе использовал животных как источник высококалорийного белка. В различных климатических зонах процент животного белка в пище людей значительно колеблется. Различны и сами объекты. 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Почти 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тыс. лет назад люди начали приручать диких животных, разводить их в неволе. До этих пор животные остаются помощниками человека во многих видах деятельности. Мясо и молоко коров, овец, коз, свиней перерабатывают на различные </a:t>
            </a:r>
            <a:r>
              <a:rPr lang="ru-RU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продукты.</a:t>
            </a:r>
            <a: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solidFill>
                  <a:srgbClr val="002060"/>
                </a:solidFill>
              </a:rPr>
              <a:t/>
            </a:r>
            <a:br>
              <a:rPr lang="ru-RU" sz="1600" dirty="0">
                <a:solidFill>
                  <a:srgbClr val="002060"/>
                </a:solidFill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640960" cy="936104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solidFill>
                  <a:srgbClr val="002060"/>
                </a:solidFill>
              </a:rPr>
              <a:t>Значение животных в жизни человека</a:t>
            </a:r>
            <a:br>
              <a:rPr lang="ru-RU" sz="2800" i="1" dirty="0">
                <a:solidFill>
                  <a:srgbClr val="002060"/>
                </a:solidFill>
              </a:rPr>
            </a:br>
            <a:endParaRPr lang="ru-RU" sz="2800" i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36712"/>
            <a:ext cx="352839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4802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5328592" cy="1584176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ru-RU" sz="27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 </a:t>
            </a:r>
            <a:r>
              <a:rPr lang="ru-RU" sz="27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животные влияют на людей?</a:t>
            </a:r>
            <a:r>
              <a:rPr lang="ru-RU" sz="2200" dirty="0">
                <a:solidFill>
                  <a:srgbClr val="002060"/>
                </a:solidFill>
              </a:rPr>
              <a:t>       </a:t>
            </a:r>
            <a:r>
              <a:rPr lang="ru-RU" sz="1800" b="0" dirty="0"/>
              <a:t>          </a:t>
            </a:r>
            <a:r>
              <a:rPr lang="ru-RU" sz="1800" b="0" dirty="0" smtClean="0"/>
              <a:t/>
            </a:r>
            <a:br>
              <a:rPr lang="ru-RU" sz="1800" b="0" dirty="0" smtClean="0"/>
            </a:br>
            <a:r>
              <a:rPr lang="ru-RU" sz="1600" b="0" dirty="0" smtClean="0"/>
              <a:t> </a:t>
            </a:r>
            <a:br>
              <a:rPr lang="ru-RU" sz="1600" b="0" dirty="0" smtClean="0"/>
            </a:br>
            <a:r>
              <a:rPr lang="ru-RU" sz="20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Любителям </a:t>
            </a:r>
            <a:r>
              <a:rPr lang="ru-RU" sz="2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четвероногих друзей следует знать, что домашние животные дарят нам не только свою любовь и вызывают хорошее настроение, но и еще помогают лечить различные болезни и продлевают количество жизни</a:t>
            </a:r>
            <a:r>
              <a:rPr lang="ru-RU" sz="2000" b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20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000" b="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240868"/>
            <a:ext cx="5400600" cy="4428492"/>
          </a:xfrm>
        </p:spPr>
        <p:txBody>
          <a:bodyPr>
            <a:noAutofit/>
          </a:bodyPr>
          <a:lstStyle/>
          <a:p>
            <a:pPr algn="just"/>
            <a:r>
              <a:rPr lang="ru-RU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Фелинотерапия</a:t>
            </a:r>
            <a:r>
              <a:rPr lang="ru-RU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терапия, которую оказывают человеку кошки. Особенно полезно общаться с кошками людям с психическими заболеваниями, с болезнями сердца. Кошки могут помочь при депрессиях, неврозах и маниях. Как известно, они любят ложиться на больное место на теле человека. Не стоит прогонять кошку с себя, так как энергетика животного способна принести большую пользу организму. Бесхитростные ласки и мурлыканье кошки способны успокоить, расслабить и даже помочь быстрее уснуть. Помимо этих плюсов, в любой дом кошка принесет уют и спокойствие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334786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80728"/>
            <a:ext cx="3419872" cy="204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334786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9753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5112568" cy="5544616"/>
          </a:xfrm>
        </p:spPr>
        <p:txBody>
          <a:bodyPr>
            <a:normAutofit fontScale="90000"/>
          </a:bodyPr>
          <a:lstStyle/>
          <a:p>
            <a:pPr lvl="0" algn="just">
              <a:spcBef>
                <a:spcPts val="600"/>
              </a:spcBef>
            </a:pPr>
            <a:r>
              <a:rPr lang="ru-RU" dirty="0"/>
              <a:t> </a:t>
            </a:r>
            <a:r>
              <a:rPr lang="ru-RU" sz="27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Канистерапия</a:t>
            </a:r>
            <a:r>
              <a:rPr lang="ru-RU" sz="1800" b="0" dirty="0" smtClean="0"/>
              <a:t/>
            </a:r>
            <a:br>
              <a:rPr lang="ru-RU" sz="1800" b="0" dirty="0" smtClean="0"/>
            </a:br>
            <a:r>
              <a:rPr lang="ru-RU" sz="1600" b="0" dirty="0" smtClean="0"/>
              <a:t> </a:t>
            </a:r>
            <a:br>
              <a:rPr lang="ru-RU" sz="1600" b="0" dirty="0" smtClean="0"/>
            </a:br>
            <a:r>
              <a:rPr lang="ru-RU" sz="2000" b="0" cap="none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Терапия </a:t>
            </a:r>
            <a:r>
              <a:rPr lang="ru-RU" sz="2000" b="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 взаимодействии с собаками называется </a:t>
            </a:r>
            <a:r>
              <a:rPr lang="ru-RU" sz="2000" b="0" cap="none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канистерапия</a:t>
            </a:r>
            <a:r>
              <a:rPr lang="ru-RU" sz="2000" b="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Общение с собаками полезно детям с задержкой развития, синдромом Дауна, ДЦП. Собаки дружелюбны, общительны, добры. Общаясь с ними, больные дети забывают на время о боли, получают необходимое им внимание, психологическую поддержку. При постоянных контактах с собаками взрослый человек будет менее подвержен депрессии, усталости, апатии. Собака может стать настоящим и верным другом одинокому человеку. Уход за собакой не так уж и сложен, поэтому иметь такого друга дома - истинное счастье.</a:t>
            </a:r>
            <a:br>
              <a:rPr lang="ru-RU" sz="2000" b="0" cap="none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2000" b="0" dirty="0">
              <a:solidFill>
                <a:schemeClr val="tx1">
                  <a:lumMod val="50000"/>
                  <a:lumOff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2240868"/>
            <a:ext cx="2448272" cy="2304256"/>
          </a:xfrm>
        </p:spPr>
        <p:txBody>
          <a:bodyPr>
            <a:noAutofit/>
          </a:bodyPr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556792"/>
            <a:ext cx="302433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31236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060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5398368" cy="869482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Иппотерапия</a:t>
            </a:r>
            <a:endParaRPr lang="ru-RU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5112568" cy="5472608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Еще один вид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зоотерапии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ru-RU" sz="2000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иппотерапия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иначе говоря, верховая езда. Катание на лошадях благоприятно действует на физическое развитие: устанавливается правильное дыхание, повышается тонус кровеносной системы, активизируется мышечная система. Кроме того, повышается внимание, развивается память. </a:t>
            </a:r>
            <a:r>
              <a:rPr lang="ru-RU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Иппотерапия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полезна детям с ДЦП, задержкой развития, эпилепсией. Общения с лошадьми и уход за ними заряжают бодростью, избавляют от плохого настроения, дают позитивный настрой для восприятия действительности.</a:t>
            </a:r>
          </a:p>
          <a:p>
            <a:endParaRPr lang="ru-RU" dirty="0"/>
          </a:p>
        </p:txBody>
      </p:sp>
      <p:pic>
        <p:nvPicPr>
          <p:cNvPr id="2050" name="Picture 2" descr="C:\Users\Лидия\Desktop\x_0a30b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33123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Лидия\Desktop\x_0a30b4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25" y="1196752"/>
            <a:ext cx="331236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7853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78" y="0"/>
            <a:ext cx="2825691" cy="229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5040560" cy="4464496"/>
          </a:xfrm>
        </p:spPr>
        <p:txBody>
          <a:bodyPr>
            <a:noAutofit/>
          </a:bodyPr>
          <a:lstStyle/>
          <a:p>
            <a:pPr algn="just"/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Собаки на много опережают других домашних животных по численности. Они </a:t>
            </a:r>
            <a:r>
              <a:rPr lang="ru-RU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были  </a:t>
            </a:r>
            <a:r>
              <a:rPr lang="ru-RU" sz="18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ервыми</a:t>
            </a:r>
            <a:r>
              <a:rPr lang="ru-RU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одомашненными млекопитающими и вот уже 12 тыс. лет живут рядом с человеком. Собаки — родственники волков и относятся к хозяевам как к членам своей  «стаи». Сейчас выведено более 200 пород, которые отличаются друг от друга по внешнему виду и повадкам значительно больше пород скота. Собаки делятся на три группы: декоративные, служебные и </a:t>
            </a:r>
            <a:r>
              <a:rPr lang="ru-RU" sz="18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охотничьи </a:t>
            </a:r>
            <a:endParaRPr lang="ru-RU" sz="1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17915" y="3994355"/>
            <a:ext cx="2098501" cy="504056"/>
          </a:xfrm>
        </p:spPr>
        <p:txBody>
          <a:bodyPr>
            <a:normAutofit/>
          </a:bodyPr>
          <a:lstStyle/>
          <a:p>
            <a:endParaRPr lang="ru-RU" sz="105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78" y="2293440"/>
            <a:ext cx="2804083" cy="234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378" y="4565218"/>
            <a:ext cx="2804083" cy="229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607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568952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млекопитающие участвуют в Олимпийских играх?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662311"/>
            <a:ext cx="4104456" cy="4719017"/>
          </a:xfrm>
        </p:spPr>
        <p:txBody>
          <a:bodyPr>
            <a:normAutofit/>
          </a:bodyPr>
          <a:lstStyle/>
          <a:p>
            <a:pPr algn="just"/>
            <a:r>
              <a:rPr lang="ru-RU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Лошади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— единственные животные, которые принимают участие в Олимпийских играх. Лошади были приручены в Азии около 6 тыс. лет назад. Люди разводили их ради мяса, молока и шкур, а также для перевозки тяжелых грузов. В наши дни существует более 150 пород лошадей — от маленьких пони до огромных тяжеловозов. Настоящие дикие лошади вымерли из-за истребления их охотниками и разрушения мест обитания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41764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8902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20777"/>
            <a:ext cx="8712968" cy="86948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млекопитающие дают людям шерсть?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268760"/>
            <a:ext cx="4968552" cy="5229200"/>
          </a:xfrm>
        </p:spPr>
        <p:txBody>
          <a:bodyPr>
            <a:normAutofit/>
          </a:bodyPr>
          <a:lstStyle/>
          <a:p>
            <a:pPr algn="just"/>
            <a:r>
              <a:rPr lang="ru-RU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Овцы, козы и </a:t>
            </a:r>
            <a:r>
              <a:rPr lang="ru-RU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альпаки</a:t>
            </a:r>
            <a:r>
              <a:rPr lang="ru-RU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(американские животные, похожие на лам) дают шерсть, из которой изготавливают одежду. Поголовье </a:t>
            </a:r>
            <a:r>
              <a:rPr lang="ru-RU" u="sng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альпак</a:t>
            </a:r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насчитывает около 3,3 млн. Прекрасная тонкая шерсть этих животных отрастает почти до земли. Овцы одомашнены около 9 тыс. лет назад. Для разведения люди отбирали животных, которые не линяют, и поэтому их можно стричь. В наши дни насчитывается, более 200 пород домашних овец. В Австралии поголовье овец достигает 140 млн, то есть около 7 животных на каждого жителя страны!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67240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5063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0"/>
            <a:ext cx="8208912" cy="69761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Какие животные помогают людям?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40768"/>
            <a:ext cx="4752528" cy="5112568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Многих животных люди приручили для сложных и специальных работ. Сильных млекопитающих — верблюдов, ослов, слонов и лам — во многих странах используют для переноса грузов. Лошадей, быков и буйволов запрягают в  плуги там, где нет тракторов. Много помогают людям собаки. Эти умные животные служат поводырями для слепых, пасут овец, по запаху ищут взрывчатые вещества и наркотики, по следу находят преступников. В некоторых странах Азии выдр учат ловить для людей рыбу.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81642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855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238</TotalTime>
  <Words>1014</Words>
  <Application>Microsoft Office PowerPoint</Application>
  <PresentationFormat>Экран (4:3)</PresentationFormat>
  <Paragraphs>37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Значение животных в жизни человека </vt:lpstr>
      <vt:lpstr>Животные играют значительную роль в жизни человека, прежде всего в его питании. На заре своего существования человек был простым собирателем, затем охотником, скотоводом, наконец, земледельцем. И в каждую из этих эпох он так или иначе использовал животных как источник высококалорийного белка. В различных климатических зонах процент животного белка в пище людей значительно колеблется. Различны и сами объекты. Почти 12 тыс. лет назад люди начали приручать диких животных, разводить их в неволе. До этих пор животные остаются помощниками человека во многих видах деятельности. Мясо и молоко коров, овец, коз, свиней перерабатывают на различные продукты.  </vt:lpstr>
      <vt:lpstr>    Как животные влияют на людей?                    Любителям четвероногих друзей следует знать, что домашние животные дарят нам не только свою любовь и вызывают хорошее настроение, но и еще помогают лечить различные болезни и продлевают количество жизни. </vt:lpstr>
      <vt:lpstr> Канистерапия   Терапия при взаимодействии с собаками называется канистерапия. Общение с собаками полезно детям с задержкой развития, синдромом Дауна, ДЦП. Собаки дружелюбны, общительны, добры. Общаясь с ними, больные дети забывают на время о боли, получают необходимое им внимание, психологическую поддержку. При постоянных контактах с собаками взрослый человек будет менее подвержен депрессии, усталости, апатии. Собака может стать настоящим и верным другом одинокому человеку. Уход за собакой не так уж и сложен, поэтому иметь такого друга дома - истинное счастье. </vt:lpstr>
      <vt:lpstr>Иппотерапия</vt:lpstr>
      <vt:lpstr>Собаки на много опережают других домашних животных по численности. Они были  ервыми одомашненными млекопитающими и вот уже 12 тыс. лет живут рядом с человеком. Собаки — родственники волков и относятся к хозяевам как к членам своей  «стаи». Сейчас выведено более 200 пород, которые отличаются друг от друга по внешнему виду и повадкам значительно больше пород скота. Собаки делятся на три группы: декоративные, служебные и охотничьи </vt:lpstr>
      <vt:lpstr>Какие млекопитающие участвуют в Олимпийских играх?</vt:lpstr>
      <vt:lpstr>Какие млекопитающие дают людям шерсть?</vt:lpstr>
      <vt:lpstr> Какие животные помогают людям?</vt:lpstr>
      <vt:lpstr>В ряде стран, а также в южных районах России проводится заготовка яда змей для приготовления высокоэффективных средств (випратокс и др.), применяемых при лечении ревматизма, спазмов сосудов, бронхиальной астмы. Созданы специальные змеиные питомники, где змеи содержатся в подходящих условиях и от них периодически получают яд. Змеепитомники имеются в Узбекистане, Киргизии, для них ежегодно отлавливают сотни змей (гюрзы, эфы, гадюки, щитомордники). В связи с этим возникла проблема охраны и разумного использования змей.</vt:lpstr>
      <vt:lpstr>Роль пчел в нашей жизни</vt:lpstr>
      <vt:lpstr>Отрицательная роль животных</vt:lpstr>
      <vt:lpstr>Спасибо за внимание!!!</vt:lpstr>
      <vt:lpstr> http://www.myplanet-ua.com/znachenie-zhivotnyih-v-zhizni-cheloveka/   http://ecology-education.ru/index.php?action=full&amp;id=462   http://botan0.ru/?cat=3&amp;id=10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то</dc:title>
  <dc:creator>Лидия</dc:creator>
  <cp:lastModifiedBy>Лидия</cp:lastModifiedBy>
  <cp:revision>21</cp:revision>
  <dcterms:created xsi:type="dcterms:W3CDTF">2015-02-20T16:08:02Z</dcterms:created>
  <dcterms:modified xsi:type="dcterms:W3CDTF">2015-04-16T13:36:14Z</dcterms:modified>
</cp:coreProperties>
</file>