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25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76" r:id="rId10"/>
    <p:sldId id="277" r:id="rId11"/>
    <p:sldId id="265" r:id="rId12"/>
    <p:sldId id="278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57" r:id="rId23"/>
    <p:sldId id="275" r:id="rId24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без заголовка" id="{C0417A5C-BAAE-413D-9055-E31E61FB8DF9}">
          <p14:sldIdLst>
            <p14:sldId id="256"/>
            <p14:sldId id="258"/>
            <p14:sldId id="259"/>
            <p14:sldId id="260"/>
            <p14:sldId id="261"/>
            <p14:sldId id="262"/>
            <p14:sldId id="263"/>
            <p14:sldId id="264"/>
            <p14:sldId id="276"/>
            <p14:sldId id="277"/>
            <p14:sldId id="265"/>
            <p14:sldId id="278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  <p14:sldId id="274"/>
            <p14:sldId id="257"/>
            <p14:sldId id="27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80" autoAdjust="0"/>
  </p:normalViewPr>
  <p:slideViewPr>
    <p:cSldViewPr>
      <p:cViewPr varScale="1">
        <p:scale>
          <a:sx n="86" d="100"/>
          <a:sy n="86" d="100"/>
        </p:scale>
        <p:origin x="-4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/>
          <a:lstStyle>
            <a:lvl1pPr algn="r">
              <a:defRPr sz="1300"/>
            </a:lvl1pPr>
          </a:lstStyle>
          <a:p>
            <a:fld id="{FA862498-E0EF-494F-BC13-D0BA9BEF7558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16" tIns="48308" rIns="96616" bIns="48308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759643"/>
            <a:ext cx="5510530" cy="4509135"/>
          </a:xfrm>
          <a:prstGeom prst="rect">
            <a:avLst/>
          </a:prstGeom>
        </p:spPr>
        <p:txBody>
          <a:bodyPr vert="horz" lIns="96616" tIns="48308" rIns="96616" bIns="4830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1698" y="9517546"/>
            <a:ext cx="2984871" cy="501015"/>
          </a:xfrm>
          <a:prstGeom prst="rect">
            <a:avLst/>
          </a:prstGeom>
        </p:spPr>
        <p:txBody>
          <a:bodyPr vert="horz" lIns="96616" tIns="48308" rIns="96616" bIns="48308" rtlCol="0" anchor="b"/>
          <a:lstStyle>
            <a:lvl1pPr algn="r">
              <a:defRPr sz="1300"/>
            </a:lvl1pPr>
          </a:lstStyle>
          <a:p>
            <a:fld id="{C9862671-8FC1-4658-B79C-A56DB5AA8A8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28207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9800" y="750888"/>
            <a:ext cx="5008563" cy="3757612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862671-8FC1-4658-B79C-A56DB5AA8A8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004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1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1A3AC-3898-41DA-8AEB-BFB316CC4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EED29-6735-4F8E-BF15-28FEAC58278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F37ECB-241F-408F-88B5-E5A72A6C49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9050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4038600"/>
            <a:ext cx="8229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FFCBED-8814-4616-82E0-84F08F00918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92100"/>
            <a:ext cx="8229600" cy="13843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9050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4038600" cy="1981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269DBB-E796-4EE0-A9E7-0DFB566D76C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7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6"/>
            <a:ext cx="7620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1535113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1" y="2362201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2362201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1" y="1524001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6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21.04.2015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6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6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  <p:sldLayoutId id="2147483744" r:id="rId12"/>
    <p:sldLayoutId id="2147483745" r:id="rId13"/>
    <p:sldLayoutId id="2147483746" r:id="rId14"/>
    <p:sldLayoutId id="2147483747" r:id="rId15"/>
    <p:sldLayoutId id="2147483748" r:id="rId16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10" Type="http://schemas.openxmlformats.org/officeDocument/2006/relationships/image" Target="../media/image47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13244" y="404664"/>
            <a:ext cx="8305800" cy="1368152"/>
          </a:xfrm>
        </p:spPr>
        <p:txBody>
          <a:bodyPr>
            <a:normAutofit fontScale="90000"/>
          </a:bodyPr>
          <a:lstStyle/>
          <a:p>
            <a:r>
              <a:rPr lang="ru-RU" sz="2000" dirty="0" smtClean="0"/>
              <a:t>МБОУ </a:t>
            </a:r>
            <a:r>
              <a:rPr lang="ru-RU" sz="2000" dirty="0" err="1" smtClean="0"/>
              <a:t>Сош</a:t>
            </a:r>
            <a:r>
              <a:rPr lang="ru-RU" sz="2000" dirty="0" smtClean="0"/>
              <a:t> №1 г. Лакинска</a:t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>Проект: </a:t>
            </a:r>
            <a:br>
              <a:rPr lang="ru-RU" sz="2000" dirty="0" smtClean="0"/>
            </a:br>
            <a:r>
              <a:rPr lang="ru-RU" sz="2000" dirty="0" smtClean="0"/>
              <a:t>Моя любимая книга</a:t>
            </a:r>
            <a:br>
              <a:rPr lang="ru-RU" sz="2000" dirty="0" smtClean="0"/>
            </a:br>
            <a:r>
              <a:rPr lang="ru-RU" sz="2000" dirty="0" smtClean="0"/>
              <a:t>ЭНЦИКЛОПЕДИЯ ДИНОЗАВРОВ</a:t>
            </a:r>
            <a:endParaRPr lang="ru-RU" sz="2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6428" y="5697252"/>
            <a:ext cx="6400800" cy="64807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dirty="0" err="1"/>
              <a:t>Мурцев</a:t>
            </a:r>
            <a:r>
              <a:rPr lang="ru-RU" dirty="0"/>
              <a:t> Данила Сергеевич</a:t>
            </a:r>
          </a:p>
          <a:p>
            <a:pPr algn="ctr"/>
            <a:r>
              <a:rPr lang="ru-RU" dirty="0" smtClean="0"/>
              <a:t>Ученика </a:t>
            </a:r>
            <a:r>
              <a:rPr lang="ru-RU" dirty="0"/>
              <a:t>1в </a:t>
            </a:r>
            <a:r>
              <a:rPr lang="ru-RU" dirty="0" smtClean="0"/>
              <a:t>класса</a:t>
            </a:r>
          </a:p>
          <a:p>
            <a:pPr algn="ctr"/>
            <a:r>
              <a:rPr lang="ru-RU" dirty="0" smtClean="0"/>
              <a:t>Руководитель: </a:t>
            </a:r>
            <a:r>
              <a:rPr lang="ru-RU" dirty="0" err="1" smtClean="0"/>
              <a:t>Клёнова</a:t>
            </a:r>
            <a:r>
              <a:rPr lang="ru-RU" dirty="0" smtClean="0"/>
              <a:t> Е. В.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65" t="21459" r="16922" b="51955"/>
          <a:stretch/>
        </p:blipFill>
        <p:spPr>
          <a:xfrm>
            <a:off x="2285984" y="2071678"/>
            <a:ext cx="5461193" cy="3373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40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6" descr="36570982_081212011437chinadinosa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338" y="404813"/>
            <a:ext cx="3671887" cy="28082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1" name="Picture 5" descr="dinosaursgondwanamediapreviewuac0c_hpxk_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7900" y="3644900"/>
            <a:ext cx="3781425" cy="26638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7172" name="Picture 4" descr="b-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3644900"/>
            <a:ext cx="3816350" cy="26765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7173" name="Rectangle 7"/>
          <p:cNvSpPr>
            <a:spLocks noChangeArrowheads="1"/>
          </p:cNvSpPr>
          <p:nvPr/>
        </p:nvSpPr>
        <p:spPr bwMode="auto">
          <a:xfrm>
            <a:off x="0" y="-2238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7174" name="Rectangle 8"/>
          <p:cNvSpPr>
            <a:spLocks noChangeArrowheads="1"/>
          </p:cNvSpPr>
          <p:nvPr/>
        </p:nvSpPr>
        <p:spPr bwMode="auto">
          <a:xfrm>
            <a:off x="0" y="1976438"/>
            <a:ext cx="374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7175" name="Rectangle 10"/>
          <p:cNvSpPr>
            <a:spLocks noChangeArrowheads="1"/>
          </p:cNvSpPr>
          <p:nvPr/>
        </p:nvSpPr>
        <p:spPr bwMode="auto">
          <a:xfrm>
            <a:off x="0" y="6715125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cs typeface="Times New Roman" pitchFamily="18" charset="0"/>
              </a:rPr>
              <a:t>   </a:t>
            </a:r>
            <a:endParaRPr lang="ru-RU"/>
          </a:p>
        </p:txBody>
      </p:sp>
      <p:sp>
        <p:nvSpPr>
          <p:cNvPr id="7176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250825" y="476250"/>
            <a:ext cx="4105275" cy="266541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0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Чтобы выкопать</a:t>
            </a:r>
          </a:p>
          <a:p>
            <a:pPr algn="ctr"/>
            <a:r>
              <a:rPr lang="ru-RU" sz="20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весь скелет,</a:t>
            </a:r>
          </a:p>
          <a:p>
            <a:pPr algn="ctr"/>
            <a:r>
              <a:rPr lang="ru-RU" sz="20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уходит несколько</a:t>
            </a:r>
          </a:p>
          <a:p>
            <a:pPr algn="ctr"/>
            <a:r>
              <a:rPr lang="ru-RU" sz="20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недель, или</a:t>
            </a:r>
          </a:p>
          <a:p>
            <a:pPr algn="ctr"/>
            <a:r>
              <a:rPr lang="ru-RU" sz="2000" kern="10">
                <a:ln w="9525">
                  <a:round/>
                  <a:headEnd/>
                  <a:tailEnd/>
                </a:ln>
                <a:blipFill dpi="0" rotWithShape="0">
                  <a:blip r:embed="rId5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месяцев, а то и лет.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91" name="Rectangle 2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latin typeface="Georgia" pitchFamily="18" charset="0"/>
              </a:rPr>
              <a:t>Так  какими  же  они  были ?</a:t>
            </a:r>
          </a:p>
        </p:txBody>
      </p:sp>
      <p:sp>
        <p:nvSpPr>
          <p:cNvPr id="83993" name="Rectangle 25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557338"/>
            <a:ext cx="4038600" cy="446246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00FF00"/>
                </a:solidFill>
                <a:latin typeface="Georgia" pitchFamily="18" charset="0"/>
              </a:rPr>
              <a:t>Тиранозавр </a:t>
            </a:r>
            <a:r>
              <a:rPr lang="ru-RU" sz="2400" b="1" smtClean="0">
                <a:solidFill>
                  <a:srgbClr val="FF9900"/>
                </a:solidFill>
                <a:latin typeface="Georgia" pitchFamily="18" charset="0"/>
              </a:rPr>
              <a:t> был  самым  крупным  хищником  эпохи  динозавров  и  наводил  ужас  на  всех  остальных  ящеров. Рост  этого  гиганта  составлял  6  метров,  а  туловище – от  хвоста  до  головы – достигало  15  метров. У  этого  страшного  хищника  были  острые, как  кинжалы, зубы. </a:t>
            </a:r>
          </a:p>
        </p:txBody>
      </p:sp>
      <p:pic>
        <p:nvPicPr>
          <p:cNvPr id="83994" name="Picture 26" descr="1 00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0825" y="1484313"/>
            <a:ext cx="4249738" cy="5113337"/>
          </a:xfrm>
          <a:noFill/>
        </p:spPr>
      </p:pic>
      <p:pic>
        <p:nvPicPr>
          <p:cNvPr id="9221" name="Picture 2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900" y="5953125"/>
            <a:ext cx="1181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39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39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83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83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839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4" descr="Белый мрамор"/>
          <p:cNvSpPr>
            <a:spLocks noChangeArrowheads="1" noChangeShapeType="1" noTextEdit="1"/>
          </p:cNvSpPr>
          <p:nvPr/>
        </p:nvSpPr>
        <p:spPr bwMode="auto">
          <a:xfrm flipH="1">
            <a:off x="571473" y="476250"/>
            <a:ext cx="184178" cy="11985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endParaRPr lang="ru-RU" sz="3600" kern="10" dirty="0">
              <a:ln w="9525"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latin typeface="Arial"/>
              <a:cs typeface="Arial"/>
            </a:endParaRPr>
          </a:p>
        </p:txBody>
      </p:sp>
      <p:pic>
        <p:nvPicPr>
          <p:cNvPr id="2051" name="Picture 5" descr="3243364_da0d6ac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71480"/>
            <a:ext cx="9070402" cy="5810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latin typeface="Georgia" pitchFamily="18" charset="0"/>
              </a:rPr>
              <a:t>Так  какими  же  они  были ?</a:t>
            </a:r>
          </a:p>
        </p:txBody>
      </p:sp>
      <p:sp>
        <p:nvSpPr>
          <p:cNvPr id="90117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038600" cy="47513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rgbClr val="FF9900"/>
                </a:solidFill>
                <a:latin typeface="Georgia" pitchFamily="18" charset="0"/>
              </a:rPr>
              <a:t>У  </a:t>
            </a:r>
            <a:r>
              <a:rPr lang="ru-RU" sz="2800" b="1" smtClean="0">
                <a:solidFill>
                  <a:srgbClr val="00FF00"/>
                </a:solidFill>
                <a:latin typeface="Georgia" pitchFamily="18" charset="0"/>
              </a:rPr>
              <a:t>стегозавра </a:t>
            </a:r>
            <a:r>
              <a:rPr lang="ru-RU" sz="2400" b="1" smtClean="0">
                <a:solidFill>
                  <a:srgbClr val="FF9900"/>
                </a:solidFill>
                <a:latin typeface="Georgia" pitchFamily="18" charset="0"/>
              </a:rPr>
              <a:t> было  большое  туловище  и  совсем  крохотная  голова. Чтобы  защищаться  от  прожорливых  хищников,  на  спине  стегозавра  имелись  костяные  пластины, которые  росли  в  два  ряда  от  головы  до  хвоста,  а  также  четыре  полуметровых  шипа  на  конце  мощного  и  подвижного  хвоста.</a:t>
            </a:r>
          </a:p>
        </p:txBody>
      </p:sp>
      <p:pic>
        <p:nvPicPr>
          <p:cNvPr id="90119" name="Picture 7" descr="1 00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00563" y="1700213"/>
            <a:ext cx="4643437" cy="4824412"/>
          </a:xfrm>
          <a:noFill/>
        </p:spPr>
      </p:pic>
      <p:pic>
        <p:nvPicPr>
          <p:cNvPr id="10245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420938"/>
            <a:ext cx="1181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901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90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90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latin typeface="Georgia" pitchFamily="18" charset="0"/>
              </a:rPr>
              <a:t>Так  какими  же  они  были ?</a:t>
            </a:r>
          </a:p>
        </p:txBody>
      </p:sp>
      <p:sp>
        <p:nvSpPr>
          <p:cNvPr id="92166" name="Rectangle 6"/>
          <p:cNvSpPr>
            <a:spLocks noGrp="1" noChangeArrowheads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b="1" smtClean="0">
                <a:solidFill>
                  <a:srgbClr val="00FF00"/>
                </a:solidFill>
                <a:latin typeface="Georgia" pitchFamily="18" charset="0"/>
              </a:rPr>
              <a:t>Паразавролоф  </a:t>
            </a:r>
            <a:r>
              <a:rPr lang="ru-RU" sz="2400" b="1" smtClean="0">
                <a:solidFill>
                  <a:srgbClr val="FF9900"/>
                </a:solidFill>
                <a:latin typeface="Georgia" pitchFamily="18" charset="0"/>
              </a:rPr>
              <a:t>выглядел  довольно  причудливо : на  голове  у  него  имелся  длинный  костяной  хохолок, особенно  развитый  у  самцов. Этот  мирный  ящер  жил  вблизи  водоёмов  и  немного  умел  плавать.</a:t>
            </a:r>
          </a:p>
        </p:txBody>
      </p:sp>
      <p:pic>
        <p:nvPicPr>
          <p:cNvPr id="92167" name="Picture 7" descr="1 00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95288" y="1484313"/>
            <a:ext cx="4032250" cy="5113337"/>
          </a:xfrm>
          <a:noFill/>
        </p:spPr>
      </p:pic>
      <p:pic>
        <p:nvPicPr>
          <p:cNvPr id="11269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900" y="5953125"/>
            <a:ext cx="1181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2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2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21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latin typeface="Georgia" pitchFamily="18" charset="0"/>
              </a:rPr>
              <a:t>Так  какими  же  они  были ?</a:t>
            </a:r>
          </a:p>
        </p:txBody>
      </p:sp>
      <p:sp>
        <p:nvSpPr>
          <p:cNvPr id="9421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84313"/>
            <a:ext cx="4038600" cy="4535487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00FF00"/>
                </a:solidFill>
                <a:latin typeface="Georgia" pitchFamily="18" charset="0"/>
              </a:rPr>
              <a:t>Трицератопс </a:t>
            </a:r>
            <a:r>
              <a:rPr lang="ru-RU" sz="2000" b="1" smtClean="0">
                <a:solidFill>
                  <a:srgbClr val="FF9900"/>
                </a:solidFill>
                <a:latin typeface="Georgia" pitchFamily="18" charset="0"/>
              </a:rPr>
              <a:t> был  похож  на  большого  носорога. Это  сильное  животное  достигало  9 метров  в  длину. У  трицератопса  был  обширный  костяной  «воротник»-щит,  которым  ящер  отпугивал  своих  противников. Голова  ящера  была  вооружена  тремя  рогами : одним  поменьше – на  носу  и  ещё  парой  метровых – над  глазами. Челюсти  животного  заканчивались  мощным  клювом.</a:t>
            </a:r>
          </a:p>
        </p:txBody>
      </p:sp>
      <p:pic>
        <p:nvPicPr>
          <p:cNvPr id="94215" name="Picture 7" descr="1 005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3438" y="1700213"/>
            <a:ext cx="4321175" cy="4824412"/>
          </a:xfrm>
          <a:noFill/>
        </p:spPr>
      </p:pic>
      <p:pic>
        <p:nvPicPr>
          <p:cNvPr id="12293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3213100"/>
            <a:ext cx="1181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4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94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42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latin typeface="Georgia" pitchFamily="18" charset="0"/>
              </a:rPr>
              <a:t>Так  какими  же  они  были ?</a:t>
            </a:r>
          </a:p>
        </p:txBody>
      </p:sp>
      <p:sp>
        <p:nvSpPr>
          <p:cNvPr id="962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68413"/>
            <a:ext cx="4038600" cy="47513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400" b="1" smtClean="0">
                <a:solidFill>
                  <a:srgbClr val="00FF00"/>
                </a:solidFill>
                <a:latin typeface="Georgia" pitchFamily="18" charset="0"/>
              </a:rPr>
              <a:t>Диплодок </a:t>
            </a:r>
            <a:r>
              <a:rPr lang="ru-RU" sz="2000" b="1" smtClean="0">
                <a:solidFill>
                  <a:srgbClr val="FF9900"/>
                </a:solidFill>
                <a:latin typeface="Georgia" pitchFamily="18" charset="0"/>
              </a:rPr>
              <a:t> был  поистине  величайшим  из  всех  наземных  животных  эпохи  динозавров : туловище  гиганта  достигало  25  метров  в  длину  и  заканчивалось  длинным,  похожим  на  хлыст  хвостом; почти  такая  же  длинная  шея  завершалась  совсем  маленькой  головой. Питался  диплодок  водорослями  и  листвой  кустарников.  Чтобы  защититься  от  врагов,  он  использовал  мощный  хвост  в  качестве  огромного  кнута  и  бил  им  нападавших.   </a:t>
            </a:r>
          </a:p>
        </p:txBody>
      </p:sp>
      <p:pic>
        <p:nvPicPr>
          <p:cNvPr id="96263" name="Picture 7" descr="64401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79388" y="1557338"/>
            <a:ext cx="4464050" cy="4824412"/>
          </a:xfrm>
          <a:noFill/>
        </p:spPr>
      </p:pic>
      <p:pic>
        <p:nvPicPr>
          <p:cNvPr id="13317" name="Picture 8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2900" y="5953125"/>
            <a:ext cx="1181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6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96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62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626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0000"/>
                </a:solidFill>
                <a:latin typeface="Georgia" pitchFamily="18" charset="0"/>
              </a:rPr>
              <a:t>Так  какими  же  они  были ?</a:t>
            </a:r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412875"/>
            <a:ext cx="4038600" cy="4606925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400" b="1" smtClean="0">
                <a:solidFill>
                  <a:srgbClr val="00FF00"/>
                </a:solidFill>
                <a:latin typeface="Georgia" pitchFamily="18" charset="0"/>
              </a:rPr>
              <a:t>Компсогнат</a:t>
            </a:r>
            <a:r>
              <a:rPr lang="ru-RU" sz="2400" b="1" smtClean="0">
                <a:solidFill>
                  <a:srgbClr val="FF9900"/>
                </a:solidFill>
                <a:latin typeface="Georgia" pitchFamily="18" charset="0"/>
              </a:rPr>
              <a:t> – самый  маленький  из  всех  динозавров.  Этот  хищник  ростом  с  индюка  питался  насекомыми  и  ящерицами.  Чтобы  самому  не  попасть  в  зубы  и  не  стать  добычей  более  крупных  собратьев,  компсогнат  быстро  бегал – задние  лапы  у  него  были  длинные  и  сильные.</a:t>
            </a:r>
          </a:p>
        </p:txBody>
      </p:sp>
      <p:pic>
        <p:nvPicPr>
          <p:cNvPr id="98311" name="Picture 7" descr="1 00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64163" y="1916113"/>
            <a:ext cx="3455987" cy="4465637"/>
          </a:xfrm>
          <a:noFill/>
        </p:spPr>
      </p:pic>
      <p:pic>
        <p:nvPicPr>
          <p:cNvPr id="14341" name="Picture 11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4663" y="3068638"/>
            <a:ext cx="1181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98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98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8" dur="8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9" dur="8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80"/>
                                        <p:tgtEl>
                                          <p:spTgt spid="983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0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8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smtClean="0">
                <a:solidFill>
                  <a:schemeClr val="bg1"/>
                </a:solidFill>
                <a:latin typeface="Georgia" pitchFamily="18" charset="0"/>
              </a:rPr>
              <a:t>Итак,  одни  динозавры  были  огромными,  а  другие – мелкими. Одни  были  хищниками,  а  другие  питались  растениями.</a:t>
            </a:r>
          </a:p>
        </p:txBody>
      </p:sp>
      <p:sp>
        <p:nvSpPr>
          <p:cNvPr id="101381" name="Rectangle 5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FF0000"/>
                </a:solidFill>
                <a:latin typeface="Georgia" pitchFamily="18" charset="0"/>
              </a:rPr>
              <a:t>Как  ты  думаешь,  какой  динозавр  был  хищником,  а  какой  питался  растениями ?</a:t>
            </a:r>
          </a:p>
        </p:txBody>
      </p:sp>
      <p:pic>
        <p:nvPicPr>
          <p:cNvPr id="101383" name="Picture 7" descr="1 008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3500438"/>
            <a:ext cx="7993062" cy="3357562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1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013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01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8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8" name="Rectangle 4"/>
          <p:cNvSpPr>
            <a:spLocks noGrp="1" noChangeArrowheads="1"/>
          </p:cNvSpPr>
          <p:nvPr>
            <p:ph type="title" sz="quarter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smtClean="0"/>
              <a:t>              </a:t>
            </a:r>
            <a:r>
              <a:rPr lang="ru-RU" sz="4000" b="1" smtClean="0">
                <a:solidFill>
                  <a:srgbClr val="FF0000"/>
                </a:solidFill>
                <a:latin typeface="Georgia" pitchFamily="18" charset="0"/>
              </a:rPr>
              <a:t>Внимание !</a:t>
            </a:r>
            <a:br>
              <a:rPr lang="ru-RU" sz="4000" b="1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ru-RU" sz="4000" smtClean="0"/>
              <a:t>      </a:t>
            </a:r>
            <a:r>
              <a:rPr lang="ru-RU" b="1" smtClean="0">
                <a:solidFill>
                  <a:srgbClr val="D60093"/>
                </a:solidFill>
                <a:latin typeface="Georgia" pitchFamily="18" charset="0"/>
              </a:rPr>
              <a:t>Ответ  на  вопрос !</a:t>
            </a:r>
          </a:p>
        </p:txBody>
      </p:sp>
      <p:sp>
        <p:nvSpPr>
          <p:cNvPr id="103431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395288" y="4581525"/>
            <a:ext cx="4038600" cy="1981200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  <a:latin typeface="Georgia" pitchFamily="18" charset="0"/>
              </a:rPr>
              <a:t>Это  </a:t>
            </a:r>
            <a:r>
              <a:rPr lang="ru-RU" sz="2400" b="1" smtClean="0">
                <a:solidFill>
                  <a:srgbClr val="FF9900"/>
                </a:solidFill>
                <a:latin typeface="Georgia" pitchFamily="18" charset="0"/>
              </a:rPr>
              <a:t>растительноядный </a:t>
            </a:r>
            <a:r>
              <a:rPr lang="ru-RU" sz="2400" b="1" smtClean="0">
                <a:solidFill>
                  <a:schemeClr val="hlink"/>
                </a:solidFill>
                <a:latin typeface="Georgia" pitchFamily="18" charset="0"/>
              </a:rPr>
              <a:t> динозавр, т.к.  у  него  мелкие  зубы.</a:t>
            </a:r>
          </a:p>
        </p:txBody>
      </p:sp>
      <p:sp>
        <p:nvSpPr>
          <p:cNvPr id="103432" name="Rectangle 8"/>
          <p:cNvSpPr>
            <a:spLocks noGrp="1" noChangeArrowheads="1"/>
          </p:cNvSpPr>
          <p:nvPr>
            <p:ph sz="quarter" idx="4"/>
          </p:nvPr>
        </p:nvSpPr>
        <p:spPr>
          <a:xfrm>
            <a:off x="4643438" y="4659313"/>
            <a:ext cx="4038600" cy="2198687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hlink"/>
                </a:solidFill>
                <a:latin typeface="Georgia" pitchFamily="18" charset="0"/>
              </a:rPr>
              <a:t>Это  </a:t>
            </a:r>
            <a:r>
              <a:rPr lang="ru-RU" sz="2400" b="1" smtClean="0">
                <a:solidFill>
                  <a:srgbClr val="FF9900"/>
                </a:solidFill>
                <a:latin typeface="Georgia" pitchFamily="18" charset="0"/>
              </a:rPr>
              <a:t>хищник</a:t>
            </a:r>
            <a:r>
              <a:rPr lang="ru-RU" sz="2400" b="1" smtClean="0">
                <a:solidFill>
                  <a:schemeClr val="hlink"/>
                </a:solidFill>
                <a:latin typeface="Georgia" pitchFamily="18" charset="0"/>
              </a:rPr>
              <a:t>, т.к.  у него  длинные  острые  зубы.</a:t>
            </a:r>
          </a:p>
        </p:txBody>
      </p:sp>
      <p:pic>
        <p:nvPicPr>
          <p:cNvPr id="103433" name="Picture 9" descr="1 008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42988" y="1844675"/>
            <a:ext cx="2665412" cy="2519363"/>
          </a:xfrm>
          <a:noFill/>
        </p:spPr>
      </p:pic>
      <p:pic>
        <p:nvPicPr>
          <p:cNvPr id="103434" name="Picture 10" descr="Копия 1 008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148263" y="1844675"/>
            <a:ext cx="2736850" cy="2519363"/>
          </a:xfrm>
          <a:noFill/>
        </p:spPr>
      </p:pic>
      <p:pic>
        <p:nvPicPr>
          <p:cNvPr id="16391" name="Picture 11" descr="QUESTIONWHT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738" y="2565400"/>
            <a:ext cx="93662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34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3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4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3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34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dirty="0" smtClean="0"/>
              <a:t>ЦЕЛЬ ПРОЕКТА:</a:t>
            </a:r>
            <a:br>
              <a:rPr lang="ru-RU" sz="1800" dirty="0" smtClean="0"/>
            </a:br>
            <a:r>
              <a:rPr lang="ru-RU" sz="1800" dirty="0" smtClean="0"/>
              <a:t>Узнать и рассказать о жизни динозавров.</a:t>
            </a:r>
            <a:endParaRPr lang="ru-RU" sz="1800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1600" dirty="0" smtClean="0"/>
              <a:t>ЗАДАЧИ: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Изучить существ, исчезнувших с лица земли. 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Как возникла первая жизнь на нашей планете.</a:t>
            </a:r>
          </a:p>
          <a:p>
            <a:pPr>
              <a:buFont typeface="+mj-lt"/>
              <a:buAutoNum type="arabicPeriod"/>
            </a:pPr>
            <a:r>
              <a:rPr lang="ru-RU" sz="1600" dirty="0" smtClean="0"/>
              <a:t>Как выглядели и какой образ жизни вели древние рептилии.</a:t>
            </a:r>
            <a:endParaRPr lang="ru-RU" sz="1600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26922"/>
            <a:ext cx="3744416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2779635"/>
            <a:ext cx="3740216" cy="162276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63" y="4617132"/>
            <a:ext cx="3648405" cy="151216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8011" y="4617132"/>
            <a:ext cx="3740216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3657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4" descr="10208506572758585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28800" y="-1611313"/>
            <a:ext cx="10972800" cy="846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1621" name="Rectangle 5"/>
          <p:cNvSpPr>
            <a:spLocks noGrp="1" noChangeArrowheads="1"/>
          </p:cNvSpPr>
          <p:nvPr>
            <p:ph type="title"/>
          </p:nvPr>
        </p:nvSpPr>
        <p:spPr>
          <a:xfrm>
            <a:off x="323850" y="2205038"/>
            <a:ext cx="8229600" cy="13843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800" b="1" i="1" dirty="0" smtClean="0">
                <a:solidFill>
                  <a:srgbClr val="CCFF33"/>
                </a:solidFill>
                <a:latin typeface="Georgia" pitchFamily="18" charset="0"/>
              </a:rPr>
              <a:t>Около  65  миллионов  лет  назад  все  динозавры  вымерли.  Почему  это  произошло,  учёным  в  точности  неизвестно.  В  эпоху  динозавров  климат  был  тёплым  на  протяжении  всего  года.  Затем  на  Земле  стало  заметно  прохладнее,  особенно  зимой.  Динозавры  нуждались  в  тепле,  а  солнечного  тепла,  чтобы  согреться,  им  не  хватало,  и  многие  погибли,  затем  погибли  все.  Сейчас  динозавры  для  нас – это  далёкое  прошлое.</a:t>
            </a:r>
          </a:p>
        </p:txBody>
      </p:sp>
      <p:pic>
        <p:nvPicPr>
          <p:cNvPr id="17412" name="Picture 6" descr="AG0021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92950" y="5373688"/>
            <a:ext cx="118110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1116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2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mtClean="0">
                <a:solidFill>
                  <a:srgbClr val="FF0000"/>
                </a:solidFill>
                <a:latin typeface="Georgia" pitchFamily="18" charset="0"/>
              </a:rPr>
              <a:t>Когда  же  жили  динозавры ?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4000" b="1" smtClean="0">
                <a:solidFill>
                  <a:srgbClr val="FF6699"/>
                </a:solidFill>
                <a:latin typeface="Georgia" pitchFamily="18" charset="0"/>
              </a:rPr>
              <a:t>Динозавры  жили  на  Земле  очень-очень  давно,  когда  ещё  не  было  людей,  не  было  даже  почти  никаких  зверей  и  птиц.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43541" y="188640"/>
            <a:ext cx="8229600" cy="1674186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Выводы</a:t>
            </a:r>
            <a:br>
              <a:rPr lang="ru-RU" sz="2000" dirty="0" smtClean="0"/>
            </a:br>
            <a:r>
              <a:rPr lang="ru-RU" sz="1600" dirty="0"/>
              <a:t/>
            </a:r>
            <a:br>
              <a:rPr lang="ru-RU" sz="1600" dirty="0"/>
            </a:br>
            <a:r>
              <a:rPr lang="ru-RU" sz="1600" dirty="0" smtClean="0"/>
              <a:t>При изучении данной книги, я сделал первые шаги в изучении живых существ которые навсегда исчезли с лица земли. Узнал как возникла наша планета , когда появились первые растения и животные . Как выглядели, повадки, образ жизни древних рептилий.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531" y="1970838"/>
            <a:ext cx="4320283" cy="17972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55" y="4671138"/>
            <a:ext cx="4284264" cy="1822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7" y="1970839"/>
            <a:ext cx="3744416" cy="14215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8037" y="3537012"/>
            <a:ext cx="3740216" cy="15537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594" y="5108044"/>
            <a:ext cx="3644205" cy="15428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08541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3" descr="41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2924175"/>
            <a:ext cx="2159000" cy="2879725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19" name="Picture 12" descr="153554115e6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638" y="260350"/>
            <a:ext cx="2019300" cy="2544763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0" name="Picture 11" descr="b978-5-474-00430-3_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333375"/>
            <a:ext cx="1781175" cy="24003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1" name="Picture 10" descr="b4060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76825" y="4005263"/>
            <a:ext cx="1838325" cy="242887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2" name="Picture 9" descr="93052280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58025" y="3213100"/>
            <a:ext cx="1835150" cy="24765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3" name="Picture 8" descr="p20616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63436">
            <a:off x="6607175" y="334963"/>
            <a:ext cx="2016125" cy="26384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4" name="Picture 7" descr="p135412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385247">
            <a:off x="2411413" y="260350"/>
            <a:ext cx="1714500" cy="23622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5" name="Picture 6" descr="p1540005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50825" y="2924175"/>
            <a:ext cx="1876425" cy="2400300"/>
          </a:xfrm>
          <a:prstGeom prst="rect">
            <a:avLst/>
          </a:prstGeom>
          <a:noFill/>
          <a:ln w="19050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9226" name="Picture 5" descr="2424980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-840738">
            <a:off x="1258888" y="4149725"/>
            <a:ext cx="1866900" cy="24384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9227" name="WordArt 4"/>
          <p:cNvSpPr>
            <a:spLocks noChangeArrowheads="1" noChangeShapeType="1" noTextEdit="1"/>
          </p:cNvSpPr>
          <p:nvPr/>
        </p:nvSpPr>
        <p:spPr bwMode="auto">
          <a:xfrm>
            <a:off x="0" y="15455900"/>
            <a:ext cx="44958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Список литературы:</a:t>
            </a:r>
          </a:p>
        </p:txBody>
      </p:sp>
      <p:sp>
        <p:nvSpPr>
          <p:cNvPr id="9228" name="Rectangle 14"/>
          <p:cNvSpPr>
            <a:spLocks noChangeArrowheads="1"/>
          </p:cNvSpPr>
          <p:nvPr/>
        </p:nvSpPr>
        <p:spPr bwMode="auto">
          <a:xfrm>
            <a:off x="0" y="-90551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29" name="Rectangle 15"/>
          <p:cNvSpPr>
            <a:spLocks noChangeArrowheads="1"/>
          </p:cNvSpPr>
          <p:nvPr/>
        </p:nvSpPr>
        <p:spPr bwMode="auto">
          <a:xfrm>
            <a:off x="0" y="-6692900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     </a:t>
            </a:r>
            <a:endParaRPr lang="ru-RU"/>
          </a:p>
        </p:txBody>
      </p:sp>
      <p:sp>
        <p:nvSpPr>
          <p:cNvPr id="9230" name="Rectangle 16"/>
          <p:cNvSpPr>
            <a:spLocks noChangeArrowheads="1"/>
          </p:cNvSpPr>
          <p:nvPr/>
        </p:nvSpPr>
        <p:spPr bwMode="auto">
          <a:xfrm>
            <a:off x="0" y="-3925888"/>
            <a:ext cx="628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      </a:t>
            </a:r>
            <a:endParaRPr lang="ru-RU"/>
          </a:p>
        </p:txBody>
      </p:sp>
      <p:sp>
        <p:nvSpPr>
          <p:cNvPr id="9231" name="Rectangle 17"/>
          <p:cNvSpPr>
            <a:spLocks noChangeArrowheads="1"/>
          </p:cNvSpPr>
          <p:nvPr/>
        </p:nvSpPr>
        <p:spPr bwMode="auto">
          <a:xfrm>
            <a:off x="0" y="-11588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2" name="Rectangle 18"/>
          <p:cNvSpPr>
            <a:spLocks noChangeArrowheads="1"/>
          </p:cNvSpPr>
          <p:nvPr/>
        </p:nvSpPr>
        <p:spPr bwMode="auto">
          <a:xfrm>
            <a:off x="0" y="1270000"/>
            <a:ext cx="501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    </a:t>
            </a:r>
            <a:endParaRPr lang="ru-RU"/>
          </a:p>
        </p:txBody>
      </p:sp>
      <p:sp>
        <p:nvSpPr>
          <p:cNvPr id="9233" name="Rectangle 19"/>
          <p:cNvSpPr>
            <a:spLocks noChangeArrowheads="1"/>
          </p:cNvSpPr>
          <p:nvPr/>
        </p:nvSpPr>
        <p:spPr bwMode="auto">
          <a:xfrm>
            <a:off x="0" y="4113213"/>
            <a:ext cx="628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      </a:t>
            </a:r>
            <a:endParaRPr lang="ru-RU"/>
          </a:p>
        </p:txBody>
      </p:sp>
      <p:sp>
        <p:nvSpPr>
          <p:cNvPr id="9234" name="Rectangle 20"/>
          <p:cNvSpPr>
            <a:spLocks noChangeArrowheads="1"/>
          </p:cNvSpPr>
          <p:nvPr/>
        </p:nvSpPr>
        <p:spPr bwMode="auto">
          <a:xfrm>
            <a:off x="0" y="68802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9235" name="Rectangle 21"/>
          <p:cNvSpPr>
            <a:spLocks noChangeArrowheads="1"/>
          </p:cNvSpPr>
          <p:nvPr/>
        </p:nvSpPr>
        <p:spPr bwMode="auto">
          <a:xfrm>
            <a:off x="0" y="9242425"/>
            <a:ext cx="692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       </a:t>
            </a:r>
            <a:endParaRPr lang="ru-RU"/>
          </a:p>
        </p:txBody>
      </p:sp>
      <p:sp>
        <p:nvSpPr>
          <p:cNvPr id="9236" name="Rectangle 22"/>
          <p:cNvSpPr>
            <a:spLocks noChangeArrowheads="1"/>
          </p:cNvSpPr>
          <p:nvPr/>
        </p:nvSpPr>
        <p:spPr bwMode="auto">
          <a:xfrm>
            <a:off x="0" y="12009438"/>
            <a:ext cx="75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        </a:t>
            </a:r>
            <a:endParaRPr lang="ru-RU"/>
          </a:p>
        </p:txBody>
      </p:sp>
      <p:sp>
        <p:nvSpPr>
          <p:cNvPr id="9237" name="Rectangle 23"/>
          <p:cNvSpPr>
            <a:spLocks noChangeArrowheads="1"/>
          </p:cNvSpPr>
          <p:nvPr/>
        </p:nvSpPr>
        <p:spPr bwMode="auto">
          <a:xfrm>
            <a:off x="0" y="14814550"/>
            <a:ext cx="247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ru-RU" b="1">
                <a:solidFill>
                  <a:srgbClr val="FF0000"/>
                </a:solidFill>
                <a:cs typeface="Times New Roman" pitchFamily="18" charset="0"/>
              </a:rPr>
              <a:t> </a:t>
            </a:r>
            <a:endParaRPr lang="ru-RU" sz="1400"/>
          </a:p>
          <a:p>
            <a:pPr eaLnBrk="0" hangingPunct="0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>
                <a:solidFill>
                  <a:schemeClr val="accent2"/>
                </a:solidFill>
              </a:rPr>
              <a:t>Учитель  начальных  классов  Казакова  Майя  Геннадиевна</a:t>
            </a:r>
          </a:p>
        </p:txBody>
      </p:sp>
      <p:sp>
        <p:nvSpPr>
          <p:cNvPr id="3075" name="WordArt 4"/>
          <p:cNvSpPr>
            <a:spLocks noChangeArrowheads="1" noChangeShapeType="1" noTextEdit="1"/>
          </p:cNvSpPr>
          <p:nvPr/>
        </p:nvSpPr>
        <p:spPr bwMode="auto">
          <a:xfrm>
            <a:off x="1331913" y="1989138"/>
            <a:ext cx="7391400" cy="1909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4800" b="1" i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Georgia"/>
              </a:rPr>
              <a:t>Когда  жили  динозавры ?</a:t>
            </a:r>
          </a:p>
        </p:txBody>
      </p:sp>
      <p:pic>
        <p:nvPicPr>
          <p:cNvPr id="3076" name="Picture 7" descr="10203238413398026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23850" y="-242888"/>
            <a:ext cx="9753600" cy="731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997075"/>
            <a:ext cx="7772400" cy="17922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FF33CC"/>
                </a:solidFill>
                <a:latin typeface="Georgia" pitchFamily="18" charset="0"/>
              </a:rPr>
              <a:t>КОГДА  </a:t>
            </a:r>
            <a:r>
              <a:rPr lang="ru-RU" sz="8000" b="1" smtClean="0">
                <a:solidFill>
                  <a:srgbClr val="FF33CC"/>
                </a:solidFill>
                <a:latin typeface="Georgia" pitchFamily="18" charset="0"/>
              </a:rPr>
              <a:t>жили </a:t>
            </a:r>
            <a:r>
              <a:rPr lang="ru-RU" sz="6000" b="1" smtClean="0">
                <a:solidFill>
                  <a:srgbClr val="FF33CC"/>
                </a:solidFill>
                <a:latin typeface="Georgia" pitchFamily="18" charset="0"/>
              </a:rPr>
              <a:t> ДИНОЗАВРЫ ?</a:t>
            </a:r>
            <a:br>
              <a:rPr lang="ru-RU" sz="6000" b="1" smtClean="0">
                <a:solidFill>
                  <a:srgbClr val="FF33CC"/>
                </a:solidFill>
                <a:latin typeface="Georgia" pitchFamily="18" charset="0"/>
              </a:rPr>
            </a:br>
            <a:endParaRPr lang="ru-RU" sz="4000" smtClean="0">
              <a:solidFill>
                <a:schemeClr val="accent2"/>
              </a:solidFill>
              <a:latin typeface="Impact" pitchFamily="34" charset="0"/>
            </a:endParaRPr>
          </a:p>
        </p:txBody>
      </p:sp>
      <p:pic>
        <p:nvPicPr>
          <p:cNvPr id="3078" name="Picture 12" descr="AG00043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0"/>
            <a:ext cx="8096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6000" b="1" smtClean="0">
                <a:solidFill>
                  <a:srgbClr val="FF9900"/>
                </a:solidFill>
                <a:latin typeface="Georgia" pitchFamily="18" charset="0"/>
              </a:rPr>
              <a:t>Давным</a:t>
            </a:r>
            <a:r>
              <a:rPr lang="ru-RU" smtClean="0"/>
              <a:t> </a:t>
            </a:r>
            <a:r>
              <a:rPr lang="ru-RU" sz="6000" b="1" smtClean="0">
                <a:solidFill>
                  <a:srgbClr val="FF9900"/>
                </a:solidFill>
                <a:latin typeface="Georgia" pitchFamily="18" charset="0"/>
              </a:rPr>
              <a:t>– давно…</a:t>
            </a:r>
          </a:p>
        </p:txBody>
      </p:sp>
      <p:sp>
        <p:nvSpPr>
          <p:cNvPr id="522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5116513" y="1484313"/>
            <a:ext cx="4027487" cy="4319587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000" b="1" smtClean="0">
                <a:solidFill>
                  <a:srgbClr val="AA261C"/>
                </a:solidFill>
              </a:rPr>
              <a:t>Миллиарды  лет  назад  наша  планета  была  просто  раскалённым  огненным  шаром. Её  поверхность  покрывали  вулканы  и  бесплодные  пустыни,  опалённые  обжигающими  лучами  солнца. Землю  окутывал  плотный  слой  облаков. Эти  облака  образовывались  из  газа  и  водяного  пара,  выбрасываемых  при  вулканических  извержениях.  Такая  атмосфера, естественно,  была  непригодной  для  дыхания. Но  шло  время,  и  планета  постепенно  охлаждалась.</a:t>
            </a:r>
          </a:p>
        </p:txBody>
      </p:sp>
      <p:pic>
        <p:nvPicPr>
          <p:cNvPr id="4100" name="Picture 7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73238"/>
            <a:ext cx="4679950" cy="4537075"/>
          </a:xfr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5222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2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/>
      <p:bldP spid="52230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00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2400" b="1" smtClean="0">
                <a:solidFill>
                  <a:schemeClr val="accent2"/>
                </a:solidFill>
                <a:latin typeface="Georgia" pitchFamily="18" charset="0"/>
              </a:rPr>
              <a:t>В  течение  многих  миллионов  лет  на  Земле  шли  дожди. Огромные  пространства  суши  превратились  в  моря  и  океаны. Именно  в  этом  горячем  океане  3,5  миллиарда  лет  назад  в  микроскопических  воздушных  пузырьках  зародилась  жизнь !</a:t>
            </a:r>
          </a:p>
        </p:txBody>
      </p:sp>
      <p:sp>
        <p:nvSpPr>
          <p:cNvPr id="55303" name="Rectangle 7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400" smtClean="0"/>
              <a:t>Первыми  живыми  организмами  стали  </a:t>
            </a:r>
            <a:r>
              <a:rPr lang="ru-RU" sz="2400" b="1" u="sng" smtClean="0">
                <a:solidFill>
                  <a:srgbClr val="FF33CC"/>
                </a:solidFill>
              </a:rPr>
              <a:t>голубые  водоросли.</a:t>
            </a:r>
            <a:r>
              <a:rPr lang="ru-RU" sz="2400" smtClean="0"/>
              <a:t> Эти  крошечные  живые  островки,  которые  невозможно  даже  различить  невооружённым  глазом,  росли  и  развивались  на  дне  океана.</a:t>
            </a:r>
          </a:p>
        </p:txBody>
      </p:sp>
      <p:pic>
        <p:nvPicPr>
          <p:cNvPr id="55305" name="Picture 9" descr="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2349500"/>
            <a:ext cx="4008437" cy="4114800"/>
          </a:xfr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53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53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55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smtClean="0">
                <a:solidFill>
                  <a:srgbClr val="AA261C"/>
                </a:solidFill>
                <a:latin typeface="Georgia" pitchFamily="18" charset="0"/>
              </a:rPr>
              <a:t>-</a:t>
            </a:r>
            <a:r>
              <a:rPr lang="ru-RU" sz="4000" smtClean="0"/>
              <a:t> </a:t>
            </a:r>
            <a:r>
              <a:rPr lang="ru-RU" sz="4000" b="1" smtClean="0">
                <a:solidFill>
                  <a:srgbClr val="AA261C"/>
                </a:solidFill>
                <a:effectLst/>
                <a:latin typeface="Georgia" pitchFamily="18" charset="0"/>
              </a:rPr>
              <a:t>А  когда  жили  динозавры ?</a:t>
            </a:r>
          </a:p>
        </p:txBody>
      </p:sp>
      <p:sp>
        <p:nvSpPr>
          <p:cNvPr id="68619" name="Rectangle 11"/>
          <p:cNvSpPr>
            <a:spLocks noGrp="1" noChangeArrowheads="1"/>
          </p:cNvSpPr>
          <p:nvPr>
            <p:ph type="body" sz="half"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1800" b="1" smtClean="0">
                <a:solidFill>
                  <a:srgbClr val="FF9900"/>
                </a:solidFill>
                <a:latin typeface="Georgia" pitchFamily="18" charset="0"/>
              </a:rPr>
              <a:t>Динозавры  появились  на  Земле  228-225 млн. лет  назад  в  середине  триасового  периода, жили  в  мезозое, вымерли  вблизи  границы  мелового  и  палеогенового  периода ( 65 млн. лет  назад).Они  населяли  Землю  в  течение  примерно  132 миллионов  лет.  Обитало  огромное  количество  самых  разнообразных видов  динозавров,  однако  не  все  они  жили  в  одно  время. Детёныши  динозавров  вылуплялись  из  яиц,  которые  их  мать  откладывала  в  песок.</a:t>
            </a:r>
          </a:p>
        </p:txBody>
      </p:sp>
      <p:pic>
        <p:nvPicPr>
          <p:cNvPr id="6148" name="Picture 13" descr="1 007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859338" y="1905000"/>
            <a:ext cx="4105275" cy="4764088"/>
          </a:xfr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68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618" grpId="0"/>
      <p:bldP spid="68619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Rectangle 4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smtClean="0">
                <a:solidFill>
                  <a:schemeClr val="hlink"/>
                </a:solidFill>
                <a:latin typeface="Georgia" pitchFamily="18" charset="0"/>
              </a:rPr>
              <a:t>Во  времена  динозавров  на  Земле  ещё  не  было  людей. Ни  один  человек  никогда  не  видел  живого  динозавра</a:t>
            </a:r>
            <a:r>
              <a:rPr lang="ru-RU" sz="4000" smtClean="0"/>
              <a:t> </a:t>
            </a:r>
            <a:r>
              <a:rPr lang="ru-RU" sz="4000" b="1" smtClean="0">
                <a:solidFill>
                  <a:schemeClr val="hlink"/>
                </a:solidFill>
                <a:latin typeface="Georgia" pitchFamily="18" charset="0"/>
              </a:rPr>
              <a:t>!</a:t>
            </a:r>
          </a:p>
        </p:txBody>
      </p:sp>
      <p:sp>
        <p:nvSpPr>
          <p:cNvPr id="7680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defRPr/>
            </a:pPr>
            <a:r>
              <a:rPr lang="ru-RU" sz="4400" b="1" smtClean="0">
                <a:solidFill>
                  <a:srgbClr val="FF33CC"/>
                </a:solidFill>
                <a:latin typeface="Georgia" pitchFamily="18" charset="0"/>
              </a:rPr>
              <a:t>-Откуда  же  люди  знают,  какими  они  были?</a:t>
            </a:r>
          </a:p>
        </p:txBody>
      </p:sp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68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4" grpId="0"/>
      <p:bldP spid="7680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2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b="1" dirty="0" smtClean="0">
                <a:solidFill>
                  <a:srgbClr val="00FF00"/>
                </a:solidFill>
                <a:latin typeface="Georgia" pitchFamily="18" charset="0"/>
              </a:rPr>
              <a:t>Учёные </a:t>
            </a:r>
            <a:r>
              <a:rPr lang="en-US" sz="3200" b="1" dirty="0" smtClean="0">
                <a:solidFill>
                  <a:srgbClr val="00FF00"/>
                </a:solidFill>
                <a:latin typeface="Georgia" pitchFamily="18" charset="0"/>
              </a:rPr>
              <a:t>–</a:t>
            </a:r>
            <a:r>
              <a:rPr lang="ru-RU" sz="3200" b="1" dirty="0" smtClean="0">
                <a:solidFill>
                  <a:srgbClr val="00FF00"/>
                </a:solidFill>
                <a:latin typeface="Georgia" pitchFamily="18" charset="0"/>
              </a:rPr>
              <a:t> палеонтологи  изучают  окаменевшие  останки  динозавров  и  по  ним  узнают, какими  были  эти  животные.</a:t>
            </a:r>
          </a:p>
        </p:txBody>
      </p:sp>
      <p:pic>
        <p:nvPicPr>
          <p:cNvPr id="80901" name="Picture 5" descr="102018506422171877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05000"/>
            <a:ext cx="9144000" cy="4953000"/>
          </a:xfrm>
          <a:noFill/>
        </p:spPr>
      </p:pic>
      <p:pic>
        <p:nvPicPr>
          <p:cNvPr id="80904" name="Picture 8" descr="AG00188_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40650" y="333375"/>
            <a:ext cx="1714500" cy="160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09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80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809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809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new-dinosau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3800" y="333375"/>
            <a:ext cx="3744913" cy="2879725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pic>
        <p:nvPicPr>
          <p:cNvPr id="6147" name="Picture 4" descr="1081518876-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3800" y="3573463"/>
            <a:ext cx="3806825" cy="2940050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6148" name="Rectangle 6"/>
          <p:cNvSpPr>
            <a:spLocks noChangeArrowheads="1"/>
          </p:cNvSpPr>
          <p:nvPr/>
        </p:nvSpPr>
        <p:spPr bwMode="auto">
          <a:xfrm>
            <a:off x="0" y="116998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6149" name="Rectangle 7"/>
          <p:cNvSpPr>
            <a:spLocks noChangeArrowheads="1"/>
          </p:cNvSpPr>
          <p:nvPr/>
        </p:nvSpPr>
        <p:spPr bwMode="auto">
          <a:xfrm>
            <a:off x="0" y="3246438"/>
            <a:ext cx="565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b="1">
                <a:cs typeface="Times New Roman" pitchFamily="18" charset="0"/>
              </a:rPr>
              <a:t>      </a:t>
            </a:r>
            <a:endParaRPr lang="ru-RU"/>
          </a:p>
        </p:txBody>
      </p:sp>
      <p:sp>
        <p:nvSpPr>
          <p:cNvPr id="6150" name="WordArt 12" descr="Белый мрамор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4103687" cy="2443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/>
            <a:r>
              <a:rPr lang="ru-RU" sz="20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Останки динозавров </a:t>
            </a:r>
          </a:p>
          <a:p>
            <a:pPr algn="ctr"/>
            <a:r>
              <a:rPr lang="ru-RU" sz="20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обычно погребены </a:t>
            </a:r>
          </a:p>
          <a:p>
            <a:pPr algn="ctr"/>
            <a:r>
              <a:rPr lang="ru-RU" sz="2000" kern="10">
                <a:ln w="9525">
                  <a:round/>
                  <a:headEnd/>
                  <a:tailEnd/>
                </a:ln>
                <a:blipFill dpi="0" rotWithShape="0">
                  <a:blip r:embed="rId4"/>
                  <a:srcRect/>
                  <a:tile tx="0" ty="0" sx="100000" sy="100000" flip="none" algn="tl"/>
                </a:blipFill>
                <a:latin typeface="Arial"/>
                <a:cs typeface="Arial"/>
              </a:rPr>
              <a:t>в толще горных пород </a:t>
            </a:r>
          </a:p>
        </p:txBody>
      </p:sp>
      <p:pic>
        <p:nvPicPr>
          <p:cNvPr id="6151" name="Picture 13" descr="image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3850" y="3141663"/>
            <a:ext cx="4176713" cy="3430587"/>
          </a:xfrm>
          <a:prstGeom prst="rect">
            <a:avLst/>
          </a:prstGeom>
          <a:noFill/>
          <a:ln w="76200" cmpd="tri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505</TotalTime>
  <Words>838</Words>
  <Application>Microsoft Office PowerPoint</Application>
  <PresentationFormat>Экран (4:3)</PresentationFormat>
  <Paragraphs>62</Paragraphs>
  <Slides>23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Апекс</vt:lpstr>
      <vt:lpstr>МБОУ Сош №1 г. Лакинска  Проект:  Моя любимая книга ЭНЦИКЛОПЕДИЯ ДИНОЗАВРОВ</vt:lpstr>
      <vt:lpstr>ЦЕЛЬ ПРОЕКТА: Узнать и рассказать о жизни динозавров.</vt:lpstr>
      <vt:lpstr>КОГДА  жили  ДИНОЗАВРЫ ? </vt:lpstr>
      <vt:lpstr>Давным – давно…</vt:lpstr>
      <vt:lpstr>В  течение  многих  миллионов  лет  на  Земле  шли  дожди. Огромные  пространства  суши  превратились  в  моря  и  океаны. Именно  в  этом  горячем  океане  3,5  миллиарда  лет  назад  в  микроскопических  воздушных  пузырьках  зародилась  жизнь !</vt:lpstr>
      <vt:lpstr>- А  когда  жили  динозавры ?</vt:lpstr>
      <vt:lpstr>Во  времена  динозавров  на  Земле  ещё  не  было  людей. Ни  один  человек  никогда  не  видел  живого  динозавра !</vt:lpstr>
      <vt:lpstr>Учёные – палеонтологи  изучают  окаменевшие  останки  динозавров  и  по  ним  узнают, какими  были  эти  животные.</vt:lpstr>
      <vt:lpstr>Презентация PowerPoint</vt:lpstr>
      <vt:lpstr>Презентация PowerPoint</vt:lpstr>
      <vt:lpstr>Так  какими  же  они  были ?</vt:lpstr>
      <vt:lpstr>Презентация PowerPoint</vt:lpstr>
      <vt:lpstr>Так  какими  же  они  были ?</vt:lpstr>
      <vt:lpstr>Так  какими  же  они  были ?</vt:lpstr>
      <vt:lpstr>Так  какими  же  они  были ?</vt:lpstr>
      <vt:lpstr>Так  какими  же  они  были ?</vt:lpstr>
      <vt:lpstr>Так  какими  же  они  были ?</vt:lpstr>
      <vt:lpstr>Итак,  одни  динозавры  были  огромными,  а  другие – мелкими. Одни  были  хищниками,  а  другие  питались  растениями.</vt:lpstr>
      <vt:lpstr>              Внимание !       Ответ  на  вопрос !</vt:lpstr>
      <vt:lpstr>Около  65  миллионов  лет  назад  все  динозавры  вымерли.  Почему  это  произошло,  учёным  в  точности  неизвестно.  В  эпоху  динозавров  климат  был  тёплым  на  протяжении  всего  года.  Затем  на  Земле  стало  заметно  прохладнее,  особенно  зимой.  Динозавры  нуждались  в  тепле,  а  солнечного  тепла,  чтобы  согреться,  им  не  хватало,  и  многие  погибли,  затем  погибли  все.  Сейчас  динозавры  для  нас – это  далёкое  прошлое.</vt:lpstr>
      <vt:lpstr>Когда  же  жили  динозавры ?</vt:lpstr>
      <vt:lpstr>Выводы  При изучении данной книги, я сделал первые шаги в изучении живых существ которые навсегда исчезли с лица земли. Узнал как возникла наша планета , когда появились первые растения и животные . Как выглядели, повадки, образ жизни древних рептилий.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Сош №1</dc:title>
  <dc:creator>SERGEY</dc:creator>
  <cp:lastModifiedBy>Кленова Елена Владимировна</cp:lastModifiedBy>
  <cp:revision>14</cp:revision>
  <cp:lastPrinted>2015-04-03T05:39:06Z</cp:lastPrinted>
  <dcterms:created xsi:type="dcterms:W3CDTF">2015-04-02T17:46:26Z</dcterms:created>
  <dcterms:modified xsi:type="dcterms:W3CDTF">2015-04-21T12:42:00Z</dcterms:modified>
</cp:coreProperties>
</file>