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9888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66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Площадь </a:t>
            </a:r>
            <a:r>
              <a:rPr lang="ru-RU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прямоугольника</a:t>
            </a:r>
            <a:r>
              <a:rPr lang="en-US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/>
            </a:r>
            <a:br>
              <a:rPr lang="en-US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(</a:t>
            </a:r>
            <a:r>
              <a:rPr lang="ru-RU" sz="3100" b="1" dirty="0">
                <a:solidFill>
                  <a:srgbClr val="C00000"/>
                </a:solidFill>
                <a:latin typeface="Arial Black" panose="020B0A04020102020204" pitchFamily="34" charset="0"/>
              </a:rPr>
              <a:t>5</a:t>
            </a:r>
            <a:r>
              <a:rPr lang="ru-RU" sz="31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класс)</a:t>
            </a:r>
            <a:endParaRPr lang="ru-RU" sz="31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077072"/>
            <a:ext cx="6400800" cy="119898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Автор: Щербакова Т.П., учитель математики МБОУ СШ №1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3928" y="5517232"/>
            <a:ext cx="14871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Архангельск,</a:t>
            </a:r>
          </a:p>
          <a:p>
            <a:pPr algn="ctr"/>
            <a:r>
              <a:rPr lang="ru-RU" b="1" dirty="0" smtClean="0"/>
              <a:t>2015 г.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5518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Площадь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678357"/>
              </p:ext>
            </p:extLst>
          </p:nvPr>
        </p:nvGraphicFramePr>
        <p:xfrm>
          <a:off x="4139952" y="2204864"/>
          <a:ext cx="3600399" cy="31249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0133"/>
                <a:gridCol w="1200133"/>
                <a:gridCol w="1200133"/>
              </a:tblGrid>
              <a:tr h="15624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56247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002281"/>
              </p:ext>
            </p:extLst>
          </p:nvPr>
        </p:nvGraphicFramePr>
        <p:xfrm>
          <a:off x="5724128" y="1340768"/>
          <a:ext cx="31169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169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4</a:t>
                      </a:r>
                      <a:endParaRPr lang="ru-RU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084168" y="1484784"/>
            <a:ext cx="532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дм</a:t>
            </a:r>
            <a:endParaRPr lang="ru-RU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027104"/>
              </p:ext>
            </p:extLst>
          </p:nvPr>
        </p:nvGraphicFramePr>
        <p:xfrm>
          <a:off x="7884368" y="3429000"/>
          <a:ext cx="383704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7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1800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1800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3501008"/>
            <a:ext cx="6286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115616" y="2204864"/>
            <a:ext cx="19241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000" b="1" dirty="0">
                <a:solidFill>
                  <a:srgbClr val="4BACC6">
                    <a:lumMod val="75000"/>
                  </a:srgbClr>
                </a:solidFill>
                <a:latin typeface="Arial Black" panose="020B0A04020102020204" pitchFamily="34" charset="0"/>
              </a:rPr>
              <a:t>S = ab</a:t>
            </a:r>
            <a:endParaRPr lang="ru-RU" sz="4000" b="1" dirty="0">
              <a:solidFill>
                <a:srgbClr val="4BACC6">
                  <a:lumMod val="75000"/>
                </a:srgbClr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15616" y="3501008"/>
            <a:ext cx="11480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4BACC6">
                    <a:lumMod val="75000"/>
                  </a:srgbClr>
                </a:solidFill>
                <a:latin typeface="Arial Black" panose="020B0A04020102020204" pitchFamily="34" charset="0"/>
              </a:rPr>
              <a:t>S</a:t>
            </a:r>
            <a:r>
              <a:rPr lang="ru-RU" sz="3600" b="1" dirty="0" smtClean="0">
                <a:solidFill>
                  <a:srgbClr val="4BACC6">
                    <a:lumMod val="75000"/>
                  </a:srgbClr>
                </a:solidFill>
                <a:latin typeface="Arial Black" panose="020B0A04020102020204" pitchFamily="34" charset="0"/>
              </a:rPr>
              <a:t> =</a:t>
            </a:r>
            <a:r>
              <a:rPr lang="ru-RU" sz="4000" b="1" dirty="0" smtClean="0">
                <a:solidFill>
                  <a:srgbClr val="4BACC6">
                    <a:lumMod val="75000"/>
                  </a:srgbClr>
                </a:solidFill>
                <a:latin typeface="Arial Black" panose="020B0A04020102020204" pitchFamily="34" charset="0"/>
              </a:rPr>
              <a:t> 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307543"/>
              </p:ext>
            </p:extLst>
          </p:nvPr>
        </p:nvGraphicFramePr>
        <p:xfrm>
          <a:off x="2160000" y="3472294"/>
          <a:ext cx="383704" cy="8928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704"/>
              </a:tblGrid>
              <a:tr h="40757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48523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4</a:t>
                      </a:r>
                      <a:endParaRPr lang="ru-RU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902209"/>
              </p:ext>
            </p:extLst>
          </p:nvPr>
        </p:nvGraphicFramePr>
        <p:xfrm>
          <a:off x="2847880" y="3481766"/>
          <a:ext cx="383704" cy="792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704"/>
              </a:tblGrid>
              <a:tr h="39604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1800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9604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1800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4" name="Овал 13"/>
          <p:cNvSpPr/>
          <p:nvPr/>
        </p:nvSpPr>
        <p:spPr>
          <a:xfrm>
            <a:off x="2627784" y="3854951"/>
            <a:ext cx="72008" cy="4571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101125" y="4970093"/>
            <a:ext cx="9765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4BACC6">
                    <a:lumMod val="75000"/>
                  </a:srgbClr>
                </a:solidFill>
                <a:latin typeface="Arial Black" panose="020B0A04020102020204" pitchFamily="34" charset="0"/>
              </a:rPr>
              <a:t>S</a:t>
            </a:r>
            <a:r>
              <a:rPr lang="ru-RU" sz="3600" b="1" dirty="0">
                <a:solidFill>
                  <a:srgbClr val="4BACC6">
                    <a:lumMod val="75000"/>
                  </a:srgbClr>
                </a:solidFill>
                <a:latin typeface="Arial Black" panose="020B0A04020102020204" pitchFamily="34" charset="0"/>
              </a:rPr>
              <a:t> =</a:t>
            </a:r>
            <a:endParaRPr lang="ru-RU"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46240"/>
              </p:ext>
            </p:extLst>
          </p:nvPr>
        </p:nvGraphicFramePr>
        <p:xfrm>
          <a:off x="2092165" y="4893493"/>
          <a:ext cx="383704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7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2507214" y="5079667"/>
            <a:ext cx="532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дм</a:t>
            </a:r>
            <a:endParaRPr lang="ru-RU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88889" y="492392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2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65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52097"/>
            <a:ext cx="4330824" cy="1143000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Площадь</a:t>
            </a:r>
            <a:endParaRPr lang="ru-RU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2559691"/>
              </p:ext>
            </p:extLst>
          </p:nvPr>
        </p:nvGraphicFramePr>
        <p:xfrm>
          <a:off x="3985592" y="1412776"/>
          <a:ext cx="4546848" cy="46085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6712"/>
                <a:gridCol w="1136712"/>
                <a:gridCol w="1136712"/>
                <a:gridCol w="1136712"/>
              </a:tblGrid>
              <a:tr h="153617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3617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3617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131840" y="4005064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1дм</a:t>
            </a:r>
            <a:endParaRPr lang="ru-RU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28240" y="6093296"/>
            <a:ext cx="686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Arial Black" panose="020B0A04020102020204" pitchFamily="34" charset="0"/>
              </a:rPr>
              <a:t>1дм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07724" y="2733994"/>
            <a:ext cx="15488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000" b="1" dirty="0">
                <a:solidFill>
                  <a:srgbClr val="4BACC6">
                    <a:lumMod val="75000"/>
                  </a:srgbClr>
                </a:solidFill>
                <a:latin typeface="Arial Black" panose="020B0A04020102020204" pitchFamily="34" charset="0"/>
              </a:rPr>
              <a:t>S </a:t>
            </a:r>
            <a:r>
              <a:rPr lang="en-US" sz="4000" b="1" dirty="0" smtClean="0">
                <a:solidFill>
                  <a:srgbClr val="4BACC6">
                    <a:lumMod val="75000"/>
                  </a:srgbClr>
                </a:solidFill>
                <a:latin typeface="Arial Black" panose="020B0A04020102020204" pitchFamily="34" charset="0"/>
              </a:rPr>
              <a:t>=</a:t>
            </a:r>
            <a:r>
              <a:rPr lang="ru-RU" sz="4000" b="1" dirty="0" smtClean="0">
                <a:solidFill>
                  <a:srgbClr val="4BACC6">
                    <a:lumMod val="75000"/>
                  </a:srgbClr>
                </a:solidFill>
                <a:latin typeface="Arial Black" panose="020B0A04020102020204" pitchFamily="34" charset="0"/>
              </a:rPr>
              <a:t> ?</a:t>
            </a:r>
            <a:endParaRPr lang="ru-RU" sz="4000" b="1" dirty="0">
              <a:solidFill>
                <a:srgbClr val="4BACC6">
                  <a:lumMod val="75000"/>
                </a:srgbClr>
              </a:solidFill>
              <a:latin typeface="Arial Black" panose="020B0A040201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148064" y="1412776"/>
            <a:ext cx="338437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139337" y="4489723"/>
            <a:ext cx="338437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139337" y="1412776"/>
            <a:ext cx="0" cy="30963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532440" y="1409146"/>
            <a:ext cx="0" cy="309634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192327" y="2733994"/>
            <a:ext cx="10647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000" b="1" dirty="0">
                <a:solidFill>
                  <a:srgbClr val="4BACC6">
                    <a:lumMod val="75000"/>
                  </a:srgbClr>
                </a:solidFill>
                <a:latin typeface="Arial Black" panose="020B0A04020102020204" pitchFamily="34" charset="0"/>
              </a:rPr>
              <a:t>S </a:t>
            </a:r>
            <a:r>
              <a:rPr lang="en-US" sz="4000" b="1" dirty="0" smtClean="0">
                <a:solidFill>
                  <a:srgbClr val="4BACC6">
                    <a:lumMod val="75000"/>
                  </a:srgbClr>
                </a:solidFill>
                <a:latin typeface="Arial Black" panose="020B0A04020102020204" pitchFamily="34" charset="0"/>
              </a:rPr>
              <a:t>=</a:t>
            </a:r>
            <a:endParaRPr lang="ru-RU" sz="4000" b="1" dirty="0">
              <a:solidFill>
                <a:srgbClr val="4BACC6">
                  <a:lumMod val="75000"/>
                </a:srgb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6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5212"/>
            <a:ext cx="4680520" cy="1143000"/>
          </a:xfrm>
        </p:spPr>
        <p:txBody>
          <a:bodyPr/>
          <a:lstStyle/>
          <a:p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Площадь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9240737"/>
              </p:ext>
            </p:extLst>
          </p:nvPr>
        </p:nvGraphicFramePr>
        <p:xfrm>
          <a:off x="2764656" y="1628800"/>
          <a:ext cx="4546848" cy="47811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6712"/>
                <a:gridCol w="1136712"/>
                <a:gridCol w="1136712"/>
                <a:gridCol w="1136712"/>
              </a:tblGrid>
              <a:tr h="1593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59370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159370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940152" y="836712"/>
            <a:ext cx="6479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дм</a:t>
            </a:r>
            <a:endParaRPr lang="ru-RU" sz="24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45118" y="3035192"/>
            <a:ext cx="6479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дм</a:t>
            </a:r>
            <a:endParaRPr lang="ru-RU" sz="24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851931"/>
              </p:ext>
            </p:extLst>
          </p:nvPr>
        </p:nvGraphicFramePr>
        <p:xfrm>
          <a:off x="5580112" y="787277"/>
          <a:ext cx="311696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1696"/>
              </a:tblGrid>
              <a:tr h="33192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b="1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31924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4</a:t>
                      </a:r>
                      <a:endParaRPr lang="ru-RU" b="1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689116"/>
              </p:ext>
            </p:extLst>
          </p:nvPr>
        </p:nvGraphicFramePr>
        <p:xfrm>
          <a:off x="7803410" y="2974257"/>
          <a:ext cx="296982" cy="8147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6982"/>
              </a:tblGrid>
              <a:tr h="31835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44902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39552" y="2788972"/>
            <a:ext cx="1924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S = ab</a:t>
            </a:r>
            <a:endParaRPr lang="ru-RU" sz="4000" b="1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6531" y="4437112"/>
            <a:ext cx="10801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4BACC6">
                    <a:lumMod val="75000"/>
                  </a:srgbClr>
                </a:solidFill>
                <a:latin typeface="Arial Black" panose="020B0A04020102020204" pitchFamily="34" charset="0"/>
              </a:rPr>
              <a:t>S = </a:t>
            </a:r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819197"/>
              </p:ext>
            </p:extLst>
          </p:nvPr>
        </p:nvGraphicFramePr>
        <p:xfrm>
          <a:off x="1558297" y="4293096"/>
          <a:ext cx="349408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940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2400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2400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931150" y="4533131"/>
            <a:ext cx="532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дм</a:t>
            </a:r>
            <a:endParaRPr lang="ru-RU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84550" y="4419641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>
                <a:solidFill>
                  <a:srgbClr val="C0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4645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1397" y="116632"/>
            <a:ext cx="4374819" cy="1143000"/>
          </a:xfrm>
        </p:spPr>
        <p:txBody>
          <a:bodyPr/>
          <a:lstStyle/>
          <a:p>
            <a:r>
              <a:rPr lang="ru-RU" dirty="0">
                <a:solidFill>
                  <a:srgbClr val="7030A0"/>
                </a:solidFill>
                <a:latin typeface="Arial Black" panose="020B0A04020102020204" pitchFamily="34" charset="0"/>
              </a:rPr>
              <a:t>Площадь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1397" y="1156081"/>
            <a:ext cx="5702506" cy="4525963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rgbClr val="4BACC6">
                    <a:lumMod val="75000"/>
                  </a:srgbClr>
                </a:solidFill>
                <a:latin typeface="Arial Black" panose="020B0A04020102020204" pitchFamily="34" charset="0"/>
              </a:rPr>
              <a:t>             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4000" b="1" dirty="0">
                <a:solidFill>
                  <a:srgbClr val="4BACC6">
                    <a:lumMod val="75000"/>
                  </a:srgbClr>
                </a:solidFill>
                <a:latin typeface="Arial Black" panose="020B0A04020102020204" pitchFamily="34" charset="0"/>
              </a:rPr>
              <a:t> </a:t>
            </a:r>
            <a:r>
              <a:rPr lang="ru-RU" sz="4000" b="1" dirty="0" smtClean="0">
                <a:solidFill>
                  <a:srgbClr val="4BACC6">
                    <a:lumMod val="75000"/>
                  </a:srgbClr>
                </a:solidFill>
                <a:latin typeface="Arial Black" panose="020B0A04020102020204" pitchFamily="34" charset="0"/>
              </a:rPr>
              <a:t>            </a:t>
            </a:r>
            <a:r>
              <a:rPr lang="en-US" sz="4000" b="1" dirty="0" smtClean="0">
                <a:solidFill>
                  <a:srgbClr val="4BACC6">
                    <a:lumMod val="75000"/>
                  </a:srgbClr>
                </a:solidFill>
                <a:latin typeface="Arial Black" panose="020B0A04020102020204" pitchFamily="34" charset="0"/>
              </a:rPr>
              <a:t>S </a:t>
            </a:r>
            <a:r>
              <a:rPr lang="en-US" sz="4000" b="1" dirty="0">
                <a:solidFill>
                  <a:srgbClr val="4BACC6">
                    <a:lumMod val="75000"/>
                  </a:srgbClr>
                </a:solidFill>
                <a:latin typeface="Arial Black" panose="020B0A04020102020204" pitchFamily="34" charset="0"/>
              </a:rPr>
              <a:t>= </a:t>
            </a:r>
            <a:r>
              <a:rPr lang="en-US" sz="4000" b="1" dirty="0" smtClean="0">
                <a:solidFill>
                  <a:srgbClr val="4BACC6">
                    <a:lumMod val="75000"/>
                  </a:srgbClr>
                </a:solidFill>
                <a:latin typeface="Arial Black" panose="020B0A04020102020204" pitchFamily="34" charset="0"/>
              </a:rPr>
              <a:t>ab</a:t>
            </a:r>
            <a:r>
              <a:rPr lang="ru-RU" sz="4000" b="1" dirty="0" smtClean="0">
                <a:solidFill>
                  <a:srgbClr val="4BACC6">
                    <a:lumMod val="75000"/>
                  </a:srgbClr>
                </a:solidFill>
                <a:latin typeface="Arial Black" panose="020B0A04020102020204" pitchFamily="34" charset="0"/>
              </a:rPr>
              <a:t>     </a:t>
            </a:r>
          </a:p>
          <a:p>
            <a:pPr marL="0" lvl="0" indent="0">
              <a:spcBef>
                <a:spcPts val="0"/>
              </a:spcBef>
              <a:buNone/>
            </a:pPr>
            <a:endParaRPr lang="ru-RU" sz="4000" b="1" dirty="0">
              <a:solidFill>
                <a:srgbClr val="4BACC6">
                  <a:lumMod val="75000"/>
                </a:srgbClr>
              </a:solidFill>
              <a:latin typeface="Arial Black" panose="020B0A040201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4BACC6">
                    <a:lumMod val="75000"/>
                  </a:srgbClr>
                </a:solidFill>
                <a:latin typeface="Arial Black" panose="020B0A04020102020204" pitchFamily="34" charset="0"/>
              </a:rPr>
              <a:t>a </a:t>
            </a:r>
            <a:r>
              <a:rPr lang="ru-RU" sz="2000" b="1" dirty="0" smtClean="0">
                <a:solidFill>
                  <a:srgbClr val="4BACC6">
                    <a:lumMod val="75000"/>
                  </a:srgbClr>
                </a:solidFill>
                <a:latin typeface="Arial Black" panose="020B0A04020102020204" pitchFamily="34" charset="0"/>
              </a:rPr>
              <a:t>=</a:t>
            </a:r>
            <a:r>
              <a:rPr lang="ru-RU" sz="4000" b="1" dirty="0" smtClean="0">
                <a:solidFill>
                  <a:srgbClr val="4BACC6">
                    <a:lumMod val="75000"/>
                  </a:srgbClr>
                </a:solidFill>
                <a:latin typeface="Arial Black" panose="020B0A04020102020204" pitchFamily="34" charset="0"/>
              </a:rPr>
              <a:t>            </a:t>
            </a:r>
            <a:r>
              <a:rPr lang="en-US" sz="2800" b="1" dirty="0" smtClean="0">
                <a:solidFill>
                  <a:srgbClr val="4BACC6">
                    <a:lumMod val="75000"/>
                  </a:srgbClr>
                </a:solidFill>
                <a:latin typeface="Arial Black" panose="020B0A04020102020204" pitchFamily="34" charset="0"/>
              </a:rPr>
              <a:t>b</a:t>
            </a:r>
            <a:r>
              <a:rPr lang="ru-RU" sz="2800" b="1" dirty="0" smtClean="0">
                <a:solidFill>
                  <a:srgbClr val="4BACC6">
                    <a:lumMod val="75000"/>
                  </a:srgbClr>
                </a:solidFill>
                <a:latin typeface="Arial Black" panose="020B0A04020102020204" pitchFamily="34" charset="0"/>
              </a:rPr>
              <a:t> </a:t>
            </a:r>
            <a:r>
              <a:rPr lang="ru-RU" sz="2000" b="1" dirty="0" smtClean="0">
                <a:solidFill>
                  <a:srgbClr val="4BACC6">
                    <a:lumMod val="75000"/>
                  </a:srgbClr>
                </a:solidFill>
                <a:latin typeface="Arial Black" panose="020B0A04020102020204" pitchFamily="34" charset="0"/>
              </a:rPr>
              <a:t>=</a:t>
            </a:r>
            <a:r>
              <a:rPr lang="ru-RU" sz="2800" b="1" dirty="0" smtClean="0">
                <a:solidFill>
                  <a:srgbClr val="4BACC6">
                    <a:lumMod val="75000"/>
                  </a:srgbClr>
                </a:solidFill>
                <a:latin typeface="Arial Black" panose="020B0A04020102020204" pitchFamily="34" charset="0"/>
              </a:rPr>
              <a:t>     </a:t>
            </a:r>
            <a:r>
              <a:rPr lang="ru-RU" sz="2000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дм</a:t>
            </a:r>
            <a:endParaRPr lang="ru-RU" sz="20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800" b="1" dirty="0">
              <a:solidFill>
                <a:srgbClr val="4BACC6">
                  <a:lumMod val="75000"/>
                </a:srgbClr>
              </a:solidFill>
              <a:latin typeface="Arial Black" panose="020B0A040201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ru-RU" sz="4000" b="1" dirty="0">
              <a:solidFill>
                <a:srgbClr val="4BACC6">
                  <a:lumMod val="75000"/>
                </a:srgbClr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29702" y="4180545"/>
            <a:ext cx="9845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>
                <a:solidFill>
                  <a:srgbClr val="4BACC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3200" b="1" dirty="0" smtClean="0">
                <a:solidFill>
                  <a:srgbClr val="4BACC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ru-RU" sz="4000" b="1" dirty="0" smtClean="0">
                <a:solidFill>
                  <a:srgbClr val="4BACC6">
                    <a:lumMod val="75000"/>
                  </a:srgbClr>
                </a:solidFill>
                <a:latin typeface="Arial Black" panose="020B0A04020102020204" pitchFamily="34" charset="0"/>
              </a:rPr>
              <a:t> </a:t>
            </a:r>
            <a:endParaRPr lang="ru-RU" sz="4000" b="1" dirty="0">
              <a:solidFill>
                <a:srgbClr val="4BACC6">
                  <a:lumMod val="75000"/>
                </a:srgb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34459"/>
              </p:ext>
            </p:extLst>
          </p:nvPr>
        </p:nvGraphicFramePr>
        <p:xfrm>
          <a:off x="2914759" y="3073425"/>
          <a:ext cx="41148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4</a:t>
                      </a:r>
                      <a:endParaRPr lang="ru-RU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19872" y="3201920"/>
            <a:ext cx="570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дм</a:t>
            </a:r>
            <a:endParaRPr lang="ru-RU" sz="20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768657"/>
              </p:ext>
            </p:extLst>
          </p:nvPr>
        </p:nvGraphicFramePr>
        <p:xfrm>
          <a:off x="5512071" y="3031135"/>
          <a:ext cx="383704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7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204494"/>
              </p:ext>
            </p:extLst>
          </p:nvPr>
        </p:nvGraphicFramePr>
        <p:xfrm>
          <a:off x="1822415" y="4161107"/>
          <a:ext cx="383704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7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384154"/>
              </p:ext>
            </p:extLst>
          </p:nvPr>
        </p:nvGraphicFramePr>
        <p:xfrm>
          <a:off x="2489795" y="4183967"/>
          <a:ext cx="383704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7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" name="Овал 11"/>
          <p:cNvSpPr/>
          <p:nvPr/>
        </p:nvSpPr>
        <p:spPr>
          <a:xfrm>
            <a:off x="2294031" y="453448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223" y="4180545"/>
            <a:ext cx="110966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749034"/>
              </p:ext>
            </p:extLst>
          </p:nvPr>
        </p:nvGraphicFramePr>
        <p:xfrm>
          <a:off x="4277962" y="4219330"/>
          <a:ext cx="383704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37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799026" y="4357292"/>
            <a:ext cx="570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000" b="1" dirty="0" err="1">
                <a:solidFill>
                  <a:srgbClr val="C00000"/>
                </a:solidFill>
                <a:latin typeface="Arial Black" panose="020B0A04020102020204" pitchFamily="34" charset="0"/>
              </a:rPr>
              <a:t>дм</a:t>
            </a:r>
            <a:endParaRPr lang="ru-RU" sz="20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09555" y="4205828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2</a:t>
            </a:r>
            <a:endParaRPr lang="ru-RU" sz="16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43608" y="1412776"/>
            <a:ext cx="1872208" cy="10522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accent5">
                    <a:lumMod val="75000"/>
                  </a:schemeClr>
                </a:solidFill>
              </a:ln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78797" y="2348880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а</a:t>
            </a:r>
            <a:endParaRPr lang="ru-RU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988468" y="1708054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b</a:t>
            </a:r>
            <a:endParaRPr lang="ru-RU" sz="2400" b="1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043608" y="2464998"/>
            <a:ext cx="187220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915816" y="1412776"/>
            <a:ext cx="0" cy="105222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022722" y="5467843"/>
            <a:ext cx="7128792" cy="83099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Чтобы найти </a:t>
            </a:r>
            <a:r>
              <a:rPr lang="ru-RU" sz="24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площадь</a:t>
            </a:r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прямоугольника,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надо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основание</a:t>
            </a:r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умножить на </a:t>
            </a:r>
            <a:r>
              <a:rPr lang="ru-RU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высоту</a:t>
            </a:r>
            <a:r>
              <a:rPr lang="ru-RU" sz="24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 </a:t>
            </a:r>
            <a:endParaRPr lang="ru-RU" sz="24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245824" y="1545992"/>
            <a:ext cx="1296143" cy="32114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dirty="0" smtClean="0">
              <a:solidFill>
                <a:prstClr val="black"/>
              </a:solidFill>
            </a:endParaRPr>
          </a:p>
          <a:p>
            <a:pPr lvl="0"/>
            <a:endParaRPr lang="ru-RU" dirty="0">
              <a:solidFill>
                <a:prstClr val="black"/>
              </a:solidFill>
            </a:endParaRPr>
          </a:p>
          <a:p>
            <a:pPr lvl="0"/>
            <a:endParaRPr lang="ru-RU" dirty="0" smtClean="0">
              <a:solidFill>
                <a:prstClr val="black"/>
              </a:solidFill>
            </a:endParaRPr>
          </a:p>
          <a:p>
            <a:pPr lvl="0"/>
            <a:endParaRPr lang="ru-RU" dirty="0">
              <a:solidFill>
                <a:prstClr val="black"/>
              </a:solidFill>
            </a:endParaRPr>
          </a:p>
          <a:p>
            <a:pPr lvl="0"/>
            <a:endParaRPr lang="ru-RU" dirty="0" smtClean="0">
              <a:solidFill>
                <a:prstClr val="black"/>
              </a:solidFill>
            </a:endParaRPr>
          </a:p>
          <a:p>
            <a:pPr lvl="0"/>
            <a:endParaRPr lang="ru-RU" dirty="0">
              <a:solidFill>
                <a:prstClr val="black"/>
              </a:solidFill>
            </a:endParaRPr>
          </a:p>
          <a:p>
            <a:pPr lvl="0"/>
            <a:endParaRPr lang="ru-RU" dirty="0" smtClean="0">
              <a:solidFill>
                <a:prstClr val="black"/>
              </a:solidFill>
            </a:endParaRPr>
          </a:p>
          <a:p>
            <a:pPr lvl="0"/>
            <a:endParaRPr lang="ru-RU" dirty="0">
              <a:solidFill>
                <a:prstClr val="black"/>
              </a:solidFill>
            </a:endParaRPr>
          </a:p>
          <a:p>
            <a:pPr lvl="0"/>
            <a:endParaRPr lang="ru-RU" dirty="0" smtClean="0">
              <a:solidFill>
                <a:prstClr val="black"/>
              </a:solidFill>
            </a:endParaRPr>
          </a:p>
          <a:p>
            <a:pPr lvl="0"/>
            <a:endParaRPr lang="ru-RU" dirty="0">
              <a:solidFill>
                <a:prstClr val="black"/>
              </a:solidFill>
            </a:endParaRPr>
          </a:p>
          <a:p>
            <a:pPr lvl="0"/>
            <a:r>
              <a:rPr lang="ru-RU" dirty="0" smtClean="0">
                <a:solidFill>
                  <a:prstClr val="black"/>
                </a:solidFill>
              </a:rPr>
              <a:t>основание</a:t>
            </a:r>
            <a:endParaRPr lang="ru-RU" dirty="0">
              <a:solidFill>
                <a:prstClr val="black"/>
              </a:solidFill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7245824" y="4749136"/>
            <a:ext cx="1286615" cy="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2" name="Прямая соединительная линия 3071"/>
          <p:cNvCxnSpPr/>
          <p:nvPr/>
        </p:nvCxnSpPr>
        <p:spPr>
          <a:xfrm>
            <a:off x="8541967" y="1537728"/>
            <a:ext cx="0" cy="321141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143" y="4757402"/>
            <a:ext cx="533273" cy="543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351" y="2872100"/>
            <a:ext cx="53022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7" name="TextBox 3076"/>
          <p:cNvSpPr txBox="1"/>
          <p:nvPr/>
        </p:nvSpPr>
        <p:spPr>
          <a:xfrm>
            <a:off x="1259632" y="2095666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основание</a:t>
            </a:r>
            <a:endParaRPr lang="ru-RU" dirty="0"/>
          </a:p>
        </p:txBody>
      </p:sp>
      <p:sp>
        <p:nvSpPr>
          <p:cNvPr id="3078" name="TextBox 3077"/>
          <p:cNvSpPr txBox="1"/>
          <p:nvPr/>
        </p:nvSpPr>
        <p:spPr>
          <a:xfrm rot="16200000">
            <a:off x="2297409" y="1730473"/>
            <a:ext cx="867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высота</a:t>
            </a:r>
            <a:endParaRPr lang="ru-RU" dirty="0"/>
          </a:p>
        </p:txBody>
      </p:sp>
      <p:sp>
        <p:nvSpPr>
          <p:cNvPr id="3082" name="Прямоугольник 3081"/>
          <p:cNvSpPr/>
          <p:nvPr/>
        </p:nvSpPr>
        <p:spPr>
          <a:xfrm rot="16200000">
            <a:off x="7914032" y="3139874"/>
            <a:ext cx="8674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</a:rPr>
              <a:t>высота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1043608" y="4180545"/>
            <a:ext cx="9845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>
                <a:solidFill>
                  <a:srgbClr val="4BACC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sz="3200" b="1" dirty="0" smtClean="0">
                <a:solidFill>
                  <a:srgbClr val="4BACC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ru-RU" sz="4000" b="1" dirty="0" smtClean="0">
                <a:solidFill>
                  <a:srgbClr val="4BACC6">
                    <a:lumMod val="75000"/>
                  </a:srgbClr>
                </a:solidFill>
                <a:latin typeface="Arial Black" panose="020B0A04020102020204" pitchFamily="34" charset="0"/>
              </a:rPr>
              <a:t> </a:t>
            </a:r>
            <a:endParaRPr lang="ru-RU" sz="4000" b="1" dirty="0">
              <a:solidFill>
                <a:srgbClr val="4BACC6">
                  <a:lumMod val="75000"/>
                </a:srgb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548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0" grpId="0"/>
      <p:bldP spid="3077" grpId="0"/>
      <p:bldP spid="3078" grpId="0"/>
      <p:bldP spid="4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108</Words>
  <Application>Microsoft Office PowerPoint</Application>
  <PresentationFormat>Экран (4:3)</PresentationFormat>
  <Paragraphs>77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Площадь прямоугольника (5 класс)</vt:lpstr>
      <vt:lpstr>Площадь</vt:lpstr>
      <vt:lpstr>Площадь</vt:lpstr>
      <vt:lpstr>Площадь</vt:lpstr>
      <vt:lpstr>Площадь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Площадь прямоугольника</dc:title>
  <dc:creator>TP</dc:creator>
  <cp:lastModifiedBy>TP</cp:lastModifiedBy>
  <cp:revision>29</cp:revision>
  <dcterms:created xsi:type="dcterms:W3CDTF">2015-05-01T17:01:38Z</dcterms:created>
  <dcterms:modified xsi:type="dcterms:W3CDTF">2015-05-03T05:56:16Z</dcterms:modified>
</cp:coreProperties>
</file>