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59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Объём </a:t>
            </a:r>
            <a:br>
              <a:rPr lang="ru-RU" sz="59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</a:br>
            <a:r>
              <a:rPr lang="ru-RU" sz="40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прямоугольного параллелепипеда</a:t>
            </a:r>
            <a:r>
              <a:rPr lang="en-US" sz="4000" b="1" dirty="0">
                <a:solidFill>
                  <a:srgbClr val="7030A0"/>
                </a:solidFill>
                <a:latin typeface="Arial Black" panose="020B0A04020102020204" pitchFamily="34" charset="0"/>
              </a:rPr>
              <a:t/>
            </a:r>
            <a:br>
              <a:rPr lang="en-US" sz="4000" b="1" dirty="0">
                <a:solidFill>
                  <a:srgbClr val="7030A0"/>
                </a:solidFill>
                <a:latin typeface="Arial Black" panose="020B0A04020102020204" pitchFamily="34" charset="0"/>
              </a:rPr>
            </a:br>
            <a:r>
              <a:rPr lang="ru-RU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(5 класс)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5616" y="4365104"/>
            <a:ext cx="6400800" cy="1008112"/>
          </a:xfrm>
        </p:spPr>
        <p:txBody>
          <a:bodyPr/>
          <a:lstStyle/>
          <a:p>
            <a:pPr lvl="0"/>
            <a:r>
              <a:rPr lang="ru-RU" sz="2400" b="1" dirty="0">
                <a:solidFill>
                  <a:srgbClr val="00B050"/>
                </a:solidFill>
              </a:rPr>
              <a:t>Автор: Щербакова Т.П., учитель математики МБОУ СШ №1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23928" y="5589240"/>
            <a:ext cx="15841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solidFill>
                  <a:prstClr val="black"/>
                </a:solidFill>
              </a:rPr>
              <a:t>Архангельск,</a:t>
            </a:r>
          </a:p>
          <a:p>
            <a:pPr lvl="0" algn="ctr"/>
            <a:r>
              <a:rPr lang="ru-RU" b="1" dirty="0">
                <a:solidFill>
                  <a:prstClr val="black"/>
                </a:solidFill>
              </a:rPr>
              <a:t>2015 г.</a:t>
            </a:r>
          </a:p>
        </p:txBody>
      </p:sp>
    </p:spTree>
    <p:extLst>
      <p:ext uri="{BB962C8B-B14F-4D97-AF65-F5344CB8AC3E}">
        <p14:creationId xmlns:p14="http://schemas.microsoft.com/office/powerpoint/2010/main" val="182184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Объём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98067"/>
            <a:ext cx="8229600" cy="4525963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 = </a:t>
            </a:r>
            <a:r>
              <a:rPr lang="en-US" sz="4800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b </a:t>
            </a:r>
            <a:r>
              <a:rPr lang="en-US" sz="4800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</a:t>
            </a:r>
            <a:endParaRPr lang="ru-RU" sz="1800" b="1" i="1" dirty="0">
              <a:solidFill>
                <a:srgbClr val="C00000"/>
              </a:solidFill>
            </a:endParaRPr>
          </a:p>
        </p:txBody>
      </p:sp>
      <p:sp>
        <p:nvSpPr>
          <p:cNvPr id="4" name="Куб 3"/>
          <p:cNvSpPr/>
          <p:nvPr/>
        </p:nvSpPr>
        <p:spPr>
          <a:xfrm>
            <a:off x="5940152" y="2035641"/>
            <a:ext cx="2160240" cy="2473479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1"/>
            <a:endCxn id="4" idx="3"/>
          </p:cNvCxnSpPr>
          <p:nvPr/>
        </p:nvCxnSpPr>
        <p:spPr>
          <a:xfrm>
            <a:off x="6750242" y="2575701"/>
            <a:ext cx="0" cy="1933419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4" idx="1"/>
            <a:endCxn id="4" idx="0"/>
          </p:cNvCxnSpPr>
          <p:nvPr/>
        </p:nvCxnSpPr>
        <p:spPr>
          <a:xfrm flipV="1">
            <a:off x="6750242" y="2035641"/>
            <a:ext cx="540060" cy="5400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940152" y="3212978"/>
            <a:ext cx="1656184" cy="5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940152" y="3861048"/>
            <a:ext cx="1656184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7596336" y="2681687"/>
            <a:ext cx="504056" cy="5312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7540657" y="3318022"/>
            <a:ext cx="559735" cy="5430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Овал 51"/>
          <p:cNvSpPr/>
          <p:nvPr/>
        </p:nvSpPr>
        <p:spPr>
          <a:xfrm flipV="1">
            <a:off x="2181965" y="198992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2729480" y="1988840"/>
            <a:ext cx="45719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TextBox 53"/>
          <p:cNvSpPr txBox="1"/>
          <p:nvPr/>
        </p:nvSpPr>
        <p:spPr>
          <a:xfrm>
            <a:off x="3419872" y="2510813"/>
            <a:ext cx="1960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длина</a:t>
            </a:r>
            <a:endParaRPr lang="ru-RU" sz="40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77818" y="3318022"/>
            <a:ext cx="24449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ширина</a:t>
            </a:r>
            <a:endParaRPr lang="ru-RU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273998" y="4149080"/>
            <a:ext cx="22525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высота</a:t>
            </a:r>
            <a:endParaRPr lang="ru-RU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58" name="Таблица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033747"/>
              </p:ext>
            </p:extLst>
          </p:nvPr>
        </p:nvGraphicFramePr>
        <p:xfrm>
          <a:off x="6765366" y="4725144"/>
          <a:ext cx="3477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77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B050"/>
                          </a:solidFill>
                          <a:latin typeface="Arial Black" panose="020B0A04020102020204" pitchFamily="34" charset="0"/>
                        </a:rPr>
                        <a:t>2</a:t>
                      </a:r>
                      <a:endParaRPr lang="ru-RU" sz="1600" dirty="0">
                        <a:solidFill>
                          <a:srgbClr val="00B05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B050"/>
                          </a:solidFill>
                          <a:latin typeface="Arial Black" panose="020B0A04020102020204" pitchFamily="34" charset="0"/>
                        </a:rPr>
                        <a:t>3</a:t>
                      </a:r>
                      <a:endParaRPr lang="ru-RU" sz="1600" dirty="0">
                        <a:solidFill>
                          <a:srgbClr val="00B05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0" name="TextBox 59"/>
          <p:cNvSpPr txBox="1"/>
          <p:nvPr/>
        </p:nvSpPr>
        <p:spPr>
          <a:xfrm>
            <a:off x="7099421" y="4856966"/>
            <a:ext cx="5775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err="1" smtClean="0">
                <a:solidFill>
                  <a:srgbClr val="00B050"/>
                </a:solidFill>
                <a:cs typeface="Aharoni" panose="02010803020104030203" pitchFamily="2" charset="-79"/>
              </a:rPr>
              <a:t>дм</a:t>
            </a:r>
            <a:endParaRPr lang="ru-RU" sz="2000" b="1" i="1" dirty="0">
              <a:solidFill>
                <a:srgbClr val="00B050"/>
              </a:solidFill>
              <a:cs typeface="Aharoni" panose="02010803020104030203" pitchFamily="2" charset="-79"/>
            </a:endParaRP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>
            <a:off x="5940152" y="4503023"/>
            <a:ext cx="1628344" cy="609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Прямая соединительная линия 1023"/>
          <p:cNvCxnSpPr/>
          <p:nvPr/>
        </p:nvCxnSpPr>
        <p:spPr>
          <a:xfrm flipV="1">
            <a:off x="7554576" y="3910522"/>
            <a:ext cx="569545" cy="598598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0" name="Таблица 10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045412"/>
              </p:ext>
            </p:extLst>
          </p:nvPr>
        </p:nvGraphicFramePr>
        <p:xfrm>
          <a:off x="7888701" y="4276737"/>
          <a:ext cx="355707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570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2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184" y="4345563"/>
            <a:ext cx="533276" cy="546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33" name="Прямая соединительная линия 1032"/>
          <p:cNvCxnSpPr/>
          <p:nvPr/>
        </p:nvCxnSpPr>
        <p:spPr>
          <a:xfrm>
            <a:off x="7540657" y="2575701"/>
            <a:ext cx="27839" cy="1933419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4" name="Таблица 10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311745"/>
              </p:ext>
            </p:extLst>
          </p:nvPr>
        </p:nvGraphicFramePr>
        <p:xfrm>
          <a:off x="8190874" y="2576342"/>
          <a:ext cx="26955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955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3</a:t>
                      </a:r>
                      <a:endParaRPr lang="ru-RU" sz="1600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5</a:t>
                      </a:r>
                      <a:endParaRPr lang="ru-RU" sz="1600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35" name="TextBox 1034"/>
          <p:cNvSpPr txBox="1"/>
          <p:nvPr/>
        </p:nvSpPr>
        <p:spPr>
          <a:xfrm>
            <a:off x="8460432" y="268168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 smtClean="0">
                <a:solidFill>
                  <a:srgbClr val="C00000"/>
                </a:solidFill>
              </a:rPr>
              <a:t>дм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1038" name="TextBox 1037"/>
          <p:cNvSpPr txBox="1"/>
          <p:nvPr/>
        </p:nvSpPr>
        <p:spPr>
          <a:xfrm>
            <a:off x="539552" y="5057020"/>
            <a:ext cx="11833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V </a:t>
            </a:r>
            <a:r>
              <a:rPr lang="en-US" sz="4400" b="1" dirty="0" smtClean="0">
                <a:solidFill>
                  <a:schemeClr val="tx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=</a:t>
            </a:r>
            <a:endParaRPr lang="ru-RU" sz="4400" b="1" dirty="0"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graphicFrame>
        <p:nvGraphicFramePr>
          <p:cNvPr id="1039" name="Таблица 10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14491"/>
              </p:ext>
            </p:extLst>
          </p:nvPr>
        </p:nvGraphicFramePr>
        <p:xfrm>
          <a:off x="1722889" y="5112601"/>
          <a:ext cx="3477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77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B050"/>
                          </a:solidFill>
                          <a:latin typeface="Arial Black" panose="020B0A04020102020204" pitchFamily="34" charset="0"/>
                        </a:rPr>
                        <a:t>2</a:t>
                      </a:r>
                      <a:endParaRPr lang="ru-RU" sz="1600" dirty="0">
                        <a:solidFill>
                          <a:srgbClr val="00B05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B050"/>
                          </a:solidFill>
                          <a:latin typeface="Arial Black" panose="020B0A04020102020204" pitchFamily="34" charset="0"/>
                        </a:rPr>
                        <a:t>3</a:t>
                      </a:r>
                      <a:endParaRPr lang="ru-RU" sz="1600" dirty="0">
                        <a:solidFill>
                          <a:srgbClr val="00B05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41" name="Таблица 10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475314"/>
              </p:ext>
            </p:extLst>
          </p:nvPr>
        </p:nvGraphicFramePr>
        <p:xfrm>
          <a:off x="2200874" y="5123234"/>
          <a:ext cx="355707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570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2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42" name="Таблица 10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372489"/>
              </p:ext>
            </p:extLst>
          </p:nvPr>
        </p:nvGraphicFramePr>
        <p:xfrm>
          <a:off x="2729480" y="5139478"/>
          <a:ext cx="36179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179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3</a:t>
                      </a:r>
                      <a:endParaRPr lang="ru-RU" sz="1600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5</a:t>
                      </a:r>
                      <a:endParaRPr lang="ru-RU" sz="1600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43" name="Овал 1042"/>
          <p:cNvSpPr/>
          <p:nvPr/>
        </p:nvSpPr>
        <p:spPr>
          <a:xfrm>
            <a:off x="2117230" y="546459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Овал 84"/>
          <p:cNvSpPr/>
          <p:nvPr/>
        </p:nvSpPr>
        <p:spPr>
          <a:xfrm>
            <a:off x="2628795" y="547983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6" name="Прямоугольник 1045"/>
          <p:cNvSpPr/>
          <p:nvPr/>
        </p:nvSpPr>
        <p:spPr>
          <a:xfrm>
            <a:off x="3453237" y="5057018"/>
            <a:ext cx="115608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400" b="1" dirty="0">
                <a:solidFill>
                  <a:srgbClr val="1F497D">
                    <a:lumMod val="75000"/>
                  </a:srgbClr>
                </a:solidFill>
                <a:latin typeface="Arial Black" panose="020B0A04020102020204" pitchFamily="34" charset="0"/>
              </a:rPr>
              <a:t>V </a:t>
            </a:r>
            <a:r>
              <a:rPr lang="en-US" sz="4400" b="1" dirty="0">
                <a:solidFill>
                  <a:srgbClr val="1F497D">
                    <a:lumMod val="75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=</a:t>
            </a:r>
            <a:endParaRPr lang="ru-RU" sz="4400" b="1" dirty="0">
              <a:solidFill>
                <a:srgbClr val="1F497D">
                  <a:lumMod val="75000"/>
                </a:srgbClr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graphicFrame>
        <p:nvGraphicFramePr>
          <p:cNvPr id="1047" name="Таблица 10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973985"/>
              </p:ext>
            </p:extLst>
          </p:nvPr>
        </p:nvGraphicFramePr>
        <p:xfrm>
          <a:off x="4716016" y="4984538"/>
          <a:ext cx="36179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17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2400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5</a:t>
                      </a:r>
                      <a:endParaRPr lang="ru-RU" sz="2400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49" name="TextBox 1048"/>
          <p:cNvSpPr txBox="1"/>
          <p:nvPr/>
        </p:nvSpPr>
        <p:spPr>
          <a:xfrm>
            <a:off x="5095144" y="5210905"/>
            <a:ext cx="571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err="1" smtClean="0">
                <a:solidFill>
                  <a:srgbClr val="C00000"/>
                </a:solidFill>
                <a:cs typeface="Aharoni" panose="02010803020104030203" pitchFamily="2" charset="-79"/>
              </a:rPr>
              <a:t>дм</a:t>
            </a:r>
            <a:endParaRPr lang="ru-RU" sz="2400" b="1" i="1" dirty="0">
              <a:solidFill>
                <a:srgbClr val="C00000"/>
              </a:solidFill>
              <a:cs typeface="Aharoni" panose="02010803020104030203" pitchFamily="2" charset="-79"/>
            </a:endParaRPr>
          </a:p>
        </p:txBody>
      </p:sp>
      <p:sp>
        <p:nvSpPr>
          <p:cNvPr id="1050" name="TextBox 1049"/>
          <p:cNvSpPr txBox="1"/>
          <p:nvPr/>
        </p:nvSpPr>
        <p:spPr>
          <a:xfrm>
            <a:off x="5526538" y="51105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3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45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/>
      <p:bldP spid="55" grpId="0"/>
      <p:bldP spid="57" grpId="0"/>
      <p:bldP spid="1043" grpId="0" animBg="1"/>
      <p:bldP spid="8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Объём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482168" cy="4525963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4400" b="1" dirty="0">
                <a:solidFill>
                  <a:srgbClr val="1F497D">
                    <a:lumMod val="75000"/>
                  </a:srgbClr>
                </a:solidFill>
                <a:latin typeface="Arial Black" panose="020B0A04020102020204" pitchFamily="34" charset="0"/>
              </a:rPr>
              <a:t>V </a:t>
            </a:r>
            <a:r>
              <a:rPr lang="en-US" sz="4400" b="1" dirty="0">
                <a:solidFill>
                  <a:srgbClr val="1F497D">
                    <a:lumMod val="75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=</a:t>
            </a:r>
            <a:endParaRPr lang="ru-RU" sz="4400" b="1" dirty="0">
              <a:solidFill>
                <a:srgbClr val="1F497D">
                  <a:lumMod val="75000"/>
                </a:srgbClr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2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Куб 3"/>
          <p:cNvSpPr/>
          <p:nvPr/>
        </p:nvSpPr>
        <p:spPr>
          <a:xfrm>
            <a:off x="3563888" y="1628800"/>
            <a:ext cx="4248472" cy="4464496"/>
          </a:xfrm>
          <a:prstGeom prst="cub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139952" y="2132856"/>
            <a:ext cx="31683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308304" y="2132856"/>
            <a:ext cx="0" cy="3384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4644008" y="1628800"/>
            <a:ext cx="104411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644008" y="2708920"/>
            <a:ext cx="0" cy="3384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3563888" y="4809854"/>
            <a:ext cx="31683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563888" y="5445224"/>
            <a:ext cx="31863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V="1">
            <a:off x="6750242" y="3068960"/>
            <a:ext cx="1062118" cy="1044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6732240" y="3717032"/>
            <a:ext cx="108012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6750242" y="4401108"/>
            <a:ext cx="1062118" cy="1044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Соединительная линия уступом 67"/>
          <p:cNvCxnSpPr/>
          <p:nvPr/>
        </p:nvCxnSpPr>
        <p:spPr>
          <a:xfrm rot="10800000">
            <a:off x="4644008" y="4797152"/>
            <a:ext cx="2106234" cy="12700"/>
          </a:xfrm>
          <a:prstGeom prst="bentConnector3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Соединительная линия уступом 70"/>
          <p:cNvCxnSpPr/>
          <p:nvPr/>
        </p:nvCxnSpPr>
        <p:spPr>
          <a:xfrm rot="5400000" flipH="1" flipV="1">
            <a:off x="3593541" y="3759387"/>
            <a:ext cx="2100933" cy="1"/>
          </a:xfrm>
          <a:prstGeom prst="bentConnector3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7281301" y="2132856"/>
            <a:ext cx="27003" cy="2124236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7272300" y="425709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H="1">
            <a:off x="6750242" y="4257092"/>
            <a:ext cx="558062" cy="54006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4644008" y="2708920"/>
            <a:ext cx="2106234" cy="1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 flipH="1">
            <a:off x="6750242" y="2132856"/>
            <a:ext cx="558062" cy="576064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 flipH="1">
            <a:off x="6732240" y="2708921"/>
            <a:ext cx="18002" cy="210093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Параллелограмм 96"/>
          <p:cNvSpPr/>
          <p:nvPr/>
        </p:nvSpPr>
        <p:spPr>
          <a:xfrm>
            <a:off x="4644008" y="2132856"/>
            <a:ext cx="2628292" cy="576065"/>
          </a:xfrm>
          <a:prstGeom prst="parallelogram">
            <a:avLst>
              <a:gd name="adj" fmla="val 998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Прямоугольник 102"/>
          <p:cNvSpPr/>
          <p:nvPr/>
        </p:nvSpPr>
        <p:spPr>
          <a:xfrm>
            <a:off x="4644008" y="2708921"/>
            <a:ext cx="2088232" cy="210093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>
            <a:off x="3563888" y="3425031"/>
            <a:ext cx="3168352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1408" y="2676841"/>
            <a:ext cx="12700" cy="338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7" name="Параллелограмм 106"/>
          <p:cNvSpPr/>
          <p:nvPr/>
        </p:nvSpPr>
        <p:spPr>
          <a:xfrm rot="5400000" flipH="1">
            <a:off x="5722763" y="3201213"/>
            <a:ext cx="2604392" cy="539686"/>
          </a:xfrm>
          <a:prstGeom prst="parallelogram">
            <a:avLst>
              <a:gd name="adj" fmla="val 97895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9" name="Прямая соединительная линия 108"/>
          <p:cNvCxnSpPr/>
          <p:nvPr/>
        </p:nvCxnSpPr>
        <p:spPr>
          <a:xfrm flipV="1">
            <a:off x="6732240" y="2379699"/>
            <a:ext cx="1080120" cy="1091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 flipV="1">
            <a:off x="6741241" y="3555014"/>
            <a:ext cx="567063" cy="5580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 flipV="1">
            <a:off x="3563888" y="4100376"/>
            <a:ext cx="3177353" cy="12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>
            <a:stCxn id="103" idx="0"/>
          </p:cNvCxnSpPr>
          <p:nvPr/>
        </p:nvCxnSpPr>
        <p:spPr>
          <a:xfrm flipV="1">
            <a:off x="5688124" y="1639143"/>
            <a:ext cx="972108" cy="1069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1" name="Таблица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603580"/>
              </p:ext>
            </p:extLst>
          </p:nvPr>
        </p:nvGraphicFramePr>
        <p:xfrm>
          <a:off x="1619672" y="1554300"/>
          <a:ext cx="36179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17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2400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5</a:t>
                      </a:r>
                      <a:endParaRPr lang="ru-RU" sz="2400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351" y="1639143"/>
            <a:ext cx="4016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693" y="1739936"/>
            <a:ext cx="692498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7" name="TextBox 126"/>
          <p:cNvSpPr txBox="1"/>
          <p:nvPr/>
        </p:nvSpPr>
        <p:spPr>
          <a:xfrm>
            <a:off x="4803627" y="6165304"/>
            <a:ext cx="724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1</a:t>
            </a:r>
            <a:r>
              <a:rPr lang="ru-RU" sz="2400" b="1" i="1" dirty="0" smtClean="0">
                <a:solidFill>
                  <a:srgbClr val="00B050"/>
                </a:solidFill>
                <a:cs typeface="Aharoni" panose="02010803020104030203" pitchFamily="2" charset="-79"/>
              </a:rPr>
              <a:t>дм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2048" name="Прямоугольник 2047"/>
          <p:cNvSpPr/>
          <p:nvPr/>
        </p:nvSpPr>
        <p:spPr>
          <a:xfrm>
            <a:off x="7449921" y="5519588"/>
            <a:ext cx="724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b="1" dirty="0">
                <a:solidFill>
                  <a:srgbClr val="002060"/>
                </a:solidFill>
              </a:rPr>
              <a:t>1</a:t>
            </a:r>
            <a:r>
              <a:rPr lang="ru-RU" sz="2400" b="1" i="1" dirty="0">
                <a:solidFill>
                  <a:srgbClr val="002060"/>
                </a:solidFill>
                <a:cs typeface="Aharoni" panose="02010803020104030203" pitchFamily="2" charset="-79"/>
              </a:rPr>
              <a:t>дм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6155" y="3108325"/>
            <a:ext cx="9017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7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439505"/>
            <a:ext cx="938377" cy="931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521" y="3395833"/>
            <a:ext cx="546830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9" name="TextBox 2048"/>
          <p:cNvSpPr txBox="1"/>
          <p:nvPr/>
        </p:nvSpPr>
        <p:spPr>
          <a:xfrm>
            <a:off x="974938" y="3286423"/>
            <a:ext cx="5693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5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60" name="Прямая соединительная линия 2059"/>
          <p:cNvCxnSpPr/>
          <p:nvPr/>
        </p:nvCxnSpPr>
        <p:spPr>
          <a:xfrm>
            <a:off x="4644007" y="4809854"/>
            <a:ext cx="2106235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2" name="Прямая соединительная линия 2061"/>
          <p:cNvCxnSpPr/>
          <p:nvPr/>
        </p:nvCxnSpPr>
        <p:spPr>
          <a:xfrm flipV="1">
            <a:off x="6755116" y="4257092"/>
            <a:ext cx="553188" cy="552762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5" name="Прямая соединительная линия 2064"/>
          <p:cNvCxnSpPr/>
          <p:nvPr/>
        </p:nvCxnSpPr>
        <p:spPr>
          <a:xfrm>
            <a:off x="6741241" y="2708921"/>
            <a:ext cx="0" cy="209458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67" name="Таблица 20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961149"/>
              </p:ext>
            </p:extLst>
          </p:nvPr>
        </p:nvGraphicFramePr>
        <p:xfrm>
          <a:off x="5220072" y="4790457"/>
          <a:ext cx="3477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77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B050"/>
                          </a:solidFill>
                          <a:latin typeface="Arial Black" panose="020B0A04020102020204" pitchFamily="34" charset="0"/>
                        </a:rPr>
                        <a:t>2</a:t>
                      </a:r>
                      <a:endParaRPr lang="ru-RU" sz="1600" dirty="0">
                        <a:solidFill>
                          <a:srgbClr val="00B05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B050"/>
                          </a:solidFill>
                          <a:latin typeface="Arial Black" panose="020B0A04020102020204" pitchFamily="34" charset="0"/>
                        </a:rPr>
                        <a:t>3</a:t>
                      </a:r>
                      <a:endParaRPr lang="ru-RU" sz="1600" dirty="0">
                        <a:solidFill>
                          <a:srgbClr val="00B05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068" name="Таблица 20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423808"/>
              </p:ext>
            </p:extLst>
          </p:nvPr>
        </p:nvGraphicFramePr>
        <p:xfrm>
          <a:off x="6916593" y="4552326"/>
          <a:ext cx="355707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570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2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069" name="Таблица 20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034098"/>
              </p:ext>
            </p:extLst>
          </p:nvPr>
        </p:nvGraphicFramePr>
        <p:xfrm>
          <a:off x="6267163" y="3463205"/>
          <a:ext cx="26955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955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3</a:t>
                      </a:r>
                      <a:endParaRPr lang="ru-RU" sz="1600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5</a:t>
                      </a:r>
                      <a:endParaRPr lang="ru-RU" sz="1600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094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7" grpId="0"/>
      <p:bldP spid="20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Объём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ru-RU" sz="4800" dirty="0" smtClean="0">
                <a:solidFill>
                  <a:srgbClr val="4F81BD">
                    <a:lumMod val="50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</a:t>
            </a:r>
            <a:r>
              <a:rPr lang="en-US" sz="4800" dirty="0" smtClean="0">
                <a:solidFill>
                  <a:srgbClr val="4F81BD">
                    <a:lumMod val="50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 </a:t>
            </a:r>
            <a:r>
              <a:rPr lang="en-US" sz="4800" dirty="0">
                <a:solidFill>
                  <a:srgbClr val="4F81BD">
                    <a:lumMod val="50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= </a:t>
            </a:r>
            <a:r>
              <a:rPr lang="en-US" sz="4800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r>
              <a:rPr lang="en-US" sz="4800" dirty="0">
                <a:solidFill>
                  <a:srgbClr val="4F81BD">
                    <a:lumMod val="50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b </a:t>
            </a:r>
            <a:r>
              <a:rPr lang="en-US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</a:t>
            </a:r>
            <a:endParaRPr lang="ru-RU" sz="18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 flipV="1">
            <a:off x="3131840" y="205849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 flipH="1">
            <a:off x="3681615" y="204762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Куб 5"/>
          <p:cNvSpPr/>
          <p:nvPr/>
        </p:nvSpPr>
        <p:spPr>
          <a:xfrm>
            <a:off x="5868144" y="1412776"/>
            <a:ext cx="2016224" cy="2376264"/>
          </a:xfrm>
          <a:prstGeom prst="cube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73479" y="3789040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B050"/>
                </a:solidFill>
              </a:rPr>
              <a:t>длина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8775771">
            <a:off x="7287038" y="3455133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ширина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6680762" y="2679099"/>
            <a:ext cx="885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высота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5868144" y="3789040"/>
            <a:ext cx="1512168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7380312" y="3306643"/>
            <a:ext cx="504056" cy="48239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7380312" y="1916832"/>
            <a:ext cx="0" cy="187220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90708" y="2548872"/>
            <a:ext cx="8146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a=</a:t>
            </a:r>
            <a:endParaRPr lang="ru-RU" sz="4000" dirty="0">
              <a:solidFill>
                <a:srgbClr val="00B050"/>
              </a:solidFill>
              <a:cs typeface="Aharoni" panose="02010803020104030203" pitchFamily="2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81165" y="3449517"/>
            <a:ext cx="8146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b=</a:t>
            </a:r>
            <a:endParaRPr lang="ru-RU" sz="4000" dirty="0">
              <a:solidFill>
                <a:schemeClr val="accent1">
                  <a:lumMod val="50000"/>
                </a:schemeClr>
              </a:solidFill>
              <a:cs typeface="Aharoni" panose="02010803020104030203" pitchFamily="2" charset="-79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43606" y="4278329"/>
            <a:ext cx="7200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c=</a:t>
            </a:r>
            <a:endParaRPr lang="ru-RU" sz="4000" dirty="0">
              <a:solidFill>
                <a:srgbClr val="C00000"/>
              </a:solidFill>
              <a:cs typeface="Aharoni" panose="02010803020104030203" pitchFamily="2" charset="-79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290562"/>
              </p:ext>
            </p:extLst>
          </p:nvPr>
        </p:nvGraphicFramePr>
        <p:xfrm>
          <a:off x="1890376" y="2555319"/>
          <a:ext cx="34770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77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B050"/>
                          </a:solidFill>
                          <a:latin typeface="Arial Black" panose="020B0A04020102020204" pitchFamily="34" charset="0"/>
                        </a:rPr>
                        <a:t>2</a:t>
                      </a:r>
                      <a:endParaRPr lang="ru-RU" sz="2000" dirty="0">
                        <a:solidFill>
                          <a:srgbClr val="00B05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B050"/>
                          </a:solidFill>
                          <a:latin typeface="Arial Black" panose="020B0A04020102020204" pitchFamily="34" charset="0"/>
                        </a:rPr>
                        <a:t>3</a:t>
                      </a:r>
                      <a:endParaRPr lang="ru-RU" sz="2000" dirty="0">
                        <a:solidFill>
                          <a:srgbClr val="00B05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2339751" y="2671982"/>
            <a:ext cx="633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i="1" dirty="0" err="1">
                <a:solidFill>
                  <a:srgbClr val="00B050"/>
                </a:solidFill>
                <a:cs typeface="Aharoni" panose="02010803020104030203" pitchFamily="2" charset="-79"/>
              </a:rPr>
              <a:t>дм</a:t>
            </a:r>
            <a:endParaRPr lang="ru-RU" sz="2800" b="1" i="1" dirty="0">
              <a:solidFill>
                <a:srgbClr val="00B050"/>
              </a:solidFill>
              <a:cs typeface="Aharoni" panose="02010803020104030203" pitchFamily="2" charset="-79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030126"/>
              </p:ext>
            </p:extLst>
          </p:nvPr>
        </p:nvGraphicFramePr>
        <p:xfrm>
          <a:off x="1903429" y="3432227"/>
          <a:ext cx="355707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570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2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459" y="3484804"/>
            <a:ext cx="792089" cy="820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Прямоугольник 25"/>
          <p:cNvSpPr/>
          <p:nvPr/>
        </p:nvSpPr>
        <p:spPr>
          <a:xfrm>
            <a:off x="2316525" y="4370661"/>
            <a:ext cx="7360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i="1" dirty="0" err="1">
                <a:solidFill>
                  <a:srgbClr val="C00000"/>
                </a:solidFill>
              </a:rPr>
              <a:t>дм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076906"/>
              </p:ext>
            </p:extLst>
          </p:nvPr>
        </p:nvGraphicFramePr>
        <p:xfrm>
          <a:off x="1883253" y="4272618"/>
          <a:ext cx="348052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05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3</a:t>
                      </a:r>
                      <a:endParaRPr lang="ru-RU" sz="2000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5</a:t>
                      </a:r>
                      <a:endParaRPr lang="ru-RU" sz="2000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3635896" y="4350248"/>
            <a:ext cx="9361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V=  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cs typeface="Aharoni" panose="02010803020104030203" pitchFamily="2" charset="-79"/>
            </a:endParaRPr>
          </a:p>
        </p:txBody>
      </p:sp>
      <p:graphicFrame>
        <p:nvGraphicFramePr>
          <p:cNvPr id="29" name="Таблица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228929"/>
              </p:ext>
            </p:extLst>
          </p:nvPr>
        </p:nvGraphicFramePr>
        <p:xfrm>
          <a:off x="4572000" y="4378009"/>
          <a:ext cx="3477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77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B050"/>
                          </a:solidFill>
                          <a:latin typeface="Arial Black" panose="020B0A04020102020204" pitchFamily="34" charset="0"/>
                        </a:rPr>
                        <a:t>2</a:t>
                      </a:r>
                      <a:endParaRPr lang="ru-RU" sz="1600" dirty="0">
                        <a:solidFill>
                          <a:srgbClr val="00B05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B050"/>
                          </a:solidFill>
                          <a:latin typeface="Arial Black" panose="020B0A04020102020204" pitchFamily="34" charset="0"/>
                        </a:rPr>
                        <a:t>3</a:t>
                      </a:r>
                      <a:endParaRPr lang="ru-RU" sz="1600" dirty="0">
                        <a:solidFill>
                          <a:srgbClr val="00B05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927395"/>
              </p:ext>
            </p:extLst>
          </p:nvPr>
        </p:nvGraphicFramePr>
        <p:xfrm>
          <a:off x="5076056" y="4378009"/>
          <a:ext cx="355707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570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2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584153"/>
              </p:ext>
            </p:extLst>
          </p:nvPr>
        </p:nvGraphicFramePr>
        <p:xfrm>
          <a:off x="5687248" y="4378009"/>
          <a:ext cx="36179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179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3</a:t>
                      </a:r>
                      <a:endParaRPr lang="ru-RU" sz="1600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5</a:t>
                      </a:r>
                      <a:endParaRPr lang="ru-RU" sz="1600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087" y="4718868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630" y="4698455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479" y="4222439"/>
            <a:ext cx="1401763" cy="1150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072" name="Таблица 30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482593"/>
              </p:ext>
            </p:extLst>
          </p:nvPr>
        </p:nvGraphicFramePr>
        <p:xfrm>
          <a:off x="7308305" y="4305351"/>
          <a:ext cx="36179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17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2400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5</a:t>
                      </a:r>
                      <a:endParaRPr lang="ru-RU" sz="2400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5242" y="4415086"/>
            <a:ext cx="688975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4047" y="4259400"/>
            <a:ext cx="39687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3" name="TextBox 3072"/>
          <p:cNvSpPr txBox="1"/>
          <p:nvPr/>
        </p:nvSpPr>
        <p:spPr>
          <a:xfrm>
            <a:off x="220976" y="5229200"/>
            <a:ext cx="883607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7030A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Объём</a:t>
            </a:r>
            <a:r>
              <a:rPr lang="ru-RU" sz="28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 прямоугольного параллелепипеда </a:t>
            </a:r>
          </a:p>
          <a:p>
            <a:pPr algn="ctr"/>
            <a:r>
              <a:rPr lang="ru-RU" sz="2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равен</a:t>
            </a:r>
            <a:r>
              <a:rPr lang="ru-RU" sz="28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</a:p>
          <a:p>
            <a:pPr algn="ctr"/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произведению</a:t>
            </a:r>
            <a:r>
              <a:rPr lang="ru-RU" sz="28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  трёх его </a:t>
            </a:r>
            <a:r>
              <a:rPr lang="ru-RU" sz="2800" dirty="0" smtClean="0">
                <a:solidFill>
                  <a:srgbClr val="00B05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измерений</a:t>
            </a:r>
            <a:r>
              <a:rPr lang="ru-RU" sz="28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endParaRPr lang="ru-RU" sz="28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3082" name="Прямоугольник 3081"/>
          <p:cNvSpPr/>
          <p:nvPr/>
        </p:nvSpPr>
        <p:spPr>
          <a:xfrm>
            <a:off x="220976" y="5229199"/>
            <a:ext cx="8743512" cy="1384995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03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  <p:bldP spid="9" grpId="0"/>
      <p:bldP spid="20" grpId="0"/>
      <p:bldP spid="21" grpId="0"/>
      <p:bldP spid="22" grpId="0"/>
      <p:bldP spid="24" grpId="0"/>
      <p:bldP spid="26" grpId="0"/>
      <p:bldP spid="2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104</Words>
  <Application>Microsoft Office PowerPoint</Application>
  <PresentationFormat>Экран (4:3)</PresentationFormat>
  <Paragraphs>70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Объём  прямоугольного параллелепипеда (5 класс)</vt:lpstr>
      <vt:lpstr>Объём</vt:lpstr>
      <vt:lpstr>Объём</vt:lpstr>
      <vt:lpstr>Объём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Объём  прямоугольного параллелепипеда (5 класс)</dc:title>
  <dc:creator>TP</dc:creator>
  <cp:lastModifiedBy>TP</cp:lastModifiedBy>
  <cp:revision>28</cp:revision>
  <dcterms:created xsi:type="dcterms:W3CDTF">2015-05-04T15:47:36Z</dcterms:created>
  <dcterms:modified xsi:type="dcterms:W3CDTF">2015-05-05T16:08:16Z</dcterms:modified>
</cp:coreProperties>
</file>