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CCFF"/>
    <a:srgbClr val="F9B9FB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8D271-E27F-457C-8C56-012482A91BB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CE5A6-F594-499C-9E93-F0D8CC788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5FAF-B83E-45EB-94DD-5B57B6994575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6FA5F-F42E-4F7D-88B9-0B57A95489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476E-0357-458C-8E50-DF3B70210BA3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C8C08-6C62-4FF8-88B6-F06DDBF86C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FE08-7424-4FE2-944F-920F8712F73A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85C92-F65F-496C-AF60-91B6D92E1B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F918-CDAE-4859-89FF-24C853E4E982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40BA9-0DA8-40B5-9A60-0AFF86B1F7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7A5AF-6FCF-4D20-B1DB-A6E64033CD9E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DF31B-89AB-4CA6-B50D-29DDF380BE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2889-60B3-4E45-8523-8DCBBD452F38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E317A-27DC-4CFE-8786-86D56F22BD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6CD2-3CF2-488E-8F3C-2BCBFB1BDA70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BCAAF-6785-44EA-B7AA-95B8426BE5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AE32-FD63-4799-841C-B810D380C34E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CBD54-C180-4566-BE51-846405ECC0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225C-F5ED-4186-A503-8C3432110E49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11B50-7D32-4D47-98F0-A4377F051A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203AB-94D5-4443-9F98-3C19F98D9007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3C24B-3EAD-49BB-85E1-CDA2E16C1B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AA25F-DAA0-4948-AD21-524018DD01CE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518B-A68A-4153-9994-784CD1766D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1F0E67-FFD2-4F6B-B546-6B3E5B049600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87D72F-CC13-42AA-AC03-5EC50A47270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ircl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438323/" TargetMode="External"/><Relationship Id="rId2" Type="http://schemas.openxmlformats.org/officeDocument/2006/relationships/hyperlink" Target="http://festival.1september.ru/articles/516803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Презентация к уроку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математики в 5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классе по теме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«Веселая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комбинаторика с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героями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Disney»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11188" y="1989138"/>
            <a:ext cx="8229600" cy="360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Автор материала: 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Энгельгардт Эльвира Эдуардовна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Студенка (бакалавр) 3 курса,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психолого-педагогического факультета,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Кафедра информационных технологий обучения и непрерывного образования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Институт педагогики, психологии и социологии 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Сибирского Федерального Университета (ИППС СФУ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132138" y="6092825"/>
            <a:ext cx="280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г. Красноярск, 2015 год</a:t>
            </a: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273" y="156754"/>
            <a:ext cx="5969727" cy="972231"/>
          </a:xfrm>
        </p:spPr>
        <p:txBody>
          <a:bodyPr/>
          <a:lstStyle/>
          <a:p>
            <a:pPr algn="ctr"/>
            <a:r>
              <a:rPr lang="ru-RU" sz="2800" dirty="0" smtClean="0">
                <a:latin typeface="DS Zombie Cyr" pitchFamily="34" charset="0"/>
              </a:rPr>
              <a:t>Перестановки</a:t>
            </a:r>
            <a:endParaRPr lang="ru-RU" sz="2800" dirty="0">
              <a:latin typeface="DS Zombie 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0765" y="1071153"/>
            <a:ext cx="5904411" cy="3708083"/>
          </a:xfr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2200" dirty="0" smtClean="0">
                <a:solidFill>
                  <a:srgbClr val="7030A0"/>
                </a:solidFill>
                <a:latin typeface="Lobster" pitchFamily="2" charset="0"/>
              </a:rPr>
              <a:t>Определение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obster" pitchFamily="2" charset="0"/>
              </a:rPr>
              <a:t>   Произведение подряд идущих первых </a:t>
            </a:r>
            <a:r>
              <a:rPr lang="ru-RU" sz="2200" dirty="0" err="1" smtClean="0">
                <a:solidFill>
                  <a:srgbClr val="7030A0"/>
                </a:solidFill>
                <a:latin typeface="Lobster" pitchFamily="2" charset="0"/>
              </a:rPr>
              <a:t>n</a:t>
            </a:r>
            <a:endParaRPr lang="ru-RU" sz="2200" dirty="0" smtClean="0">
              <a:solidFill>
                <a:srgbClr val="7030A0"/>
              </a:solidFill>
              <a:latin typeface="Lobster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solidFill>
                  <a:srgbClr val="7030A0"/>
                </a:solidFill>
                <a:latin typeface="Lobster" pitchFamily="2" charset="0"/>
              </a:rPr>
              <a:t>   натуральных чисел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obster" pitchFamily="2" charset="0"/>
              </a:rPr>
              <a:t>обозначают </a:t>
            </a:r>
            <a:r>
              <a:rPr lang="ru-RU" sz="2200" dirty="0" err="1" smtClean="0">
                <a:solidFill>
                  <a:srgbClr val="7030A0"/>
                </a:solidFill>
                <a:latin typeface="Lobster" pitchFamily="2" charset="0"/>
              </a:rPr>
              <a:t>n</a:t>
            </a:r>
            <a:r>
              <a:rPr lang="ru-RU" sz="2200" dirty="0" smtClean="0">
                <a:solidFill>
                  <a:srgbClr val="7030A0"/>
                </a:solidFill>
                <a:latin typeface="Lobster" pitchFamily="2" charset="0"/>
              </a:rPr>
              <a:t>!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obster" pitchFamily="2" charset="0"/>
              </a:rPr>
              <a:t> и называют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obster" pitchFamily="2" charset="0"/>
              </a:rPr>
              <a:t> «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obster" pitchFamily="2" charset="0"/>
              </a:rPr>
              <a:t>эн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obster" pitchFamily="2" charset="0"/>
              </a:rPr>
              <a:t> факториал»: </a:t>
            </a:r>
            <a:r>
              <a:rPr lang="ru-RU" sz="2200" dirty="0" smtClean="0">
                <a:solidFill>
                  <a:srgbClr val="7030A0"/>
                </a:solidFill>
                <a:latin typeface="Lobster" pitchFamily="2" charset="0"/>
              </a:rPr>
              <a:t>n!=1•2•3•…•(n-1)•</a:t>
            </a:r>
            <a:r>
              <a:rPr lang="ru-RU" sz="2200" dirty="0" err="1" smtClean="0">
                <a:solidFill>
                  <a:srgbClr val="7030A0"/>
                </a:solidFill>
                <a:latin typeface="Lobster" pitchFamily="2" charset="0"/>
              </a:rPr>
              <a:t>n</a:t>
            </a:r>
            <a:r>
              <a:rPr lang="ru-RU" sz="2200" dirty="0" smtClean="0">
                <a:solidFill>
                  <a:srgbClr val="7030A0"/>
                </a:solidFill>
                <a:latin typeface="Lobster" pitchFamily="2" charset="0"/>
              </a:rPr>
              <a:t>.</a:t>
            </a:r>
            <a:endParaRPr lang="ru-RU" sz="2200" dirty="0" smtClean="0">
              <a:solidFill>
                <a:srgbClr val="FF00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solidFill>
                  <a:srgbClr val="FF0000"/>
                </a:solidFill>
                <a:latin typeface="Lobster" pitchFamily="2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solidFill>
                  <a:srgbClr val="FF0000"/>
                </a:solidFill>
                <a:latin typeface="Lobster" pitchFamily="2" charset="0"/>
              </a:rPr>
              <a:t>	</a:t>
            </a:r>
            <a:r>
              <a:rPr lang="ru-RU" sz="2200" dirty="0" smtClean="0">
                <a:solidFill>
                  <a:srgbClr val="7030A0"/>
                </a:solidFill>
                <a:latin typeface="Lobster" pitchFamily="2" charset="0"/>
              </a:rPr>
              <a:t>Определение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obster" pitchFamily="2" charset="0"/>
              </a:rPr>
              <a:t>	</a:t>
            </a:r>
            <a:r>
              <a:rPr lang="ru-RU" sz="2200" u="sng" dirty="0" smtClean="0">
                <a:solidFill>
                  <a:srgbClr val="7030A0"/>
                </a:solidFill>
                <a:latin typeface="Lobster" pitchFamily="2" charset="0"/>
              </a:rPr>
              <a:t>Перестановками</a:t>
            </a:r>
            <a:r>
              <a:rPr lang="ru-RU" sz="2200" dirty="0" smtClean="0">
                <a:solidFill>
                  <a:srgbClr val="7030A0"/>
                </a:solidFill>
                <a:latin typeface="Lobster" pitchFamily="2" charset="0"/>
              </a:rPr>
              <a:t> </a:t>
            </a:r>
            <a:r>
              <a:rPr lang="ru-RU" sz="2200" dirty="0" smtClean="0">
                <a:latin typeface="Lobster" pitchFamily="2" charset="0"/>
              </a:rPr>
              <a:t>из </a:t>
            </a:r>
            <a:r>
              <a:rPr lang="ru-RU" sz="2200" dirty="0" err="1" smtClean="0">
                <a:solidFill>
                  <a:srgbClr val="7030A0"/>
                </a:solidFill>
                <a:latin typeface="Lobster" pitchFamily="2" charset="0"/>
              </a:rPr>
              <a:t>n</a:t>
            </a:r>
            <a:r>
              <a:rPr lang="ru-RU" sz="2200" dirty="0" smtClean="0">
                <a:latin typeface="Lobster" pitchFamily="2" charset="0"/>
              </a:rPr>
              <a:t> элементов называются соединения, каждое из которых содержит все </a:t>
            </a:r>
            <a:r>
              <a:rPr lang="ru-RU" sz="2200" dirty="0" err="1" smtClean="0">
                <a:solidFill>
                  <a:srgbClr val="7030A0"/>
                </a:solidFill>
                <a:latin typeface="Lobster" pitchFamily="2" charset="0"/>
              </a:rPr>
              <a:t>n</a:t>
            </a:r>
            <a:r>
              <a:rPr lang="ru-RU" sz="2200" dirty="0" smtClean="0">
                <a:solidFill>
                  <a:srgbClr val="7030A0"/>
                </a:solidFill>
                <a:latin typeface="Lobster" pitchFamily="2" charset="0"/>
              </a:rPr>
              <a:t> элементов</a:t>
            </a:r>
            <a:r>
              <a:rPr lang="ru-RU" sz="2200" dirty="0" smtClean="0">
                <a:latin typeface="Lobster" pitchFamily="2" charset="0"/>
              </a:rPr>
              <a:t>, отличающихся друг от друга только порядком расположения элементов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solidFill>
                  <a:srgbClr val="7030A0"/>
                </a:solidFill>
                <a:latin typeface="Lobster" pitchFamily="2" charset="0"/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200" dirty="0" smtClean="0">
              <a:solidFill>
                <a:srgbClr val="7030A0"/>
              </a:solidFill>
              <a:latin typeface="Lobster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smtClean="0">
                <a:solidFill>
                  <a:srgbClr val="7030A0"/>
                </a:solidFill>
                <a:latin typeface="Lobster" pitchFamily="2" charset="0"/>
              </a:rPr>
              <a:t>	</a:t>
            </a:r>
            <a:endParaRPr lang="ru-RU" sz="2400" dirty="0" smtClean="0">
              <a:solidFill>
                <a:srgbClr val="7030A0"/>
              </a:solidFill>
              <a:latin typeface="Lobster" pitchFamily="2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2207" y="1097280"/>
            <a:ext cx="5982788" cy="17242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6080" y="2926080"/>
            <a:ext cx="5982789" cy="19202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52206" y="4990011"/>
            <a:ext cx="5917470" cy="163121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obster" pitchFamily="2" charset="0"/>
              </a:rPr>
              <a:t>Число всех возможных перестановок, которые можно образовать из </a:t>
            </a:r>
            <a:r>
              <a:rPr lang="ru-RU" sz="2000" dirty="0" err="1" smtClean="0">
                <a:solidFill>
                  <a:srgbClr val="7030A0"/>
                </a:solidFill>
                <a:latin typeface="Lobster" pitchFamily="2" charset="0"/>
              </a:rPr>
              <a:t>n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obster" pitchFamily="2" charset="0"/>
              </a:rPr>
              <a:t> элементов, обозначается символом </a:t>
            </a:r>
            <a:r>
              <a:rPr lang="ru-RU" sz="2000" dirty="0" err="1" smtClean="0">
                <a:solidFill>
                  <a:srgbClr val="7030A0"/>
                </a:solidFill>
                <a:latin typeface="Lobster" pitchFamily="2" charset="0"/>
              </a:rPr>
              <a:t>Pn</a:t>
            </a:r>
            <a:endParaRPr lang="ru-RU" sz="2000" dirty="0" smtClean="0">
              <a:solidFill>
                <a:srgbClr val="7030A0"/>
              </a:solidFill>
              <a:latin typeface="Lobster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err="1" smtClean="0">
                <a:solidFill>
                  <a:srgbClr val="7030A0"/>
                </a:solidFill>
                <a:latin typeface="Lobster" pitchFamily="2" charset="0"/>
              </a:rPr>
              <a:t>Pn</a:t>
            </a:r>
            <a:r>
              <a:rPr lang="ru-RU" sz="2000" dirty="0" smtClean="0">
                <a:solidFill>
                  <a:srgbClr val="7030A0"/>
                </a:solidFill>
                <a:latin typeface="Lobster" pitchFamily="2" charset="0"/>
              </a:rPr>
              <a:t> = </a:t>
            </a:r>
            <a:r>
              <a:rPr lang="ru-RU" sz="2000" dirty="0" err="1" smtClean="0">
                <a:solidFill>
                  <a:srgbClr val="7030A0"/>
                </a:solidFill>
                <a:latin typeface="Lobster" pitchFamily="2" charset="0"/>
              </a:rPr>
              <a:t>n</a:t>
            </a:r>
            <a:r>
              <a:rPr lang="ru-RU" sz="2000" dirty="0" smtClean="0">
                <a:solidFill>
                  <a:srgbClr val="7030A0"/>
                </a:solidFill>
                <a:latin typeface="Lobster" pitchFamily="2" charset="0"/>
              </a:rPr>
              <a:t>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Lobster" pitchFamily="2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2" cstate="print"/>
          <a:srcRect t="38523" r="58042" b="48692"/>
          <a:stretch>
            <a:fillRect/>
          </a:stretch>
        </p:blipFill>
        <p:spPr>
          <a:xfrm rot="5400000">
            <a:off x="-1681541" y="4183681"/>
            <a:ext cx="4355860" cy="992778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2" cstate="print"/>
          <a:srcRect t="38523" r="64580" b="48692"/>
          <a:stretch>
            <a:fillRect/>
          </a:stretch>
        </p:blipFill>
        <p:spPr>
          <a:xfrm>
            <a:off x="-1" y="5865222"/>
            <a:ext cx="3892732" cy="992778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2" cstate="print"/>
          <a:srcRect t="38523" r="58042" b="48692"/>
          <a:stretch>
            <a:fillRect/>
          </a:stretch>
        </p:blipFill>
        <p:spPr>
          <a:xfrm>
            <a:off x="0" y="3069772"/>
            <a:ext cx="4355860" cy="992778"/>
          </a:xfrm>
          <a:prstGeom prst="rect">
            <a:avLst/>
          </a:prstGeom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344936" y="992854"/>
            <a:ext cx="42062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obster" pitchFamily="2" charset="0"/>
                <a:ea typeface="Calibri" pitchFamily="34" charset="0"/>
                <a:cs typeface="Times New Roman" pitchFamily="18" charset="0"/>
              </a:rPr>
              <a:t>Белоснежка убиралась в доме у семи гномов.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obster" pitchFamily="2" charset="0"/>
                <a:ea typeface="Calibri" pitchFamily="34" charset="0"/>
                <a:cs typeface="Times New Roman" pitchFamily="18" charset="0"/>
              </a:rPr>
              <a:t>Протирая пыль с книжных полок, она совершенно забыла, где и как стояли книги.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obster" pitchFamily="2" charset="0"/>
                <a:ea typeface="Calibri" pitchFamily="34" charset="0"/>
                <a:cs typeface="Times New Roman" pitchFamily="18" charset="0"/>
              </a:rPr>
              <a:t>Ей нужно расставить на книжной полке 3 различные книги по минералогии и 2 различные книги по обработке алмазов.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obster" pitchFamily="2" charset="0"/>
                <a:ea typeface="Calibri" pitchFamily="34" charset="0"/>
                <a:cs typeface="Times New Roman" pitchFamily="18" charset="0"/>
              </a:rPr>
              <a:t>Сколькими способами это можно сделать, если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obster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obster" pitchFamily="2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obster" pitchFamily="2" charset="0"/>
                <a:ea typeface="Calibri" pitchFamily="34" charset="0"/>
                <a:cs typeface="Times New Roman" pitchFamily="18" charset="0"/>
              </a:rPr>
              <a:t>) не существует никаких ограничений;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obster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obster" pitchFamily="2" charset="0"/>
                <a:ea typeface="Calibri" pitchFamily="34" charset="0"/>
                <a:cs typeface="Times New Roman" pitchFamily="18" charset="0"/>
              </a:rPr>
              <a:t>б) 3 книги по минералогии и 2 книги по обработке алмазов не должны стоять рядом?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obster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0271" y="357443"/>
            <a:ext cx="426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DS Zombie Cyr" pitchFamily="34" charset="0"/>
              </a:rPr>
              <a:t>Задача про Белоснежку</a:t>
            </a:r>
          </a:p>
        </p:txBody>
      </p:sp>
      <p:pic>
        <p:nvPicPr>
          <p:cNvPr id="25605" name="Picture 5" descr="Картинка Убирается в доме мультфильма БЕЛОСНЕЖКА И СЕМЬ ГНОМ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43" y="797588"/>
            <a:ext cx="3762103" cy="282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 descr="Snow White And The Seven Dwarfs Downlo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069" y="3650251"/>
            <a:ext cx="3733345" cy="277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581" y="179706"/>
            <a:ext cx="7886700" cy="5176066"/>
          </a:xfrm>
        </p:spPr>
        <p:txBody>
          <a:bodyPr/>
          <a:lstStyle/>
          <a:p>
            <a:pPr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DS Zombie Cyr" pitchFamily="34" charset="0"/>
                <a:ea typeface="Calibri"/>
              </a:rPr>
              <a:t>Решение:</a:t>
            </a:r>
          </a:p>
          <a:p>
            <a:pPr algn="just">
              <a:spcAft>
                <a:spcPts val="0"/>
              </a:spcAft>
              <a:buNone/>
            </a:pPr>
            <a:r>
              <a:rPr lang="ru-RU" sz="2400" dirty="0" err="1" smtClean="0">
                <a:solidFill>
                  <a:schemeClr val="bg1"/>
                </a:solidFill>
                <a:latin typeface="Lobster" pitchFamily="2" charset="0"/>
                <a:ea typeface="Calibri"/>
              </a:rPr>
              <a:t>a</a:t>
            </a:r>
            <a:r>
              <a:rPr lang="ru-RU" sz="2400" dirty="0" smtClean="0">
                <a:solidFill>
                  <a:schemeClr val="bg1"/>
                </a:solidFill>
                <a:latin typeface="Lobster" pitchFamily="2" charset="0"/>
                <a:ea typeface="Calibri"/>
              </a:rPr>
              <a:t>) Всего имеется 2+3=5 книг, поэтому имеется 5!=1*2*3*4*5=120 способов расставить книги на полке. </a:t>
            </a:r>
            <a:endParaRPr lang="ru-RU" sz="2000" dirty="0" smtClean="0">
              <a:solidFill>
                <a:schemeClr val="bg1"/>
              </a:solidFill>
              <a:latin typeface="Lobster" pitchFamily="2" charset="0"/>
              <a:ea typeface="Calibri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Lobster" pitchFamily="2" charset="0"/>
                <a:ea typeface="Calibri"/>
                <a:cs typeface="Times New Roman"/>
              </a:rPr>
              <a:t>б) Книг по обработке алмазов меньше, чем по минералогии, поэтому первой должна быть расположена книга по минералогии, а дальше книги должны чередоваться.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Lobster" pitchFamily="2" charset="0"/>
                <a:ea typeface="Calibri"/>
                <a:cs typeface="Times New Roman"/>
              </a:rPr>
              <a:t>	В результате ряд книг должен иметь вид: МАМАМ.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Lobster" pitchFamily="2" charset="0"/>
                <a:ea typeface="Calibri"/>
                <a:cs typeface="Times New Roman"/>
              </a:rPr>
              <a:t>	Существует 3! способов расположения трех книг по минералогии на позициях М и 2! способов расположения двух книг по обработке алмазов А.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Lobster" pitchFamily="2" charset="0"/>
                <a:ea typeface="Calibri"/>
                <a:cs typeface="Times New Roman"/>
              </a:rPr>
              <a:t>	По правилу произведения в это случае имеем 3!*2!=12 способов расстановки книг на полке.</a:t>
            </a:r>
            <a:endParaRPr lang="ru-RU" dirty="0">
              <a:solidFill>
                <a:schemeClr val="bg1"/>
              </a:solidFill>
              <a:latin typeface="Lobster" pitchFamily="2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4224"/>
          </a:xfrm>
        </p:spPr>
        <p:txBody>
          <a:bodyPr/>
          <a:lstStyle/>
          <a:p>
            <a:pPr algn="ctr"/>
            <a:r>
              <a:rPr lang="ru-RU" sz="3200" dirty="0" smtClean="0">
                <a:latin typeface="DS Zombie Cyr" pitchFamily="34" charset="0"/>
              </a:rPr>
              <a:t>Ожерелья для Ариэль</a:t>
            </a:r>
            <a:endParaRPr lang="ru-RU" sz="3200" dirty="0">
              <a:latin typeface="DS Zombie 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2524" y="1446803"/>
            <a:ext cx="7886700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Lobster" pitchFamily="2" charset="0"/>
              </a:rPr>
              <a:t>Себастьян подарил Ариэль 7 различных ракушек. Ариэль подумала, что можно сделать из этих ракушек ожерелья. </a:t>
            </a:r>
          </a:p>
          <a:p>
            <a:pPr algn="just">
              <a:buNone/>
            </a:pPr>
            <a:r>
              <a:rPr lang="ru-RU" sz="3200" dirty="0" smtClean="0">
                <a:latin typeface="Lobster" pitchFamily="2" charset="0"/>
              </a:rPr>
              <a:t>	Сколько ожерелий может составить Ариэль?</a:t>
            </a:r>
            <a:endParaRPr lang="ru-RU" dirty="0" smtClean="0">
              <a:latin typeface="Lobster" pitchFamily="2" charset="0"/>
            </a:endParaRPr>
          </a:p>
          <a:p>
            <a:pPr>
              <a:buNone/>
            </a:pP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783774" y="3940629"/>
            <a:ext cx="5207725" cy="2042160"/>
            <a:chOff x="783774" y="3940629"/>
            <a:chExt cx="5207725" cy="2042160"/>
          </a:xfrm>
        </p:grpSpPr>
        <p:sp>
          <p:nvSpPr>
            <p:cNvPr id="22" name="Овал 21"/>
            <p:cNvSpPr/>
            <p:nvPr/>
          </p:nvSpPr>
          <p:spPr>
            <a:xfrm>
              <a:off x="3992880" y="4345577"/>
              <a:ext cx="1750423" cy="1593668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097280" y="4310743"/>
              <a:ext cx="1750423" cy="1593668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783774" y="3944981"/>
              <a:ext cx="2351313" cy="2037808"/>
              <a:chOff x="888275" y="4036422"/>
              <a:chExt cx="2351313" cy="2037808"/>
            </a:xfrm>
          </p:grpSpPr>
          <p:pic>
            <p:nvPicPr>
              <p:cNvPr id="27650" name="Picture 2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65886" b="68474"/>
              <a:stretch>
                <a:fillRect/>
              </a:stretch>
            </p:blipFill>
            <p:spPr bwMode="auto">
              <a:xfrm>
                <a:off x="1593670" y="4036422"/>
                <a:ext cx="810236" cy="600891"/>
              </a:xfrm>
              <a:prstGeom prst="rect">
                <a:avLst/>
              </a:prstGeom>
              <a:noFill/>
            </p:spPr>
          </p:pic>
          <p:pic>
            <p:nvPicPr>
              <p:cNvPr id="27652" name="Picture 4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6676" b="68260"/>
              <a:stretch>
                <a:fillRect/>
              </a:stretch>
            </p:blipFill>
            <p:spPr bwMode="auto">
              <a:xfrm>
                <a:off x="2377443" y="4271554"/>
                <a:ext cx="734877" cy="561702"/>
              </a:xfrm>
              <a:prstGeom prst="rect">
                <a:avLst/>
              </a:prstGeom>
              <a:noFill/>
            </p:spPr>
          </p:pic>
          <p:pic>
            <p:nvPicPr>
              <p:cNvPr id="27654" name="Picture 6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1533" t="32808" r="37267" b="37072"/>
              <a:stretch>
                <a:fillRect/>
              </a:stretch>
            </p:blipFill>
            <p:spPr bwMode="auto">
              <a:xfrm>
                <a:off x="2521131" y="4864477"/>
                <a:ext cx="718457" cy="556607"/>
              </a:xfrm>
              <a:prstGeom prst="rect">
                <a:avLst/>
              </a:prstGeom>
              <a:noFill/>
            </p:spPr>
          </p:pic>
          <p:pic>
            <p:nvPicPr>
              <p:cNvPr id="27656" name="Picture 8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31615" r="68629" b="35060"/>
              <a:stretch>
                <a:fillRect/>
              </a:stretch>
            </p:blipFill>
            <p:spPr bwMode="auto">
              <a:xfrm>
                <a:off x="1959429" y="5372690"/>
                <a:ext cx="822960" cy="701540"/>
              </a:xfrm>
              <a:prstGeom prst="rect">
                <a:avLst/>
              </a:prstGeom>
              <a:noFill/>
            </p:spPr>
          </p:pic>
          <p:pic>
            <p:nvPicPr>
              <p:cNvPr id="27658" name="Picture 10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64104" t="31616" r="8124" b="34846"/>
              <a:stretch>
                <a:fillRect/>
              </a:stretch>
            </p:blipFill>
            <p:spPr bwMode="auto">
              <a:xfrm>
                <a:off x="1227908" y="5376736"/>
                <a:ext cx="679269" cy="658304"/>
              </a:xfrm>
              <a:prstGeom prst="rect">
                <a:avLst/>
              </a:prstGeom>
              <a:noFill/>
            </p:spPr>
          </p:pic>
          <p:pic>
            <p:nvPicPr>
              <p:cNvPr id="27660" name="Picture 12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3771" t="64210" r="69314" b="3320"/>
              <a:stretch>
                <a:fillRect/>
              </a:stretch>
            </p:blipFill>
            <p:spPr bwMode="auto">
              <a:xfrm>
                <a:off x="927463" y="4892830"/>
                <a:ext cx="640080" cy="619695"/>
              </a:xfrm>
              <a:prstGeom prst="rect">
                <a:avLst/>
              </a:prstGeom>
              <a:noFill/>
            </p:spPr>
          </p:pic>
          <p:pic>
            <p:nvPicPr>
              <p:cNvPr id="27662" name="Picture 14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63086" t="64726" r="6400" b="3658"/>
              <a:stretch>
                <a:fillRect/>
              </a:stretch>
            </p:blipFill>
            <p:spPr bwMode="auto">
              <a:xfrm>
                <a:off x="888275" y="4225174"/>
                <a:ext cx="809897" cy="673398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Группа 12"/>
            <p:cNvGrpSpPr/>
            <p:nvPr/>
          </p:nvGrpSpPr>
          <p:grpSpPr>
            <a:xfrm flipH="1">
              <a:off x="3640186" y="3940629"/>
              <a:ext cx="2351313" cy="2037808"/>
              <a:chOff x="888275" y="4036422"/>
              <a:chExt cx="2351313" cy="2037808"/>
            </a:xfrm>
          </p:grpSpPr>
          <p:pic>
            <p:nvPicPr>
              <p:cNvPr id="14" name="Picture 2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65886" b="68474"/>
              <a:stretch>
                <a:fillRect/>
              </a:stretch>
            </p:blipFill>
            <p:spPr bwMode="auto">
              <a:xfrm>
                <a:off x="1593670" y="4036422"/>
                <a:ext cx="810236" cy="600891"/>
              </a:xfrm>
              <a:prstGeom prst="rect">
                <a:avLst/>
              </a:prstGeom>
              <a:noFill/>
            </p:spPr>
          </p:pic>
          <p:pic>
            <p:nvPicPr>
              <p:cNvPr id="15" name="Picture 4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6676" b="68260"/>
              <a:stretch>
                <a:fillRect/>
              </a:stretch>
            </p:blipFill>
            <p:spPr bwMode="auto">
              <a:xfrm>
                <a:off x="2377443" y="4271554"/>
                <a:ext cx="734877" cy="561702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1533" t="32808" r="37267" b="37072"/>
              <a:stretch>
                <a:fillRect/>
              </a:stretch>
            </p:blipFill>
            <p:spPr bwMode="auto">
              <a:xfrm>
                <a:off x="2521131" y="4864477"/>
                <a:ext cx="718457" cy="556607"/>
              </a:xfrm>
              <a:prstGeom prst="rect">
                <a:avLst/>
              </a:prstGeom>
              <a:noFill/>
            </p:spPr>
          </p:pic>
          <p:pic>
            <p:nvPicPr>
              <p:cNvPr id="17" name="Picture 8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31615" r="68629" b="35060"/>
              <a:stretch>
                <a:fillRect/>
              </a:stretch>
            </p:blipFill>
            <p:spPr bwMode="auto">
              <a:xfrm>
                <a:off x="1959429" y="5372690"/>
                <a:ext cx="822960" cy="701540"/>
              </a:xfrm>
              <a:prstGeom prst="rect">
                <a:avLst/>
              </a:prstGeom>
              <a:noFill/>
            </p:spPr>
          </p:pic>
          <p:pic>
            <p:nvPicPr>
              <p:cNvPr id="18" name="Picture 10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64104" t="31616" r="8124" b="34846"/>
              <a:stretch>
                <a:fillRect/>
              </a:stretch>
            </p:blipFill>
            <p:spPr bwMode="auto">
              <a:xfrm>
                <a:off x="1227908" y="5376736"/>
                <a:ext cx="679269" cy="658304"/>
              </a:xfrm>
              <a:prstGeom prst="rect">
                <a:avLst/>
              </a:prstGeom>
              <a:noFill/>
            </p:spPr>
          </p:pic>
          <p:pic>
            <p:nvPicPr>
              <p:cNvPr id="19" name="Picture 12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3771" t="64210" r="69314" b="3320"/>
              <a:stretch>
                <a:fillRect/>
              </a:stretch>
            </p:blipFill>
            <p:spPr bwMode="auto">
              <a:xfrm>
                <a:off x="927463" y="4892830"/>
                <a:ext cx="640080" cy="619695"/>
              </a:xfrm>
              <a:prstGeom prst="rect">
                <a:avLst/>
              </a:prstGeom>
              <a:noFill/>
            </p:spPr>
          </p:pic>
          <p:pic>
            <p:nvPicPr>
              <p:cNvPr id="20" name="Picture 14" descr="Ракушки на прозрачном фоне 2 часть &quot; ALLDAY - народный сайт о дизайне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63086" t="64726" r="6400" b="3658"/>
              <a:stretch>
                <a:fillRect/>
              </a:stretch>
            </p:blipFill>
            <p:spPr bwMode="auto">
              <a:xfrm>
                <a:off x="888275" y="4225174"/>
                <a:ext cx="809897" cy="67339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1789611" y="5877650"/>
            <a:ext cx="2913017" cy="53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S Zombie Cyr" pitchFamily="34" charset="0"/>
                <a:ea typeface="+mj-ea"/>
                <a:cs typeface="+mj-cs"/>
              </a:rPr>
              <a:t>Подсказка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S Zombie Cyr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6754"/>
            <a:ext cx="7886700" cy="1194299"/>
          </a:xfrm>
        </p:spPr>
        <p:txBody>
          <a:bodyPr/>
          <a:lstStyle/>
          <a:p>
            <a:pPr algn="ctr"/>
            <a:r>
              <a:rPr lang="ru-RU" sz="3200" dirty="0" smtClean="0">
                <a:latin typeface="DS Zombie Cyr" pitchFamily="34" charset="0"/>
              </a:rPr>
              <a:t>Решение</a:t>
            </a:r>
            <a:endParaRPr lang="ru-RU" sz="3200" dirty="0">
              <a:latin typeface="DS Zombie 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4775" y="1028791"/>
            <a:ext cx="7886700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Lobster" pitchFamily="2" charset="0"/>
              </a:rPr>
              <a:t>Если рассматривать перестановки </a:t>
            </a:r>
            <a:r>
              <a:rPr lang="en-US" dirty="0" smtClean="0">
                <a:latin typeface="Lobster" pitchFamily="2" charset="0"/>
              </a:rPr>
              <a:t>n </a:t>
            </a:r>
            <a:r>
              <a:rPr lang="ru-RU" dirty="0" smtClean="0">
                <a:latin typeface="Lobster" pitchFamily="2" charset="0"/>
              </a:rPr>
              <a:t>предметов, расположенных не в ряд, а по кругу, и считать одинаковыми расположения, переходящие друг в друга при вращении, то число различных перестановок равно (</a:t>
            </a:r>
            <a:r>
              <a:rPr lang="en-US" dirty="0" smtClean="0">
                <a:latin typeface="Lobster" pitchFamily="2" charset="0"/>
              </a:rPr>
              <a:t>n</a:t>
            </a:r>
            <a:r>
              <a:rPr lang="ru-RU" dirty="0" smtClean="0">
                <a:latin typeface="Lobster" pitchFamily="2" charset="0"/>
              </a:rPr>
              <a:t>- 1)!. </a:t>
            </a:r>
          </a:p>
          <a:p>
            <a:pPr algn="just">
              <a:buNone/>
            </a:pPr>
            <a:r>
              <a:rPr lang="ru-RU" dirty="0" smtClean="0">
                <a:latin typeface="Lobster" pitchFamily="2" charset="0"/>
              </a:rPr>
              <a:t>	Значит, (7-1)!= 720. Но ожерелье можно не только повернуть по кругу, но и перевернуть (см. подсказка). </a:t>
            </a:r>
          </a:p>
          <a:p>
            <a:pPr algn="just">
              <a:buNone/>
            </a:pPr>
            <a:r>
              <a:rPr lang="ru-RU" dirty="0" smtClean="0">
                <a:latin typeface="Lobster" pitchFamily="2" charset="0"/>
              </a:rPr>
              <a:t>	Поэтому ответом на эту задачу является </a:t>
            </a:r>
          </a:p>
          <a:p>
            <a:pPr algn="just">
              <a:buNone/>
            </a:pPr>
            <a:r>
              <a:rPr lang="ru-RU" dirty="0" smtClean="0">
                <a:latin typeface="Lobster" pitchFamily="2" charset="0"/>
              </a:rPr>
              <a:t>	720: 2 =360 ожерелий может сделать Ариэль.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0263" y="513534"/>
            <a:ext cx="8386353" cy="675186"/>
          </a:xfrm>
          <a:prstGeom prst="rect">
            <a:avLst/>
          </a:prstGeom>
          <a:noFill/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obster" pitchFamily="2" charset="0"/>
                <a:ea typeface="+mj-ea"/>
                <a:cs typeface="+mj-cs"/>
              </a:rPr>
              <a:t>Список используемых источников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obster" pitchFamily="2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195" y="1528354"/>
            <a:ext cx="8725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err="1" smtClean="0">
                <a:latin typeface="Lobster" pitchFamily="2" charset="0"/>
              </a:rPr>
              <a:t>Аракелов</a:t>
            </a:r>
            <a:r>
              <a:rPr lang="ru-RU" dirty="0" smtClean="0">
                <a:latin typeface="Lobster" pitchFamily="2" charset="0"/>
              </a:rPr>
              <a:t>, </a:t>
            </a:r>
            <a:r>
              <a:rPr lang="ru-RU" dirty="0" smtClean="0">
                <a:latin typeface="Lobster" pitchFamily="2" charset="0"/>
              </a:rPr>
              <a:t>А.В</a:t>
            </a:r>
            <a:r>
              <a:rPr lang="ru-RU" dirty="0" smtClean="0">
                <a:latin typeface="Lobster" pitchFamily="2" charset="0"/>
              </a:rPr>
              <a:t>. </a:t>
            </a:r>
            <a:r>
              <a:rPr lang="ru-RU" dirty="0" smtClean="0">
                <a:latin typeface="Lobster" pitchFamily="2" charset="0"/>
              </a:rPr>
              <a:t>Элементы комбинаторики [Электронный ресурс].— Режим доступа:</a:t>
            </a:r>
            <a:r>
              <a:rPr lang="en-US" dirty="0" smtClean="0">
                <a:latin typeface="Lobster" pitchFamily="2" charset="0"/>
              </a:rPr>
              <a:t> </a:t>
            </a:r>
            <a:r>
              <a:rPr lang="en-US" dirty="0" smtClean="0">
                <a:latin typeface="Lobster" pitchFamily="2" charset="0"/>
                <a:hlinkClick r:id="rId2"/>
              </a:rPr>
              <a:t>http://festival.1september.ru/articles/516803/</a:t>
            </a:r>
            <a:endParaRPr lang="ru-RU" dirty="0" smtClean="0">
              <a:latin typeface="Lobster" pitchFamily="2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latin typeface="Lobster" pitchFamily="2" charset="0"/>
              </a:rPr>
              <a:t>Анкина, Т.С</a:t>
            </a:r>
            <a:r>
              <a:rPr lang="ru-RU" dirty="0" smtClean="0">
                <a:latin typeface="Lobster" pitchFamily="2" charset="0"/>
              </a:rPr>
              <a:t>.  </a:t>
            </a:r>
            <a:r>
              <a:rPr lang="ru-RU" dirty="0" smtClean="0">
                <a:latin typeface="Lobster" pitchFamily="2" charset="0"/>
              </a:rPr>
              <a:t>Комбинаторные задачи. Комбинаторика [Электронный ресурс].— Режим доступа:</a:t>
            </a:r>
            <a:r>
              <a:rPr lang="en-US" dirty="0" smtClean="0">
                <a:latin typeface="Lobster" pitchFamily="2" charset="0"/>
              </a:rPr>
              <a:t> </a:t>
            </a:r>
            <a:r>
              <a:rPr lang="en-US" dirty="0" smtClean="0">
                <a:latin typeface="Lobster" pitchFamily="2" charset="0"/>
                <a:hlinkClick r:id="rId3"/>
              </a:rPr>
              <a:t>http://www.myshared.ru/slide/438323</a:t>
            </a:r>
            <a:r>
              <a:rPr lang="en-US" dirty="0" smtClean="0">
                <a:latin typeface="Lobster" pitchFamily="2" charset="0"/>
                <a:hlinkClick r:id="rId3"/>
              </a:rPr>
              <a:t>/</a:t>
            </a:r>
            <a:endParaRPr lang="ru-RU" dirty="0" smtClean="0">
              <a:latin typeface="Lobster" pitchFamily="2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 err="1" smtClean="0">
                <a:latin typeface="Lobster" pitchFamily="2" charset="0"/>
              </a:rPr>
              <a:t>Виленкин</a:t>
            </a:r>
            <a:r>
              <a:rPr lang="ru-RU" dirty="0" smtClean="0">
                <a:latin typeface="Lobster" pitchFamily="2" charset="0"/>
              </a:rPr>
              <a:t>, </a:t>
            </a:r>
            <a:r>
              <a:rPr lang="ru-RU" dirty="0" smtClean="0">
                <a:latin typeface="Lobster" pitchFamily="2" charset="0"/>
              </a:rPr>
              <a:t>Н.Я.    </a:t>
            </a:r>
            <a:r>
              <a:rPr lang="ru-RU" dirty="0" smtClean="0">
                <a:latin typeface="Lobster" pitchFamily="2" charset="0"/>
              </a:rPr>
              <a:t>Комбинаторика</a:t>
            </a:r>
            <a:r>
              <a:rPr lang="ru-RU" dirty="0" smtClean="0">
                <a:latin typeface="Lobster" pitchFamily="2" charset="0"/>
              </a:rPr>
              <a:t> М.: Наука. Гл. ред. физ.-мат. лит., 1969.— 323 с. </a:t>
            </a:r>
            <a:endParaRPr lang="ru-RU" b="1" dirty="0" smtClean="0">
              <a:latin typeface="Lobster" pitchFamily="2" charset="0"/>
            </a:endParaRPr>
          </a:p>
          <a:p>
            <a:pPr marL="342900" indent="-342900" algn="just">
              <a:buFontTx/>
              <a:buAutoNum type="arabicPeriod"/>
            </a:pPr>
            <a:endParaRPr lang="ru-RU" b="1" dirty="0" smtClean="0"/>
          </a:p>
          <a:p>
            <a:pPr marL="342900" indent="-342900" algn="just">
              <a:buFontTx/>
              <a:buAutoNum type="arabicPeriod"/>
            </a:pPr>
            <a:endParaRPr lang="ru-RU" dirty="0" smtClean="0"/>
          </a:p>
          <a:p>
            <a:pPr marL="342900" indent="-342900" algn="just"/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647" y="2459899"/>
            <a:ext cx="8386353" cy="174634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itchFamily="2" charset="0"/>
              </a:rPr>
              <a:t>Веселая комбинаторика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itchFamily="2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itchFamily="2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itchFamily="2" charset="0"/>
              </a:rPr>
              <a:t>c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itchFamily="2" charset="0"/>
              </a:rPr>
              <a:t>героями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bster" pitchFamily="2" charset="0"/>
              </a:rPr>
              <a:t>Disney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bster" pitchFamily="2" charset="0"/>
            </a:endParaRPr>
          </a:p>
        </p:txBody>
      </p:sp>
      <p:pic>
        <p:nvPicPr>
          <p:cNvPr id="2059" name="Picture 11" descr="Дуэли в Фотошопе :: Сибмама - Рецепт хорошего настроения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4560"/>
            <a:ext cx="1179820" cy="2120037"/>
          </a:xfrm>
          <a:prstGeom prst="rect">
            <a:avLst/>
          </a:prstGeom>
          <a:noFill/>
        </p:spPr>
      </p:pic>
      <p:pic>
        <p:nvPicPr>
          <p:cNvPr id="2063" name="Picture 15" descr="Без заголовк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950" y="5016908"/>
            <a:ext cx="1383892" cy="1383892"/>
          </a:xfrm>
          <a:prstGeom prst="rect">
            <a:avLst/>
          </a:prstGeom>
          <a:noFill/>
        </p:spPr>
      </p:pic>
      <p:pic>
        <p:nvPicPr>
          <p:cNvPr id="2065" name="Picture 17" descr="Герои мультфильмов Диснея в PSD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4344" y="3526971"/>
            <a:ext cx="1399656" cy="2455817"/>
          </a:xfrm>
          <a:prstGeom prst="rect">
            <a:avLst/>
          </a:prstGeom>
          <a:noFill/>
        </p:spPr>
      </p:pic>
      <p:pic>
        <p:nvPicPr>
          <p:cNvPr id="2067" name="Picture 19" descr="Стена ВКонтак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6556"/>
            <a:ext cx="1776551" cy="2480221"/>
          </a:xfrm>
          <a:prstGeom prst="rect">
            <a:avLst/>
          </a:prstGeom>
          <a:noFill/>
        </p:spPr>
      </p:pic>
      <p:pic>
        <p:nvPicPr>
          <p:cNvPr id="2077" name="Picture 29" descr="Минни Микки Дональд Дейзи Гуффи и Плу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7555" y="326571"/>
            <a:ext cx="2586445" cy="1912146"/>
          </a:xfrm>
          <a:prstGeom prst="rect">
            <a:avLst/>
          </a:prstGeom>
          <a:noFill/>
        </p:spPr>
      </p:pic>
      <p:pic>
        <p:nvPicPr>
          <p:cNvPr id="2081" name="Picture 33" descr="Disney Princesses Ты принцесса, и спорить со мной бесполезно &quot; PixelBrush - Портал о дизайне. Скачать фото, картинки, обои, рис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383" y="4725989"/>
            <a:ext cx="3471720" cy="2132011"/>
          </a:xfrm>
          <a:prstGeom prst="rect">
            <a:avLst/>
          </a:prstGeom>
          <a:noFill/>
        </p:spPr>
      </p:pic>
      <p:pic>
        <p:nvPicPr>
          <p:cNvPr id="2087" name="Picture 39" descr="Religion age XXI legends and myths - Джинны"/>
          <p:cNvPicPr>
            <a:picLocks noChangeAspect="1" noChangeArrowheads="1"/>
          </p:cNvPicPr>
          <p:nvPr/>
        </p:nvPicPr>
        <p:blipFill>
          <a:blip r:embed="rId8" cstate="print"/>
          <a:srcRect b="9690"/>
          <a:stretch>
            <a:fillRect/>
          </a:stretch>
        </p:blipFill>
        <p:spPr bwMode="auto">
          <a:xfrm>
            <a:off x="1777317" y="0"/>
            <a:ext cx="2624863" cy="1682528"/>
          </a:xfrm>
          <a:prstGeom prst="rect">
            <a:avLst/>
          </a:prstGeom>
          <a:noFill/>
        </p:spPr>
      </p:pic>
      <p:pic>
        <p:nvPicPr>
          <p:cNvPr id="2089" name="Picture 41" descr="Онлайн Леди и Бродяга-2(Приключения шалуна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4579" y="0"/>
            <a:ext cx="1645148" cy="1717535"/>
          </a:xfrm>
          <a:prstGeom prst="rect">
            <a:avLst/>
          </a:prstGeom>
          <a:noFill/>
        </p:spPr>
      </p:pic>
      <p:pic>
        <p:nvPicPr>
          <p:cNvPr id="2093" name="Picture 45" descr="Наш форум. Фотоведдинг * Просмотр темы - Клипарт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8819" y="4898572"/>
            <a:ext cx="2715893" cy="21361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2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2880" y="391251"/>
            <a:ext cx="7886700" cy="13255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Zombie Cyr" pitchFamily="34" charset="0"/>
              </a:rPr>
              <a:t>Что такое комбинаторика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Zombie Cyr" pitchFamily="34" charset="0"/>
              </a:rPr>
              <a:t>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Zombie Cyr" pitchFamily="34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00447" y="1825625"/>
            <a:ext cx="6074227" cy="4351338"/>
          </a:xfrm>
        </p:spPr>
        <p:txBody>
          <a:bodyPr/>
          <a:lstStyle/>
          <a:p>
            <a:pPr algn="just">
              <a:buNone/>
            </a:pPr>
            <a:r>
              <a:rPr lang="ru-RU" sz="3200" dirty="0" smtClean="0">
                <a:latin typeface="DS Zombie Cyr" pitchFamily="34" charset="0"/>
              </a:rPr>
              <a:t>	</a:t>
            </a:r>
            <a:r>
              <a:rPr lang="ru-RU" b="1" dirty="0" smtClean="0">
                <a:solidFill>
                  <a:srgbClr val="003300"/>
                </a:solidFill>
                <a:latin typeface="Lobster" pitchFamily="2" charset="0"/>
                <a:cs typeface="Arial" pitchFamily="34" charset="0"/>
              </a:rPr>
              <a:t>Комбинаторика</a:t>
            </a:r>
            <a:r>
              <a:rPr lang="ru-RU" b="1" dirty="0" smtClean="0">
                <a:latin typeface="Lobster" pitchFamily="2" charset="0"/>
                <a:cs typeface="Arial" pitchFamily="34" charset="0"/>
              </a:rPr>
              <a:t> – это раздел математики, в котором изучаются  вопросы </a:t>
            </a:r>
            <a:r>
              <a:rPr lang="ru-RU" b="1" dirty="0" smtClean="0">
                <a:solidFill>
                  <a:srgbClr val="003300"/>
                </a:solidFill>
                <a:latin typeface="Lobster" pitchFamily="2" charset="0"/>
                <a:cs typeface="Arial" pitchFamily="34" charset="0"/>
              </a:rPr>
              <a:t>выбора</a:t>
            </a:r>
            <a:r>
              <a:rPr lang="ru-RU" b="1" dirty="0" smtClean="0">
                <a:latin typeface="Lobster" pitchFamily="2" charset="0"/>
                <a:cs typeface="Arial" pitchFamily="34" charset="0"/>
              </a:rPr>
              <a:t> или  </a:t>
            </a:r>
            <a:r>
              <a:rPr lang="ru-RU" b="1" dirty="0" smtClean="0">
                <a:solidFill>
                  <a:srgbClr val="003300"/>
                </a:solidFill>
                <a:latin typeface="Lobster" pitchFamily="2" charset="0"/>
                <a:cs typeface="Arial" pitchFamily="34" charset="0"/>
              </a:rPr>
              <a:t>расположения</a:t>
            </a:r>
            <a:r>
              <a:rPr lang="ru-RU" b="1" dirty="0" smtClean="0">
                <a:latin typeface="Lobster" pitchFamily="2" charset="0"/>
                <a:cs typeface="Arial" pitchFamily="34" charset="0"/>
              </a:rPr>
              <a:t> элементов множества </a:t>
            </a:r>
            <a:r>
              <a:rPr lang="ru-RU" b="1" dirty="0" smtClean="0">
                <a:solidFill>
                  <a:srgbClr val="003300"/>
                </a:solidFill>
                <a:latin typeface="Lobster" pitchFamily="2" charset="0"/>
                <a:cs typeface="Arial" pitchFamily="34" charset="0"/>
              </a:rPr>
              <a:t>в соответствии с заданными правилами. </a:t>
            </a:r>
          </a:p>
          <a:p>
            <a:pPr algn="just">
              <a:buNone/>
            </a:pPr>
            <a:r>
              <a:rPr lang="ru-RU" sz="3200" b="1" dirty="0" smtClean="0">
                <a:latin typeface="Lobster" pitchFamily="2" charset="0"/>
                <a:cs typeface="Arial" pitchFamily="34" charset="0"/>
              </a:rPr>
              <a:t>	</a:t>
            </a:r>
            <a:endParaRPr lang="en-US" sz="3200" b="1" dirty="0" smtClean="0">
              <a:latin typeface="Lobster" pitchFamily="2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3200" b="1" dirty="0" smtClean="0">
                <a:latin typeface="Lobster" pitchFamily="2" charset="0"/>
                <a:cs typeface="Arial" pitchFamily="34" charset="0"/>
              </a:rPr>
              <a:t>	</a:t>
            </a:r>
            <a:r>
              <a:rPr lang="ru-RU" b="1" dirty="0" smtClean="0">
                <a:latin typeface="Lobster" pitchFamily="2" charset="0"/>
                <a:cs typeface="Arial" pitchFamily="34" charset="0"/>
              </a:rPr>
              <a:t>Комбинаторика рассматривает </a:t>
            </a:r>
            <a:r>
              <a:rPr lang="ru-RU" b="1" dirty="0" smtClean="0">
                <a:solidFill>
                  <a:srgbClr val="003300"/>
                </a:solidFill>
                <a:latin typeface="Lobster" pitchFamily="2" charset="0"/>
                <a:cs typeface="Arial" pitchFamily="34" charset="0"/>
              </a:rPr>
              <a:t>конечные</a:t>
            </a:r>
            <a:r>
              <a:rPr lang="ru-RU" b="1" dirty="0" smtClean="0">
                <a:latin typeface="Lobster" pitchFamily="2" charset="0"/>
                <a:cs typeface="Arial" pitchFamily="34" charset="0"/>
              </a:rPr>
              <a:t> множества</a:t>
            </a:r>
            <a:endParaRPr lang="ru-RU" sz="3200" b="1" dirty="0" smtClean="0">
              <a:latin typeface="Lobster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3886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pic>
        <p:nvPicPr>
          <p:cNvPr id="13" name="Рисунок 12" descr="artleo.com-8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782" y="430441"/>
            <a:ext cx="7235190" cy="653778"/>
          </a:xfrm>
        </p:spPr>
        <p:txBody>
          <a:bodyPr/>
          <a:lstStyle/>
          <a:p>
            <a:pPr algn="ctr"/>
            <a:r>
              <a:rPr lang="ru-RU" sz="3600" dirty="0" smtClean="0">
                <a:latin typeface="DS Zombie Cyr" pitchFamily="34" charset="0"/>
              </a:rPr>
              <a:t>Метод перебора вариантов</a:t>
            </a:r>
            <a:endParaRPr lang="ru-RU" sz="3600" dirty="0">
              <a:latin typeface="DS Zombie 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3143" y="1303109"/>
            <a:ext cx="6021977" cy="1335586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Andantino script" pitchFamily="2" charset="0"/>
              </a:rPr>
              <a:t>	</a:t>
            </a:r>
            <a:r>
              <a:rPr lang="ru-RU" sz="3600" b="1" dirty="0" smtClean="0">
                <a:latin typeface="Lobster" pitchFamily="2" charset="0"/>
              </a:rPr>
              <a:t>Кристоф должен дать Свену два различных овоща. </a:t>
            </a:r>
          </a:p>
          <a:p>
            <a:pPr algn="just">
              <a:buNone/>
            </a:pPr>
            <a:r>
              <a:rPr lang="ru-RU" sz="3600" b="1" dirty="0" smtClean="0">
                <a:latin typeface="Lobster" pitchFamily="2" charset="0"/>
              </a:rPr>
              <a:t>	Сколькими различными способами он может это сделать, если у него есть морковь, кукуруза и капуста?</a:t>
            </a:r>
            <a:endParaRPr lang="ru-RU" sz="4800" b="1" dirty="0" smtClean="0">
              <a:latin typeface="Lobster" pitchFamily="2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 descr="f7f29b30ed604f03b12b1c382c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9137" y="3729071"/>
            <a:ext cx="4193686" cy="2710919"/>
          </a:xfrm>
          <a:prstGeom prst="rect">
            <a:avLst/>
          </a:prstGeom>
        </p:spPr>
      </p:pic>
      <p:pic>
        <p:nvPicPr>
          <p:cNvPr id="15366" name="Picture 6" descr="Холодное сердце Frozen ВКонтакте"/>
          <p:cNvPicPr>
            <a:picLocks noChangeAspect="1" noChangeArrowheads="1"/>
          </p:cNvPicPr>
          <p:nvPr/>
        </p:nvPicPr>
        <p:blipFill>
          <a:blip r:embed="rId5" cstate="print"/>
          <a:srcRect r="50096"/>
          <a:stretch>
            <a:fillRect/>
          </a:stretch>
        </p:blipFill>
        <p:spPr bwMode="auto">
          <a:xfrm>
            <a:off x="6818811" y="995641"/>
            <a:ext cx="2325189" cy="291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06797" y="226814"/>
            <a:ext cx="7461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DS Zombie Cyr" pitchFamily="34" charset="0"/>
              </a:rPr>
              <a:t>Дерево </a:t>
            </a:r>
            <a:r>
              <a:rPr lang="en-US" sz="3200" dirty="0" smtClean="0">
                <a:latin typeface="DS Zombie Cyr" pitchFamily="34" charset="0"/>
              </a:rPr>
              <a:t> </a:t>
            </a:r>
            <a:r>
              <a:rPr lang="ru-RU" sz="3200" dirty="0" smtClean="0">
                <a:latin typeface="DS Zombie Cyr" pitchFamily="34" charset="0"/>
              </a:rPr>
              <a:t>возможных</a:t>
            </a:r>
            <a:r>
              <a:rPr lang="en-US" sz="3200" dirty="0" smtClean="0">
                <a:latin typeface="DS Zombie Cyr" pitchFamily="34" charset="0"/>
              </a:rPr>
              <a:t> </a:t>
            </a:r>
            <a:r>
              <a:rPr lang="ru-RU" sz="3200" dirty="0" smtClean="0">
                <a:latin typeface="DS Zombie Cyr" pitchFamily="34" charset="0"/>
              </a:rPr>
              <a:t> </a:t>
            </a:r>
            <a:r>
              <a:rPr lang="ru-RU" sz="3200" dirty="0">
                <a:latin typeface="DS Zombie Cyr" pitchFamily="34" charset="0"/>
              </a:rPr>
              <a:t>вариантов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953587" y="2339728"/>
            <a:ext cx="6831875" cy="2293230"/>
            <a:chOff x="953587" y="2339728"/>
            <a:chExt cx="6831875" cy="2293230"/>
          </a:xfrm>
        </p:grpSpPr>
        <p:pic>
          <p:nvPicPr>
            <p:cNvPr id="10" name="Рисунок 9" descr="corn_pre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587" y="2664823"/>
              <a:ext cx="1582751" cy="1877838"/>
            </a:xfrm>
            <a:prstGeom prst="rect">
              <a:avLst/>
            </a:prstGeom>
          </p:spPr>
        </p:pic>
        <p:pic>
          <p:nvPicPr>
            <p:cNvPr id="11" name="Рисунок 10" descr="2981.png"/>
            <p:cNvPicPr>
              <a:picLocks noChangeAspect="1"/>
            </p:cNvPicPr>
            <p:nvPr/>
          </p:nvPicPr>
          <p:blipFill>
            <a:blip r:embed="rId3" cstate="print"/>
            <a:srcRect t="20643" b="12905"/>
            <a:stretch>
              <a:fillRect/>
            </a:stretch>
          </p:blipFill>
          <p:spPr>
            <a:xfrm>
              <a:off x="3584920" y="3028839"/>
              <a:ext cx="1627159" cy="1530096"/>
            </a:xfrm>
            <a:prstGeom prst="rect">
              <a:avLst/>
            </a:prstGeom>
          </p:spPr>
        </p:pic>
        <p:pic>
          <p:nvPicPr>
            <p:cNvPr id="14" name="Рисунок 13" descr="0_8f0a5_acdbecd9_X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1649" y="2704395"/>
              <a:ext cx="1533813" cy="1397342"/>
            </a:xfrm>
            <a:prstGeom prst="rect">
              <a:avLst/>
            </a:prstGeom>
          </p:spPr>
        </p:pic>
        <p:pic>
          <p:nvPicPr>
            <p:cNvPr id="16386" name="Picture 2" descr="Iconizer.net стрелки бесплатные иконки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8597086">
              <a:off x="2513636" y="2367737"/>
              <a:ext cx="527808" cy="471790"/>
            </a:xfrm>
            <a:prstGeom prst="rect">
              <a:avLst/>
            </a:prstGeom>
            <a:noFill/>
          </p:spPr>
        </p:pic>
        <p:pic>
          <p:nvPicPr>
            <p:cNvPr id="22" name="Picture 2" descr="Iconizer.net стрелки бесплатные иконки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4197291" y="2491110"/>
              <a:ext cx="473141" cy="422925"/>
            </a:xfrm>
            <a:prstGeom prst="rect">
              <a:avLst/>
            </a:prstGeom>
            <a:noFill/>
          </p:spPr>
        </p:pic>
        <p:pic>
          <p:nvPicPr>
            <p:cNvPr id="23" name="Picture 2" descr="Iconizer.net стрелки бесплатные иконки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2726688">
              <a:off x="5460032" y="2499821"/>
              <a:ext cx="473141" cy="422925"/>
            </a:xfrm>
            <a:prstGeom prst="rect">
              <a:avLst/>
            </a:prstGeom>
            <a:noFill/>
          </p:spPr>
        </p:pic>
        <p:sp>
          <p:nvSpPr>
            <p:cNvPr id="36" name="Прямоугольник 35"/>
            <p:cNvSpPr/>
            <p:nvPr/>
          </p:nvSpPr>
          <p:spPr>
            <a:xfrm>
              <a:off x="979714" y="2638697"/>
              <a:ext cx="1489166" cy="1867987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836126" y="2952206"/>
              <a:ext cx="1375955" cy="1680752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209212" y="2599509"/>
              <a:ext cx="1537062" cy="1441266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6232328" y="3996238"/>
            <a:ext cx="2650416" cy="2300056"/>
            <a:chOff x="6232328" y="3996238"/>
            <a:chExt cx="2650416" cy="2300056"/>
          </a:xfrm>
        </p:grpSpPr>
        <p:pic>
          <p:nvPicPr>
            <p:cNvPr id="26" name="Picture 2" descr="Iconizer.net стрелки бесплатные иконки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7507149">
              <a:off x="6680686" y="4065910"/>
              <a:ext cx="527808" cy="471790"/>
            </a:xfrm>
            <a:prstGeom prst="rect">
              <a:avLst/>
            </a:prstGeom>
            <a:noFill/>
          </p:spPr>
        </p:pic>
        <p:pic>
          <p:nvPicPr>
            <p:cNvPr id="29" name="Picture 2" descr="Iconizer.net стрелки бесплатные иконки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3332351">
              <a:off x="7564609" y="3996238"/>
              <a:ext cx="527808" cy="471790"/>
            </a:xfrm>
            <a:prstGeom prst="rect">
              <a:avLst/>
            </a:prstGeom>
            <a:noFill/>
          </p:spPr>
        </p:pic>
        <p:pic>
          <p:nvPicPr>
            <p:cNvPr id="33" name="Рисунок 32" descr="corn_preview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5315" y="4779568"/>
              <a:ext cx="1158239" cy="1374180"/>
            </a:xfrm>
            <a:prstGeom prst="rect">
              <a:avLst/>
            </a:prstGeom>
          </p:spPr>
        </p:pic>
        <p:pic>
          <p:nvPicPr>
            <p:cNvPr id="34" name="Рисунок 33" descr="2981.png"/>
            <p:cNvPicPr>
              <a:picLocks noChangeAspect="1"/>
            </p:cNvPicPr>
            <p:nvPr/>
          </p:nvPicPr>
          <p:blipFill>
            <a:blip r:embed="rId3" cstate="print"/>
            <a:srcRect b="12905"/>
            <a:stretch>
              <a:fillRect/>
            </a:stretch>
          </p:blipFill>
          <p:spPr>
            <a:xfrm>
              <a:off x="6232328" y="4679531"/>
              <a:ext cx="1244681" cy="1534032"/>
            </a:xfrm>
            <a:prstGeom prst="rect">
              <a:avLst/>
            </a:prstGeom>
          </p:spPr>
        </p:pic>
        <p:sp>
          <p:nvSpPr>
            <p:cNvPr id="42" name="Прямоугольник 41"/>
            <p:cNvSpPr/>
            <p:nvPr/>
          </p:nvSpPr>
          <p:spPr>
            <a:xfrm>
              <a:off x="6396446" y="4696950"/>
              <a:ext cx="1124631" cy="1525322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641772" y="4689565"/>
              <a:ext cx="1240972" cy="1606729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82880" y="4464619"/>
            <a:ext cx="2534194" cy="2023264"/>
            <a:chOff x="182880" y="4464619"/>
            <a:chExt cx="2534194" cy="2023264"/>
          </a:xfrm>
        </p:grpSpPr>
        <p:pic>
          <p:nvPicPr>
            <p:cNvPr id="24" name="Picture 2" descr="Iconizer.net стрелки бесплатные иконки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8597086">
              <a:off x="915613" y="4492628"/>
              <a:ext cx="527808" cy="471790"/>
            </a:xfrm>
            <a:prstGeom prst="rect">
              <a:avLst/>
            </a:prstGeom>
            <a:noFill/>
          </p:spPr>
        </p:pic>
        <p:pic>
          <p:nvPicPr>
            <p:cNvPr id="27" name="Picture 2" descr="Iconizer.net стрелки бесплатные иконки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3332351">
              <a:off x="1838721" y="4514399"/>
              <a:ext cx="527808" cy="471790"/>
            </a:xfrm>
            <a:prstGeom prst="rect">
              <a:avLst/>
            </a:prstGeom>
            <a:noFill/>
          </p:spPr>
        </p:pic>
        <p:pic>
          <p:nvPicPr>
            <p:cNvPr id="30" name="Рисунок 29" descr="2981.png"/>
            <p:cNvPicPr>
              <a:picLocks noChangeAspect="1"/>
            </p:cNvPicPr>
            <p:nvPr/>
          </p:nvPicPr>
          <p:blipFill>
            <a:blip r:embed="rId7" cstate="print"/>
            <a:srcRect b="12905"/>
            <a:stretch>
              <a:fillRect/>
            </a:stretch>
          </p:blipFill>
          <p:spPr>
            <a:xfrm>
              <a:off x="209006" y="4963885"/>
              <a:ext cx="1274462" cy="1445624"/>
            </a:xfrm>
            <a:prstGeom prst="rect">
              <a:avLst/>
            </a:prstGeom>
          </p:spPr>
        </p:pic>
        <p:pic>
          <p:nvPicPr>
            <p:cNvPr id="31" name="Рисунок 30" descr="0_8f0a5_acdbecd9_X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4364" y="5133295"/>
              <a:ext cx="1092710" cy="995486"/>
            </a:xfrm>
            <a:prstGeom prst="rect">
              <a:avLst/>
            </a:prstGeom>
          </p:spPr>
        </p:pic>
        <p:sp>
          <p:nvSpPr>
            <p:cNvPr id="40" name="Прямоугольник 39"/>
            <p:cNvSpPr/>
            <p:nvPr/>
          </p:nvSpPr>
          <p:spPr>
            <a:xfrm>
              <a:off x="182880" y="4937760"/>
              <a:ext cx="1136469" cy="1550123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502228" y="5081450"/>
              <a:ext cx="1214846" cy="1201781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973978" y="4637236"/>
            <a:ext cx="3055030" cy="2046590"/>
            <a:chOff x="2973977" y="4603959"/>
            <a:chExt cx="3087189" cy="2079867"/>
          </a:xfrm>
        </p:grpSpPr>
        <p:pic>
          <p:nvPicPr>
            <p:cNvPr id="25" name="Picture 2" descr="Iconizer.net стрелки бесплатные иконки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8597086">
              <a:off x="3758963" y="4631968"/>
              <a:ext cx="527808" cy="471790"/>
            </a:xfrm>
            <a:prstGeom prst="rect">
              <a:avLst/>
            </a:prstGeom>
            <a:noFill/>
          </p:spPr>
        </p:pic>
        <p:pic>
          <p:nvPicPr>
            <p:cNvPr id="28" name="Picture 2" descr="Iconizer.net стрелки бесплатные иконки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3332351">
              <a:off x="4812699" y="4666800"/>
              <a:ext cx="527808" cy="471790"/>
            </a:xfrm>
            <a:prstGeom prst="rect">
              <a:avLst/>
            </a:prstGeom>
            <a:noFill/>
          </p:spPr>
        </p:pic>
        <p:pic>
          <p:nvPicPr>
            <p:cNvPr id="32" name="Рисунок 31" descr="corn_preview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3977" y="5097058"/>
              <a:ext cx="1323703" cy="1570493"/>
            </a:xfrm>
            <a:prstGeom prst="rect">
              <a:avLst/>
            </a:prstGeom>
          </p:spPr>
        </p:pic>
        <p:pic>
          <p:nvPicPr>
            <p:cNvPr id="35" name="Рисунок 34" descr="0_8f0a5_acdbecd9_XL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5696" y="5211948"/>
              <a:ext cx="1185470" cy="1079993"/>
            </a:xfrm>
            <a:prstGeom prst="rect">
              <a:avLst/>
            </a:prstGeom>
          </p:spPr>
        </p:pic>
        <p:sp>
          <p:nvSpPr>
            <p:cNvPr id="44" name="Прямоугольник 43"/>
            <p:cNvSpPr/>
            <p:nvPr/>
          </p:nvSpPr>
          <p:spPr>
            <a:xfrm>
              <a:off x="3013165" y="5050972"/>
              <a:ext cx="1254035" cy="1632854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828902" y="5168535"/>
              <a:ext cx="1214846" cy="1201781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418012" y="821102"/>
            <a:ext cx="8425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/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obster" pitchFamily="2" charset="0"/>
                <a:ea typeface="Times New Roman" pitchFamily="18" charset="0"/>
              </a:rPr>
              <a:t>В итоге получаем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S Zombie Cyr" pitchFamily="34" charset="0"/>
                <a:ea typeface="Times New Roman" pitchFamily="18" charset="0"/>
              </a:rPr>
              <a:t>6 вариантов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obster" pitchFamily="2" charset="0"/>
                <a:ea typeface="Times New Roman" pitchFamily="18" charset="0"/>
              </a:rPr>
              <a:t>при учете, что мы делаем различие между МС и СМ и другими аналогичными парами. Но, если смотреть на то, что три из них эквивалентны трем другим парам (МС – СМ, МК – КМ,</a:t>
            </a:r>
            <a:r>
              <a:rPr kumimoji="0" lang="en-US" sz="16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obster" pitchFamily="2" charset="0"/>
                <a:ea typeface="Times New Roman" pitchFamily="18" charset="0"/>
              </a:rPr>
              <a:t>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obster" pitchFamily="2" charset="0"/>
                <a:ea typeface="Times New Roman" pitchFamily="18" charset="0"/>
              </a:rPr>
              <a:t>СК – КС), то получаем, что</a:t>
            </a:r>
            <a:r>
              <a:rPr lang="en-US" sz="1600" dirty="0">
                <a:latin typeface="Lobster" pitchFamily="2" charset="0"/>
                <a:ea typeface="Times New Roman" pitchFamily="18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S Zombie Cyr" pitchFamily="34" charset="0"/>
                <a:ea typeface="Times New Roman" pitchFamily="18" charset="0"/>
              </a:rPr>
              <a:t>различных вариантов только три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S Zombie Cyr" pitchFamily="34" charset="0"/>
                <a:ea typeface="Times New Roman" pitchFamily="18" charset="0"/>
              </a:rPr>
              <a:t>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S Zombie Cyr" pitchFamily="34" charset="0"/>
            </a:endParaRPr>
          </a:p>
        </p:txBody>
      </p:sp>
      <p:pic>
        <p:nvPicPr>
          <p:cNvPr id="16394" name="Picture 10" descr="Frozen New Guild recruiting All Frozen Fans. - RO2 Guild Recruiting - WarpPortal Community Forums"/>
          <p:cNvPicPr>
            <a:picLocks noChangeAspect="1" noChangeArrowheads="1"/>
          </p:cNvPicPr>
          <p:nvPr/>
        </p:nvPicPr>
        <p:blipFill>
          <a:blip r:embed="rId10" cstate="print"/>
          <a:srcRect l="9334" t="84260" r="74934" b="6837"/>
          <a:stretch>
            <a:fillRect/>
          </a:stretch>
        </p:blipFill>
        <p:spPr bwMode="auto">
          <a:xfrm>
            <a:off x="3788228" y="1867989"/>
            <a:ext cx="1319349" cy="4833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9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68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3543" y="365125"/>
            <a:ext cx="4661806" cy="1325563"/>
          </a:xfrm>
        </p:spPr>
        <p:txBody>
          <a:bodyPr/>
          <a:lstStyle/>
          <a:p>
            <a:r>
              <a:rPr lang="ru-RU" sz="3200" dirty="0" smtClean="0">
                <a:latin typeface="DS Zombie Cyr" pitchFamily="34" charset="0"/>
              </a:rPr>
              <a:t>Правило умножения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3931" y="1681934"/>
            <a:ext cx="6582047" cy="4351338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/>
              <a:t>	</a:t>
            </a:r>
            <a:r>
              <a:rPr lang="ru-RU" b="1" dirty="0" smtClean="0">
                <a:latin typeface="Lobster" pitchFamily="2" charset="0"/>
              </a:rPr>
              <a:t>Если надо выбрать пару вещей, причем первую вещь можно выбрать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Lobster" pitchFamily="2" charset="0"/>
              </a:rPr>
              <a:t>m</a:t>
            </a:r>
            <a:r>
              <a:rPr lang="ru-RU" b="1" dirty="0" smtClean="0">
                <a:latin typeface="Lobster" pitchFamily="2" charset="0"/>
              </a:rPr>
              <a:t> способами, а вторую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Lobster" pitchFamily="2" charset="0"/>
              </a:rPr>
              <a:t>n</a:t>
            </a:r>
            <a:r>
              <a:rPr lang="ru-RU" b="1" dirty="0" smtClean="0">
                <a:latin typeface="Lobster" pitchFamily="2" charset="0"/>
              </a:rPr>
              <a:t> способами, то пару </a:t>
            </a:r>
            <a:r>
              <a:rPr lang="en-US" b="1" dirty="0" smtClean="0">
                <a:latin typeface="Lobster" pitchFamily="2" charset="0"/>
              </a:rPr>
              <a:t> </a:t>
            </a:r>
            <a:r>
              <a:rPr lang="ru-RU" b="1" dirty="0" smtClean="0">
                <a:latin typeface="Lobster" pitchFamily="2" charset="0"/>
              </a:rPr>
              <a:t>можно </a:t>
            </a:r>
            <a:r>
              <a:rPr lang="en-US" b="1" dirty="0" smtClean="0">
                <a:latin typeface="Lobster" pitchFamily="2" charset="0"/>
              </a:rPr>
              <a:t> </a:t>
            </a:r>
            <a:r>
              <a:rPr lang="ru-RU" b="1" dirty="0" smtClean="0">
                <a:latin typeface="Lobster" pitchFamily="2" charset="0"/>
              </a:rPr>
              <a:t>выбрать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Lobster" pitchFamily="2" charset="0"/>
              </a:rPr>
              <a:t>m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obster" pitchFamily="2" charset="0"/>
              </a:rPr>
              <a:t>*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Lobster" pitchFamily="2" charset="0"/>
              </a:rPr>
              <a:t>n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obster" pitchFamily="2" charset="0"/>
              </a:rPr>
              <a:t>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Lobster" pitchFamily="2" charset="0"/>
              </a:rPr>
              <a:t> </a:t>
            </a:r>
            <a:r>
              <a:rPr lang="ru-RU" b="1" dirty="0" smtClean="0">
                <a:latin typeface="Lobster" pitchFamily="2" charset="0"/>
              </a:rPr>
              <a:t>способами.</a:t>
            </a:r>
            <a:endParaRPr lang="ru-RU" sz="2400" b="1" dirty="0" smtClean="0">
              <a:latin typeface="Lobster" pitchFamily="2" charset="0"/>
            </a:endParaRPr>
          </a:p>
          <a:p>
            <a:pPr algn="just">
              <a:buNone/>
            </a:pPr>
            <a:r>
              <a:rPr lang="en-US" sz="2400" dirty="0" smtClean="0">
                <a:latin typeface="Lobster" pitchFamily="2" charset="0"/>
              </a:rPr>
              <a:t>	</a:t>
            </a:r>
            <a:r>
              <a:rPr lang="ru-RU" sz="2400" dirty="0" smtClean="0">
                <a:latin typeface="Lobster" pitchFamily="2" charset="0"/>
              </a:rPr>
              <a:t>Бывает, что надо выбрать не две, а три или четыре вещи. Тогда число комбинаций ищут похожим образом: смотрят, сколькими способами можно выбрать каждую вещь, и перемножают полученные числа. Поэтому правило называют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Lobster" pitchFamily="2" charset="0"/>
              </a:rPr>
              <a:t>правилом произведения (или правило умножения).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Lobster" pitchFamily="2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62" y="1475468"/>
            <a:ext cx="7886700" cy="1325563"/>
          </a:xfrm>
        </p:spPr>
        <p:txBody>
          <a:bodyPr/>
          <a:lstStyle/>
          <a:p>
            <a:pPr algn="just"/>
            <a:r>
              <a:rPr lang="ru-RU" sz="2800" dirty="0" smtClean="0">
                <a:latin typeface="Lobster" pitchFamily="2" charset="0"/>
              </a:rPr>
              <a:t>В «Мышином доме» предлагают 2 первых блюда: сырный суп, грибной суп, и 4 вторых блюда: сардельки, мясо ягненка, лягушачьи лапки, рыба. Сколько обедов из двух блюд могут заказать посетители? </a:t>
            </a:r>
            <a:endParaRPr lang="ru-RU" sz="2800" dirty="0">
              <a:latin typeface="Lobster" pitchFamily="2" charset="0"/>
            </a:endParaRPr>
          </a:p>
        </p:txBody>
      </p:sp>
      <p:pic>
        <p:nvPicPr>
          <p:cNvPr id="18442" name="Picture 10" descr="Мышиный дом или дом негодяев - кадры из филь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57" y="3344091"/>
            <a:ext cx="4284616" cy="321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399836" y="396630"/>
            <a:ext cx="4562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DS Zombie Cyr" pitchFamily="34" charset="0"/>
              </a:rPr>
              <a:t>Ужин в «Мышином доме»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45874" y="4303455"/>
            <a:ext cx="4598126" cy="255454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Lobster" pitchFamily="2" charset="0"/>
              </a:rPr>
              <a:t>Решение: </a:t>
            </a:r>
          </a:p>
          <a:p>
            <a:pPr algn="just"/>
            <a:r>
              <a:rPr lang="ru-RU" sz="2000" dirty="0" smtClean="0">
                <a:latin typeface="Lobster" pitchFamily="2" charset="0"/>
              </a:rPr>
              <a:t>1 </a:t>
            </a:r>
            <a:r>
              <a:rPr lang="ru-RU" sz="2000" dirty="0">
                <a:latin typeface="Lobster" pitchFamily="2" charset="0"/>
              </a:rPr>
              <a:t>блюдо: Сырный суп, грибной суп – 2 возможности.</a:t>
            </a:r>
          </a:p>
          <a:p>
            <a:pPr algn="just"/>
            <a:r>
              <a:rPr lang="ru-RU" sz="2000" dirty="0">
                <a:latin typeface="Lobster" pitchFamily="2" charset="0"/>
              </a:rPr>
              <a:t>2 блюдо: сардельки, мясо ягненка, лягушачьи лапки, рыба – 4 </a:t>
            </a:r>
            <a:r>
              <a:rPr lang="ru-RU" sz="2000" dirty="0" smtClean="0">
                <a:latin typeface="Lobster" pitchFamily="2" charset="0"/>
              </a:rPr>
              <a:t>возможности.</a:t>
            </a:r>
          </a:p>
          <a:p>
            <a:pPr algn="just"/>
            <a:r>
              <a:rPr lang="ru-RU" sz="2000" dirty="0" smtClean="0">
                <a:latin typeface="Lobster" pitchFamily="2" charset="0"/>
              </a:rPr>
              <a:t>Таким </a:t>
            </a:r>
            <a:r>
              <a:rPr lang="ru-RU" sz="2000" dirty="0">
                <a:latin typeface="Lobster" pitchFamily="2" charset="0"/>
              </a:rPr>
              <a:t>образом, 2∙4 = 8 различных блюд.</a:t>
            </a:r>
            <a:br>
              <a:rPr lang="ru-RU" sz="2000" dirty="0">
                <a:latin typeface="Lobster" pitchFamily="2" charset="0"/>
              </a:rPr>
            </a:br>
            <a:r>
              <a:rPr lang="ru-RU" sz="2000" b="1" dirty="0">
                <a:latin typeface="Lobster" pitchFamily="2" charset="0"/>
              </a:rPr>
              <a:t>Ответ: </a:t>
            </a:r>
            <a:r>
              <a:rPr lang="ru-RU" sz="2000" b="1" dirty="0" smtClean="0">
                <a:latin typeface="Lobster" pitchFamily="2" charset="0"/>
              </a:rPr>
              <a:t>12</a:t>
            </a:r>
            <a:endParaRPr lang="ru-RU" sz="2000" b="1" dirty="0">
              <a:latin typeface="Lobster" pitchFamily="2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a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0445" y="1273650"/>
            <a:ext cx="77070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Lobster" pitchFamily="2" charset="0"/>
                <a:ea typeface="Calibri" pitchFamily="34" charset="0"/>
                <a:cs typeface="Times New Roman" pitchFamily="18" charset="0"/>
              </a:rPr>
              <a:t>На чаепитии у Безумного Шляпника, Алиса решила выпить чашечку чая. На столе стояло 5 чашек разной высоты 3 блюдца разной ширины. Сколькими способами Алиса могла выбрать чашку с блюдцем?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Lobster" pitchFamily="2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04800" y="393414"/>
            <a:ext cx="7847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DS Zombie Cyr" pitchFamily="34" charset="0"/>
                <a:ea typeface="Calibri" pitchFamily="34" charset="0"/>
                <a:cs typeface="Times New Roman" pitchFamily="18" charset="0"/>
              </a:rPr>
              <a:t>Чаепитие у Безумного Шляпника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DS Zombie Cyr" pitchFamily="34" charset="0"/>
            </a:endParaRPr>
          </a:p>
        </p:txBody>
      </p:sp>
      <p:pic>
        <p:nvPicPr>
          <p:cNvPr id="21510" name="Picture 6" descr="http://www.wefilms.ru/uploads/posts/2014-02/1392538556_159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48" y="3788228"/>
            <a:ext cx="4376455" cy="306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3074" y="3749041"/>
            <a:ext cx="4140925" cy="3108960"/>
          </a:xfrm>
          <a:prstGeom prst="rect">
            <a:avLst/>
          </a:prstGeom>
          <a:solidFill>
            <a:srgbClr val="F9B9FB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015753" y="4025432"/>
            <a:ext cx="395343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Lobster" pitchFamily="2" charset="0"/>
                <a:ea typeface="Calibri" pitchFamily="34" charset="0"/>
                <a:cs typeface="Arial" pitchFamily="34" charset="0"/>
              </a:rPr>
              <a:t>Решение: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Lobster" pitchFamily="2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Lobster" pitchFamily="2" charset="0"/>
                <a:ea typeface="Calibri" pitchFamily="34" charset="0"/>
                <a:cs typeface="Arial" pitchFamily="34" charset="0"/>
              </a:rPr>
              <a:t>Алиса выбрала чашку. В комплект к ней она может выбрать любое из трех блюдец. Поэтому есть 3 разных комплекта, содержащих выбранную чашку. Поскольку чашек всего 5, то число различных комплектов равно 15 (15 = 5 • 3).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Lobster" pitchFamily="2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5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398" y="783771"/>
            <a:ext cx="8319408" cy="4975180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	</a:t>
            </a:r>
            <a:r>
              <a:rPr lang="ru-RU" sz="1800" dirty="0" smtClean="0">
                <a:latin typeface="Lobster" pitchFamily="2" charset="0"/>
              </a:rPr>
              <a:t>Золушка умела готовить четыре различных супа: щи, борщ, молочный суп с лапшой и фасолевый суп. </a:t>
            </a:r>
          </a:p>
          <a:p>
            <a:pPr algn="just">
              <a:buNone/>
            </a:pPr>
            <a:r>
              <a:rPr lang="ru-RU" sz="1800" dirty="0" smtClean="0">
                <a:latin typeface="Lobster" pitchFamily="2" charset="0"/>
              </a:rPr>
              <a:t>	Мясных блюд она умела делать пять: котлеты, зразы, шницели, биточки и суфле. </a:t>
            </a:r>
          </a:p>
          <a:p>
            <a:pPr algn="just">
              <a:buNone/>
            </a:pPr>
            <a:r>
              <a:rPr lang="ru-RU" sz="1800" dirty="0" smtClean="0">
                <a:latin typeface="Lobster" pitchFamily="2" charset="0"/>
              </a:rPr>
              <a:t>	При этом, к каждому мясному блюду она умела делать три гарнира: гречневую кашу, макароны и картофельное пюре.</a:t>
            </a:r>
          </a:p>
          <a:p>
            <a:pPr algn="just">
              <a:buNone/>
            </a:pPr>
            <a:r>
              <a:rPr lang="ru-RU" sz="1800" dirty="0" smtClean="0">
                <a:latin typeface="Lobster" pitchFamily="2" charset="0"/>
              </a:rPr>
              <a:t> 	А на сладкое она готовил тоже три блюда: компот, кисель или печеные яблоки.</a:t>
            </a:r>
          </a:p>
          <a:p>
            <a:pPr algn="just">
              <a:buNone/>
            </a:pPr>
            <a:r>
              <a:rPr lang="ru-RU" sz="1800" dirty="0" smtClean="0">
                <a:latin typeface="Lobster" pitchFamily="2" charset="0"/>
              </a:rPr>
              <a:t>	 Сколько различных обедов умела готовить  Золушка?</a:t>
            </a:r>
            <a:endParaRPr lang="ru-RU" sz="2000" dirty="0" smtClean="0">
              <a:latin typeface="Lobster" pitchFamily="2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1019" y="266002"/>
            <a:ext cx="5004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DS Zombie Cyr" pitchFamily="34" charset="0"/>
              </a:rPr>
              <a:t>Золушка — отличный повар</a:t>
            </a:r>
          </a:p>
        </p:txBody>
      </p:sp>
      <p:pic>
        <p:nvPicPr>
          <p:cNvPr id="24580" name="Picture 4" descr="сказка Записи с меткой сказка СНЫ АНГЕЛОВ...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0968" y="3617506"/>
            <a:ext cx="4323032" cy="3240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00446" y="3853543"/>
            <a:ext cx="4389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Lobster" pitchFamily="2" charset="0"/>
              </a:rPr>
              <a:t>Решение: Если </a:t>
            </a:r>
            <a:r>
              <a:rPr lang="ru-RU" sz="2000" b="1" dirty="0">
                <a:solidFill>
                  <a:srgbClr val="002060"/>
                </a:solidFill>
                <a:latin typeface="Lobster" pitchFamily="2" charset="0"/>
              </a:rPr>
              <a:t>вы разобрались в правиле произведения, то ответ найдете сразу: </a:t>
            </a:r>
            <a:r>
              <a:rPr lang="ru-RU" sz="2000" b="1" dirty="0" smtClean="0">
                <a:solidFill>
                  <a:srgbClr val="002060"/>
                </a:solidFill>
                <a:latin typeface="Lobster" pitchFamily="2" charset="0"/>
              </a:rPr>
              <a:t>Золушка умела </a:t>
            </a:r>
            <a:r>
              <a:rPr lang="ru-RU" sz="2000" b="1" dirty="0">
                <a:solidFill>
                  <a:srgbClr val="002060"/>
                </a:solidFill>
                <a:latin typeface="Lobster" pitchFamily="2" charset="0"/>
              </a:rPr>
              <a:t>готовить </a:t>
            </a:r>
            <a:endParaRPr lang="ru-RU" sz="2000" b="1" dirty="0" smtClean="0">
              <a:solidFill>
                <a:srgbClr val="002060"/>
              </a:solidFill>
              <a:latin typeface="Lobster" pitchFamily="2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Lobster" pitchFamily="2" charset="0"/>
              </a:rPr>
              <a:t>4 </a:t>
            </a:r>
            <a:r>
              <a:rPr lang="ru-RU" sz="2000" b="1" dirty="0">
                <a:solidFill>
                  <a:srgbClr val="002060"/>
                </a:solidFill>
                <a:latin typeface="Lobster" pitchFamily="2" charset="0"/>
              </a:rPr>
              <a:t>* 5 * 3 * 3, то есть 180 различных обедов.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gradient0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adient01.pot [Режим совместимости]" id="{0ECF2CA0-5544-4BD2-86EF-F8D2E3D6FFDE}" vid="{80881649-E6EB-44D8-944E-2186FE5E378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gradient02</Template>
  <TotalTime>454</TotalTime>
  <Words>455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gradient02</vt:lpstr>
      <vt:lpstr>Слайд 1</vt:lpstr>
      <vt:lpstr>Веселая комбинаторика  c героями Disney</vt:lpstr>
      <vt:lpstr>Что такое комбинаторика?</vt:lpstr>
      <vt:lpstr>Метод перебора вариантов</vt:lpstr>
      <vt:lpstr>Слайд 5</vt:lpstr>
      <vt:lpstr>Правило умножения</vt:lpstr>
      <vt:lpstr>В «Мышином доме» предлагают 2 первых блюда: сырный суп, грибной суп, и 4 вторых блюда: сардельки, мясо ягненка, лягушачьи лапки, рыба. Сколько обедов из двух блюд могут заказать посетители? </vt:lpstr>
      <vt:lpstr>Слайд 8</vt:lpstr>
      <vt:lpstr>Слайд 9</vt:lpstr>
      <vt:lpstr>Перестановки</vt:lpstr>
      <vt:lpstr>Слайд 11</vt:lpstr>
      <vt:lpstr>Слайд 12</vt:lpstr>
      <vt:lpstr>Ожерелья для Ариэль</vt:lpstr>
      <vt:lpstr>Решение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Комбинаторика c героями Disney</dc:title>
  <dc:creator>Эльвира</dc:creator>
  <cp:lastModifiedBy>Эльвира</cp:lastModifiedBy>
  <cp:revision>48</cp:revision>
  <dcterms:created xsi:type="dcterms:W3CDTF">2014-12-16T08:37:42Z</dcterms:created>
  <dcterms:modified xsi:type="dcterms:W3CDTF">2015-05-17T16:56:34Z</dcterms:modified>
</cp:coreProperties>
</file>