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Override PartName="/ppt/diagrams/quickStyle1.xml" ContentType="application/vnd.openxmlformats-officedocument.drawingml.diagramStyle+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diagrams/layout1.xml" ContentType="application/vnd.openxmlformats-officedocument.drawingml.diagram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diagrams/data1.xml" ContentType="application/vnd.openxmlformats-officedocument.drawingml.diagramData+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diagrams/drawing1.xml" ContentType="application/vnd.ms-office.drawingml.diagramDrawing+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84" r:id="rId2"/>
    <p:sldId id="256" r:id="rId3"/>
    <p:sldId id="283" r:id="rId4"/>
    <p:sldId id="257" r:id="rId5"/>
    <p:sldId id="258" r:id="rId6"/>
    <p:sldId id="259" r:id="rId7"/>
    <p:sldId id="260" r:id="rId8"/>
    <p:sldId id="262" r:id="rId9"/>
    <p:sldId id="263" r:id="rId10"/>
    <p:sldId id="264" r:id="rId11"/>
    <p:sldId id="265" r:id="rId12"/>
    <p:sldId id="266" r:id="rId13"/>
    <p:sldId id="267" r:id="rId14"/>
    <p:sldId id="268" r:id="rId15"/>
    <p:sldId id="269" r:id="rId16"/>
    <p:sldId id="270" r:id="rId17"/>
    <p:sldId id="271" r:id="rId18"/>
    <p:sldId id="274" r:id="rId19"/>
    <p:sldId id="275" r:id="rId20"/>
    <p:sldId id="276" r:id="rId21"/>
    <p:sldId id="277" r:id="rId22"/>
    <p:sldId id="278" r:id="rId23"/>
    <p:sldId id="279" r:id="rId24"/>
    <p:sldId id="280" r:id="rId25"/>
    <p:sldId id="281" r:id="rId26"/>
    <p:sldId id="282" r:id="rId27"/>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FD719"/>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559" autoAdjust="0"/>
    <p:restoredTop sz="94660"/>
  </p:normalViewPr>
  <p:slideViewPr>
    <p:cSldViewPr>
      <p:cViewPr varScale="1">
        <p:scale>
          <a:sx n="68" d="100"/>
          <a:sy n="68" d="100"/>
        </p:scale>
        <p:origin x="-1488" y="-96"/>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theme" Target="theme/theme1.xml"/></Relationships>
</file>

<file path=ppt/diagrams/_rels/data1.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image" Target="../media/image31.jpeg"/></Relationships>
</file>

<file path=ppt/diagrams/colors1.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7F67A72-118B-4039-8756-0D1DDC6E91FC}" type="doc">
      <dgm:prSet loTypeId="urn:microsoft.com/office/officeart/2005/8/layout/vList4" loCatId="list" qsTypeId="urn:microsoft.com/office/officeart/2005/8/quickstyle/3d3" qsCatId="3D" csTypeId="urn:microsoft.com/office/officeart/2005/8/colors/colorful4" csCatId="colorful" phldr="1"/>
      <dgm:spPr/>
      <dgm:t>
        <a:bodyPr/>
        <a:lstStyle/>
        <a:p>
          <a:endParaRPr lang="ru-RU"/>
        </a:p>
      </dgm:t>
    </dgm:pt>
    <dgm:pt modelId="{E36ED287-C4A4-41D0-AB46-1AA041BAB4FE}">
      <dgm:prSet phldrT="[Текст]" custT="1"/>
      <dgm:spPr>
        <a:solidFill>
          <a:srgbClr val="0070C0"/>
        </a:solidFill>
      </dgm:spPr>
      <dgm:t>
        <a:bodyPr/>
        <a:lstStyle/>
        <a:p>
          <a:pPr algn="just"/>
          <a:r>
            <a:rPr lang="ru-RU" sz="2100" b="1" dirty="0" smtClean="0">
              <a:solidFill>
                <a:schemeClr val="tx1">
                  <a:lumMod val="95000"/>
                  <a:lumOff val="5000"/>
                </a:schemeClr>
              </a:solidFill>
              <a:latin typeface="Arial Black" pitchFamily="34" charset="0"/>
            </a:rPr>
            <a:t>Объемная мультипликация</a:t>
          </a:r>
        </a:p>
        <a:p>
          <a:pPr algn="just"/>
          <a:r>
            <a:rPr lang="ru-RU" sz="1800" dirty="0" smtClean="0">
              <a:latin typeface="Arial Black" pitchFamily="34" charset="0"/>
            </a:rPr>
            <a:t>это съемка кукол и других объемных предметов, например, деталей каких-либо машин или сооружений</a:t>
          </a:r>
          <a:r>
            <a:rPr lang="ru-RU" sz="1800" b="1" dirty="0" smtClean="0">
              <a:latin typeface="Arial Black" pitchFamily="34" charset="0"/>
            </a:rPr>
            <a:t> </a:t>
          </a:r>
          <a:endParaRPr lang="ru-RU" sz="1800" dirty="0"/>
        </a:p>
      </dgm:t>
    </dgm:pt>
    <dgm:pt modelId="{F48499F7-C1C7-4269-9313-59A56E6FA2E8}" type="parTrans" cxnId="{9C2E0C93-B2C5-4BC1-B056-F73CF6512ACF}">
      <dgm:prSet/>
      <dgm:spPr/>
      <dgm:t>
        <a:bodyPr/>
        <a:lstStyle/>
        <a:p>
          <a:endParaRPr lang="ru-RU"/>
        </a:p>
      </dgm:t>
    </dgm:pt>
    <dgm:pt modelId="{429945F9-9E9E-4B7F-8440-574BBA1C45C7}" type="sibTrans" cxnId="{9C2E0C93-B2C5-4BC1-B056-F73CF6512ACF}">
      <dgm:prSet/>
      <dgm:spPr/>
      <dgm:t>
        <a:bodyPr/>
        <a:lstStyle/>
        <a:p>
          <a:endParaRPr lang="ru-RU"/>
        </a:p>
      </dgm:t>
    </dgm:pt>
    <dgm:pt modelId="{BAAA2B7A-8845-40B7-84E4-CB0912A6F833}">
      <dgm:prSet phldrT="[Текст]" custT="1"/>
      <dgm:spPr>
        <a:solidFill>
          <a:srgbClr val="00B0F0"/>
        </a:solidFill>
      </dgm:spPr>
      <dgm:t>
        <a:bodyPr/>
        <a:lstStyle/>
        <a:p>
          <a:pPr algn="just"/>
          <a:r>
            <a:rPr lang="ru-RU" sz="2100" b="1" dirty="0" smtClean="0">
              <a:solidFill>
                <a:schemeClr val="tx1">
                  <a:lumMod val="95000"/>
                  <a:lumOff val="5000"/>
                </a:schemeClr>
              </a:solidFill>
              <a:latin typeface="Arial Black" pitchFamily="34" charset="0"/>
              <a:cs typeface="Arial" pitchFamily="34" charset="0"/>
            </a:rPr>
            <a:t>Рисованная мультипликация </a:t>
          </a:r>
        </a:p>
        <a:p>
          <a:pPr algn="just"/>
          <a:r>
            <a:rPr lang="ru-RU" sz="2000" dirty="0" smtClean="0">
              <a:latin typeface="Arial Black" pitchFamily="34" charset="0"/>
              <a:cs typeface="Arial" pitchFamily="34" charset="0"/>
            </a:rPr>
            <a:t>представляет собой движущиеся рисунки, схемы, самопишущиеся надписи</a:t>
          </a:r>
          <a:endParaRPr lang="ru-RU" sz="2000" dirty="0"/>
        </a:p>
      </dgm:t>
    </dgm:pt>
    <dgm:pt modelId="{470562BD-F11F-403C-8759-8C4A3E744A17}" type="parTrans" cxnId="{D5C7D4DB-8DFF-4889-A778-BFDE5DA10DAA}">
      <dgm:prSet/>
      <dgm:spPr/>
      <dgm:t>
        <a:bodyPr/>
        <a:lstStyle/>
        <a:p>
          <a:endParaRPr lang="ru-RU"/>
        </a:p>
      </dgm:t>
    </dgm:pt>
    <dgm:pt modelId="{0CE84AC9-CD79-4AEF-A055-94FCAE5DF71D}" type="sibTrans" cxnId="{D5C7D4DB-8DFF-4889-A778-BFDE5DA10DAA}">
      <dgm:prSet/>
      <dgm:spPr/>
      <dgm:t>
        <a:bodyPr/>
        <a:lstStyle/>
        <a:p>
          <a:endParaRPr lang="ru-RU"/>
        </a:p>
      </dgm:t>
    </dgm:pt>
    <dgm:pt modelId="{EF764FF9-2EBB-4826-964F-8288698B693E}" type="pres">
      <dgm:prSet presAssocID="{77F67A72-118B-4039-8756-0D1DDC6E91FC}" presName="linear" presStyleCnt="0">
        <dgm:presLayoutVars>
          <dgm:dir/>
          <dgm:resizeHandles val="exact"/>
        </dgm:presLayoutVars>
      </dgm:prSet>
      <dgm:spPr/>
      <dgm:t>
        <a:bodyPr/>
        <a:lstStyle/>
        <a:p>
          <a:endParaRPr lang="ru-RU"/>
        </a:p>
      </dgm:t>
    </dgm:pt>
    <dgm:pt modelId="{D2C9C9CE-7488-4F20-A0D9-69D0913237FE}" type="pres">
      <dgm:prSet presAssocID="{E36ED287-C4A4-41D0-AB46-1AA041BAB4FE}" presName="comp" presStyleCnt="0"/>
      <dgm:spPr/>
    </dgm:pt>
    <dgm:pt modelId="{5466D1E0-A773-4796-97B3-649FF348CF37}" type="pres">
      <dgm:prSet presAssocID="{E36ED287-C4A4-41D0-AB46-1AA041BAB4FE}" presName="box" presStyleLbl="node1" presStyleIdx="0" presStyleCnt="2" custScaleX="96536" custScaleY="134682" custLinFactNeighborX="210" custLinFactNeighborY="0"/>
      <dgm:spPr/>
      <dgm:t>
        <a:bodyPr/>
        <a:lstStyle/>
        <a:p>
          <a:endParaRPr lang="ru-RU"/>
        </a:p>
      </dgm:t>
    </dgm:pt>
    <dgm:pt modelId="{D6EEFD5C-8088-49C2-AA43-DEF6E7886EC4}" type="pres">
      <dgm:prSet presAssocID="{E36ED287-C4A4-41D0-AB46-1AA041BAB4FE}" presName="img" presStyleLbl="fgImgPlace1" presStyleIdx="0" presStyleCnt="2" custScaleX="91096" custScaleY="76771" custLinFactNeighborX="10907" custLinFactNeighborY="1264"/>
      <dgm:spPr>
        <a:blipFill rotWithShape="0">
          <a:blip xmlns:r="http://schemas.openxmlformats.org/officeDocument/2006/relationships" r:embed="rId1"/>
          <a:stretch>
            <a:fillRect/>
          </a:stretch>
        </a:blipFill>
      </dgm:spPr>
    </dgm:pt>
    <dgm:pt modelId="{A5361E3B-F09E-4ABA-9B41-3254AD6C7F1E}" type="pres">
      <dgm:prSet presAssocID="{E36ED287-C4A4-41D0-AB46-1AA041BAB4FE}" presName="text" presStyleLbl="node1" presStyleIdx="0" presStyleCnt="2">
        <dgm:presLayoutVars>
          <dgm:bulletEnabled val="1"/>
        </dgm:presLayoutVars>
      </dgm:prSet>
      <dgm:spPr/>
      <dgm:t>
        <a:bodyPr/>
        <a:lstStyle/>
        <a:p>
          <a:endParaRPr lang="ru-RU"/>
        </a:p>
      </dgm:t>
    </dgm:pt>
    <dgm:pt modelId="{482FBB9F-0007-457F-84A0-EA7EB618C2A5}" type="pres">
      <dgm:prSet presAssocID="{429945F9-9E9E-4B7F-8440-574BBA1C45C7}" presName="spacer" presStyleCnt="0"/>
      <dgm:spPr/>
    </dgm:pt>
    <dgm:pt modelId="{B1199F9A-C264-4C6A-A7B0-E00726490DEC}" type="pres">
      <dgm:prSet presAssocID="{BAAA2B7A-8845-40B7-84E4-CB0912A6F833}" presName="comp" presStyleCnt="0"/>
      <dgm:spPr/>
    </dgm:pt>
    <dgm:pt modelId="{AB4D987F-779F-4EC1-8A36-FEB998FFB6A4}" type="pres">
      <dgm:prSet presAssocID="{BAAA2B7A-8845-40B7-84E4-CB0912A6F833}" presName="box" presStyleLbl="node1" presStyleIdx="1" presStyleCnt="2" custScaleX="96364" custScaleY="135372"/>
      <dgm:spPr/>
      <dgm:t>
        <a:bodyPr/>
        <a:lstStyle/>
        <a:p>
          <a:endParaRPr lang="ru-RU"/>
        </a:p>
      </dgm:t>
    </dgm:pt>
    <dgm:pt modelId="{D95BE6A1-F21C-466E-B6B1-06537D2581F3}" type="pres">
      <dgm:prSet presAssocID="{BAAA2B7A-8845-40B7-84E4-CB0912A6F833}" presName="img" presStyleLbl="fgImgPlace1" presStyleIdx="1" presStyleCnt="2" custScaleX="100001" custScaleY="95530" custLinFactNeighborX="6176" custLinFactNeighborY="0"/>
      <dgm:spPr>
        <a:blipFill rotWithShape="0">
          <a:blip xmlns:r="http://schemas.openxmlformats.org/officeDocument/2006/relationships" r:embed="rId2"/>
          <a:stretch>
            <a:fillRect/>
          </a:stretch>
        </a:blipFill>
      </dgm:spPr>
    </dgm:pt>
    <dgm:pt modelId="{CF14092F-BBCE-4FA9-A8DE-406CD74921E9}" type="pres">
      <dgm:prSet presAssocID="{BAAA2B7A-8845-40B7-84E4-CB0912A6F833}" presName="text" presStyleLbl="node1" presStyleIdx="1" presStyleCnt="2">
        <dgm:presLayoutVars>
          <dgm:bulletEnabled val="1"/>
        </dgm:presLayoutVars>
      </dgm:prSet>
      <dgm:spPr/>
      <dgm:t>
        <a:bodyPr/>
        <a:lstStyle/>
        <a:p>
          <a:endParaRPr lang="ru-RU"/>
        </a:p>
      </dgm:t>
    </dgm:pt>
  </dgm:ptLst>
  <dgm:cxnLst>
    <dgm:cxn modelId="{9C2E0C93-B2C5-4BC1-B056-F73CF6512ACF}" srcId="{77F67A72-118B-4039-8756-0D1DDC6E91FC}" destId="{E36ED287-C4A4-41D0-AB46-1AA041BAB4FE}" srcOrd="0" destOrd="0" parTransId="{F48499F7-C1C7-4269-9313-59A56E6FA2E8}" sibTransId="{429945F9-9E9E-4B7F-8440-574BBA1C45C7}"/>
    <dgm:cxn modelId="{D5C7D4DB-8DFF-4889-A778-BFDE5DA10DAA}" srcId="{77F67A72-118B-4039-8756-0D1DDC6E91FC}" destId="{BAAA2B7A-8845-40B7-84E4-CB0912A6F833}" srcOrd="1" destOrd="0" parTransId="{470562BD-F11F-403C-8759-8C4A3E744A17}" sibTransId="{0CE84AC9-CD79-4AEF-A055-94FCAE5DF71D}"/>
    <dgm:cxn modelId="{2BDAA52B-0454-4F8A-BC77-731182826C82}" type="presOf" srcId="{77F67A72-118B-4039-8756-0D1DDC6E91FC}" destId="{EF764FF9-2EBB-4826-964F-8288698B693E}" srcOrd="0" destOrd="0" presId="urn:microsoft.com/office/officeart/2005/8/layout/vList4"/>
    <dgm:cxn modelId="{8265F814-E252-4FFB-8BF8-7E48AAE10C44}" type="presOf" srcId="{BAAA2B7A-8845-40B7-84E4-CB0912A6F833}" destId="{CF14092F-BBCE-4FA9-A8DE-406CD74921E9}" srcOrd="1" destOrd="0" presId="urn:microsoft.com/office/officeart/2005/8/layout/vList4"/>
    <dgm:cxn modelId="{48D20030-1835-413B-9DC6-CDCDEE0E85FD}" type="presOf" srcId="{E36ED287-C4A4-41D0-AB46-1AA041BAB4FE}" destId="{5466D1E0-A773-4796-97B3-649FF348CF37}" srcOrd="0" destOrd="0" presId="urn:microsoft.com/office/officeart/2005/8/layout/vList4"/>
    <dgm:cxn modelId="{E6A4076C-55EA-47D0-8552-9BA99B4AD89E}" type="presOf" srcId="{E36ED287-C4A4-41D0-AB46-1AA041BAB4FE}" destId="{A5361E3B-F09E-4ABA-9B41-3254AD6C7F1E}" srcOrd="1" destOrd="0" presId="urn:microsoft.com/office/officeart/2005/8/layout/vList4"/>
    <dgm:cxn modelId="{46122EB2-9469-49CD-8D74-C3CA81096F60}" type="presOf" srcId="{BAAA2B7A-8845-40B7-84E4-CB0912A6F833}" destId="{AB4D987F-779F-4EC1-8A36-FEB998FFB6A4}" srcOrd="0" destOrd="0" presId="urn:microsoft.com/office/officeart/2005/8/layout/vList4"/>
    <dgm:cxn modelId="{3528D827-D864-4368-9DE8-64C8777F33A9}" type="presParOf" srcId="{EF764FF9-2EBB-4826-964F-8288698B693E}" destId="{D2C9C9CE-7488-4F20-A0D9-69D0913237FE}" srcOrd="0" destOrd="0" presId="urn:microsoft.com/office/officeart/2005/8/layout/vList4"/>
    <dgm:cxn modelId="{07AB2303-A6F0-4DC0-B86A-C2DC13C2E200}" type="presParOf" srcId="{D2C9C9CE-7488-4F20-A0D9-69D0913237FE}" destId="{5466D1E0-A773-4796-97B3-649FF348CF37}" srcOrd="0" destOrd="0" presId="urn:microsoft.com/office/officeart/2005/8/layout/vList4"/>
    <dgm:cxn modelId="{1442A9F9-98FF-4D93-82FE-14A80984E268}" type="presParOf" srcId="{D2C9C9CE-7488-4F20-A0D9-69D0913237FE}" destId="{D6EEFD5C-8088-49C2-AA43-DEF6E7886EC4}" srcOrd="1" destOrd="0" presId="urn:microsoft.com/office/officeart/2005/8/layout/vList4"/>
    <dgm:cxn modelId="{198577CD-F7F4-426F-975C-C7696E05274F}" type="presParOf" srcId="{D2C9C9CE-7488-4F20-A0D9-69D0913237FE}" destId="{A5361E3B-F09E-4ABA-9B41-3254AD6C7F1E}" srcOrd="2" destOrd="0" presId="urn:microsoft.com/office/officeart/2005/8/layout/vList4"/>
    <dgm:cxn modelId="{4E0D475C-B57A-4931-9ED7-5F779EDA6B87}" type="presParOf" srcId="{EF764FF9-2EBB-4826-964F-8288698B693E}" destId="{482FBB9F-0007-457F-84A0-EA7EB618C2A5}" srcOrd="1" destOrd="0" presId="urn:microsoft.com/office/officeart/2005/8/layout/vList4"/>
    <dgm:cxn modelId="{7B35F02C-7DD1-4CB1-8901-B9C801F2B5E0}" type="presParOf" srcId="{EF764FF9-2EBB-4826-964F-8288698B693E}" destId="{B1199F9A-C264-4C6A-A7B0-E00726490DEC}" srcOrd="2" destOrd="0" presId="urn:microsoft.com/office/officeart/2005/8/layout/vList4"/>
    <dgm:cxn modelId="{A96951C5-4F3C-4A0C-898F-226D9AE826A6}" type="presParOf" srcId="{B1199F9A-C264-4C6A-A7B0-E00726490DEC}" destId="{AB4D987F-779F-4EC1-8A36-FEB998FFB6A4}" srcOrd="0" destOrd="0" presId="urn:microsoft.com/office/officeart/2005/8/layout/vList4"/>
    <dgm:cxn modelId="{48EC2294-596C-4A3C-A5B2-D74198EBA204}" type="presParOf" srcId="{B1199F9A-C264-4C6A-A7B0-E00726490DEC}" destId="{D95BE6A1-F21C-466E-B6B1-06537D2581F3}" srcOrd="1" destOrd="0" presId="urn:microsoft.com/office/officeart/2005/8/layout/vList4"/>
    <dgm:cxn modelId="{3C6C0EAB-5220-43E7-A09B-05D04C646211}" type="presParOf" srcId="{B1199F9A-C264-4C6A-A7B0-E00726490DEC}" destId="{CF14092F-BBCE-4FA9-A8DE-406CD74921E9}" srcOrd="2" destOrd="0" presId="urn:microsoft.com/office/officeart/2005/8/layout/vList4"/>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vList4">
  <dgm:title val=""/>
  <dgm:desc val=""/>
  <dgm:catLst>
    <dgm:cat type="list"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resizeHandles val="exact"/>
    </dgm:varLst>
    <dgm:alg type="lin">
      <dgm:param type="linDir" val="fromT"/>
      <dgm:param type="vertAlign" val="t"/>
    </dgm:alg>
    <dgm:shape xmlns:r="http://schemas.openxmlformats.org/officeDocument/2006/relationships" r:blip="">
      <dgm:adjLst/>
    </dgm:shape>
    <dgm:presOf/>
    <dgm:constrLst>
      <dgm:constr type="w" for="ch" forName="comp" refType="w"/>
      <dgm:constr type="h" for="ch" forName="comp" refType="h"/>
      <dgm:constr type="h" for="ch" forName="spacer" refType="h" refFor="ch" refForName="comp" op="equ" fact="0.1"/>
      <dgm:constr type="primFontSz" for="des" forName="text" op="equ" val="65"/>
    </dgm:constrLst>
    <dgm:ruleLst/>
    <dgm:forEach name="Name0" axis="ch" ptType="node">
      <dgm:layoutNode name="comp" styleLbl="node1">
        <dgm:alg type="composite"/>
        <dgm:shape xmlns:r="http://schemas.openxmlformats.org/officeDocument/2006/relationships" r:blip="">
          <dgm:adjLst/>
        </dgm:shape>
        <dgm:presOf/>
        <dgm:choose name="Name1">
          <dgm:if name="Name2" func="var" arg="dir" op="equ" val="norm">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l" for="ch" forName="img" refType="h" refFor="ch" refForName="box" fact="0.1"/>
              <dgm:constr type="h" for="ch" forName="text" refType="h"/>
              <dgm:constr type="l" for="ch" forName="text" refType="r" refFor="ch" refForName="img"/>
              <dgm:constr type="r" for="ch" forName="text" refType="w"/>
            </dgm:constrLst>
          </dgm:if>
          <dgm:else name="Name3">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r" for="ch" forName="img" refType="w" refFor="ch" refForName="box"/>
              <dgm:constr type="rOff" for="ch" forName="img" refType="h" refFor="ch" refForName="box" fact="-0.1"/>
              <dgm:constr type="h" for="ch" forName="text" refType="h"/>
              <dgm:constr type="r" for="ch" forName="text" refType="l" refFor="ch" refForName="img"/>
              <dgm:constr type="l" for="ch" forName="text"/>
            </dgm:constrLst>
          </dgm:else>
        </dgm:choose>
        <dgm:ruleLst/>
        <dgm:layoutNode name="box" styleLbl="node1">
          <dgm:alg type="sp"/>
          <dgm:shape xmlns:r="http://schemas.openxmlformats.org/officeDocument/2006/relationships" type="roundRect" r:blip="">
            <dgm:adjLst>
              <dgm:adj idx="1" val="0.1"/>
            </dgm:adjLst>
          </dgm:shape>
          <dgm:presOf axis="desOrSelf" ptType="node"/>
          <dgm:constrLst/>
          <dgm:ruleLst/>
        </dgm:layoutNode>
        <dgm:layoutNode name="img" styleLbl="fgImgPlace1">
          <dgm:alg type="sp"/>
          <dgm:shape xmlns:r="http://schemas.openxmlformats.org/officeDocument/2006/relationships" type="roundRect" r:blip="" blipPhldr="1">
            <dgm:adjLst>
              <dgm:adj idx="1" val="0.1"/>
            </dgm:adjLst>
          </dgm:shape>
          <dgm:presOf/>
          <dgm:constrLst/>
          <dgm:ruleLst/>
        </dgm:layoutNode>
        <dgm:layoutNode name="text">
          <dgm:varLst>
            <dgm:bulletEnabled val="1"/>
          </dgm:varLst>
          <dgm:alg type="tx">
            <dgm:param type="parTxLTRAlign" val="l"/>
            <dgm:param type="parTxRTLAlign" val="r"/>
          </dgm:alg>
          <dgm:shape xmlns:r="http://schemas.openxmlformats.org/officeDocument/2006/relationships" type="rect" r:blip="" hideGeom="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Name4" axis="followSib" ptType="sibTrans" cnt="1">
        <dgm:layoutNode name="spacer">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340E676C-8EEB-4950-A670-B96CC24CF35A}" type="datetimeFigureOut">
              <a:rPr lang="ru-RU" smtClean="0"/>
              <a:pPr/>
              <a:t>18.05.2015</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49631A76-0B73-45CD-888D-FE3B476EA17F}" type="slidenum">
              <a:rPr lang="ru-RU" smtClean="0"/>
              <a:pPr/>
              <a:t>‹#›</a:t>
            </a:fld>
            <a:endParaRPr lang="ru-RU"/>
          </a:p>
        </p:txBody>
      </p:sp>
    </p:spTree>
  </p:cSld>
  <p:clrMapOvr>
    <a:masterClrMapping/>
  </p:clrMapOvr>
  <p:transition>
    <p:cover dir="d"/>
    <p:sndAc>
      <p:endSnd/>
    </p:sndAc>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340E676C-8EEB-4950-A670-B96CC24CF35A}" type="datetimeFigureOut">
              <a:rPr lang="ru-RU" smtClean="0"/>
              <a:pPr/>
              <a:t>18.05.2015</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49631A76-0B73-45CD-888D-FE3B476EA17F}" type="slidenum">
              <a:rPr lang="ru-RU" smtClean="0"/>
              <a:pPr/>
              <a:t>‹#›</a:t>
            </a:fld>
            <a:endParaRPr lang="ru-RU"/>
          </a:p>
        </p:txBody>
      </p:sp>
    </p:spTree>
  </p:cSld>
  <p:clrMapOvr>
    <a:masterClrMapping/>
  </p:clrMapOvr>
  <p:transition>
    <p:cover dir="d"/>
    <p:sndAc>
      <p:endSnd/>
    </p:sndAc>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340E676C-8EEB-4950-A670-B96CC24CF35A}" type="datetimeFigureOut">
              <a:rPr lang="ru-RU" smtClean="0"/>
              <a:pPr/>
              <a:t>18.05.2015</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49631A76-0B73-45CD-888D-FE3B476EA17F}" type="slidenum">
              <a:rPr lang="ru-RU" smtClean="0"/>
              <a:pPr/>
              <a:t>‹#›</a:t>
            </a:fld>
            <a:endParaRPr lang="ru-RU"/>
          </a:p>
        </p:txBody>
      </p:sp>
    </p:spTree>
  </p:cSld>
  <p:clrMapOvr>
    <a:masterClrMapping/>
  </p:clrMapOvr>
  <p:transition>
    <p:cover dir="d"/>
    <p:sndAc>
      <p:endSnd/>
    </p:sndAc>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340E676C-8EEB-4950-A670-B96CC24CF35A}" type="datetimeFigureOut">
              <a:rPr lang="ru-RU" smtClean="0"/>
              <a:pPr/>
              <a:t>18.05.2015</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49631A76-0B73-45CD-888D-FE3B476EA17F}" type="slidenum">
              <a:rPr lang="ru-RU" smtClean="0"/>
              <a:pPr/>
              <a:t>‹#›</a:t>
            </a:fld>
            <a:endParaRPr lang="ru-RU"/>
          </a:p>
        </p:txBody>
      </p:sp>
    </p:spTree>
  </p:cSld>
  <p:clrMapOvr>
    <a:masterClrMapping/>
  </p:clrMapOvr>
  <p:transition>
    <p:cover dir="d"/>
    <p:sndAc>
      <p:endSnd/>
    </p:sndAc>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340E676C-8EEB-4950-A670-B96CC24CF35A}" type="datetimeFigureOut">
              <a:rPr lang="ru-RU" smtClean="0"/>
              <a:pPr/>
              <a:t>18.05.2015</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49631A76-0B73-45CD-888D-FE3B476EA17F}" type="slidenum">
              <a:rPr lang="ru-RU" smtClean="0"/>
              <a:pPr/>
              <a:t>‹#›</a:t>
            </a:fld>
            <a:endParaRPr lang="ru-RU"/>
          </a:p>
        </p:txBody>
      </p:sp>
    </p:spTree>
  </p:cSld>
  <p:clrMapOvr>
    <a:masterClrMapping/>
  </p:clrMapOvr>
  <p:transition>
    <p:cover dir="d"/>
    <p:sndAc>
      <p:endSnd/>
    </p:sndAc>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340E676C-8EEB-4950-A670-B96CC24CF35A}" type="datetimeFigureOut">
              <a:rPr lang="ru-RU" smtClean="0"/>
              <a:pPr/>
              <a:t>18.05.2015</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49631A76-0B73-45CD-888D-FE3B476EA17F}" type="slidenum">
              <a:rPr lang="ru-RU" smtClean="0"/>
              <a:pPr/>
              <a:t>‹#›</a:t>
            </a:fld>
            <a:endParaRPr lang="ru-RU"/>
          </a:p>
        </p:txBody>
      </p:sp>
    </p:spTree>
  </p:cSld>
  <p:clrMapOvr>
    <a:masterClrMapping/>
  </p:clrMapOvr>
  <p:transition>
    <p:cover dir="d"/>
    <p:sndAc>
      <p:endSnd/>
    </p:sndAc>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340E676C-8EEB-4950-A670-B96CC24CF35A}" type="datetimeFigureOut">
              <a:rPr lang="ru-RU" smtClean="0"/>
              <a:pPr/>
              <a:t>18.05.2015</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49631A76-0B73-45CD-888D-FE3B476EA17F}" type="slidenum">
              <a:rPr lang="ru-RU" smtClean="0"/>
              <a:pPr/>
              <a:t>‹#›</a:t>
            </a:fld>
            <a:endParaRPr lang="ru-RU"/>
          </a:p>
        </p:txBody>
      </p:sp>
    </p:spTree>
  </p:cSld>
  <p:clrMapOvr>
    <a:masterClrMapping/>
  </p:clrMapOvr>
  <p:transition>
    <p:cover dir="d"/>
    <p:sndAc>
      <p:endSnd/>
    </p:sndAc>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340E676C-8EEB-4950-A670-B96CC24CF35A}" type="datetimeFigureOut">
              <a:rPr lang="ru-RU" smtClean="0"/>
              <a:pPr/>
              <a:t>18.05.2015</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49631A76-0B73-45CD-888D-FE3B476EA17F}" type="slidenum">
              <a:rPr lang="ru-RU" smtClean="0"/>
              <a:pPr/>
              <a:t>‹#›</a:t>
            </a:fld>
            <a:endParaRPr lang="ru-RU"/>
          </a:p>
        </p:txBody>
      </p:sp>
    </p:spTree>
  </p:cSld>
  <p:clrMapOvr>
    <a:masterClrMapping/>
  </p:clrMapOvr>
  <p:transition>
    <p:cover dir="d"/>
    <p:sndAc>
      <p:endSnd/>
    </p:sndAc>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340E676C-8EEB-4950-A670-B96CC24CF35A}" type="datetimeFigureOut">
              <a:rPr lang="ru-RU" smtClean="0"/>
              <a:pPr/>
              <a:t>18.05.2015</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49631A76-0B73-45CD-888D-FE3B476EA17F}" type="slidenum">
              <a:rPr lang="ru-RU" smtClean="0"/>
              <a:pPr/>
              <a:t>‹#›</a:t>
            </a:fld>
            <a:endParaRPr lang="ru-RU"/>
          </a:p>
        </p:txBody>
      </p:sp>
    </p:spTree>
  </p:cSld>
  <p:clrMapOvr>
    <a:masterClrMapping/>
  </p:clrMapOvr>
  <p:transition>
    <p:cover dir="d"/>
    <p:sndAc>
      <p:endSnd/>
    </p:sndAc>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340E676C-8EEB-4950-A670-B96CC24CF35A}" type="datetimeFigureOut">
              <a:rPr lang="ru-RU" smtClean="0"/>
              <a:pPr/>
              <a:t>18.05.2015</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49631A76-0B73-45CD-888D-FE3B476EA17F}" type="slidenum">
              <a:rPr lang="ru-RU" smtClean="0"/>
              <a:pPr/>
              <a:t>‹#›</a:t>
            </a:fld>
            <a:endParaRPr lang="ru-RU"/>
          </a:p>
        </p:txBody>
      </p:sp>
    </p:spTree>
  </p:cSld>
  <p:clrMapOvr>
    <a:masterClrMapping/>
  </p:clrMapOvr>
  <p:transition>
    <p:cover dir="d"/>
    <p:sndAc>
      <p:endSnd/>
    </p:sndAc>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340E676C-8EEB-4950-A670-B96CC24CF35A}" type="datetimeFigureOut">
              <a:rPr lang="ru-RU" smtClean="0"/>
              <a:pPr/>
              <a:t>18.05.2015</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49631A76-0B73-45CD-888D-FE3B476EA17F}" type="slidenum">
              <a:rPr lang="ru-RU" smtClean="0"/>
              <a:pPr/>
              <a:t>‹#›</a:t>
            </a:fld>
            <a:endParaRPr lang="ru-RU"/>
          </a:p>
        </p:txBody>
      </p:sp>
    </p:spTree>
  </p:cSld>
  <p:clrMapOvr>
    <a:masterClrMapping/>
  </p:clrMapOvr>
  <p:transition>
    <p:cover dir="d"/>
    <p:sndAc>
      <p:endSnd/>
    </p:sndAc>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print">
            <a:lum/>
          </a:blip>
          <a:srcRect/>
          <a:stretch>
            <a:fillRect l="-25000" r="-25000"/>
          </a:stretch>
        </a:blip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40E676C-8EEB-4950-A670-B96CC24CF35A}" type="datetimeFigureOut">
              <a:rPr lang="ru-RU" smtClean="0"/>
              <a:pPr/>
              <a:t>18.05.2015</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9631A76-0B73-45CD-888D-FE3B476EA17F}" type="slidenum">
              <a:rPr lang="ru-RU" smtClean="0"/>
              <a:pPr/>
              <a:t>‹#›</a:t>
            </a:fld>
            <a:endParaRPr lang="ru-RU"/>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p:cover dir="d"/>
    <p:sndAc>
      <p:endSnd/>
    </p:sndAc>
  </p:transition>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slide" Target="slide3.xml"/><Relationship Id="rId4" Type="http://schemas.openxmlformats.org/officeDocument/2006/relationships/image" Target="../media/image15.jpeg"/></Relationships>
</file>

<file path=ppt/slides/_rels/slide11.xml.rels><?xml version="1.0" encoding="UTF-8" standalone="yes"?>
<Relationships xmlns="http://schemas.openxmlformats.org/package/2006/relationships"><Relationship Id="rId3" Type="http://schemas.openxmlformats.org/officeDocument/2006/relationships/image" Target="../media/image17.jpeg"/><Relationship Id="rId7" Type="http://schemas.openxmlformats.org/officeDocument/2006/relationships/image" Target="../media/image5.png"/><Relationship Id="rId2" Type="http://schemas.openxmlformats.org/officeDocument/2006/relationships/image" Target="../media/image16.jpeg"/><Relationship Id="rId1" Type="http://schemas.openxmlformats.org/officeDocument/2006/relationships/slideLayout" Target="../slideLayouts/slideLayout2.xml"/><Relationship Id="rId6" Type="http://schemas.openxmlformats.org/officeDocument/2006/relationships/slide" Target="slide3.xml"/><Relationship Id="rId5" Type="http://schemas.openxmlformats.org/officeDocument/2006/relationships/image" Target="../media/image18.jpeg"/><Relationship Id="rId4" Type="http://schemas.openxmlformats.org/officeDocument/2006/relationships/hyperlink" Target="http://mult-film.org/wp-content/uploads/2012/01/img-dteHeJ.jpg" TargetMode="External"/></Relationships>
</file>

<file path=ppt/slides/_rels/slide12.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2.xml"/><Relationship Id="rId5" Type="http://schemas.openxmlformats.org/officeDocument/2006/relationships/image" Target="../media/image21.png"/><Relationship Id="rId4" Type="http://schemas.openxmlformats.org/officeDocument/2006/relationships/slide" Target="slide3.xml"/></Relationships>
</file>

<file path=ppt/slides/_rels/slide1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slideLayout" Target="../slideLayouts/slideLayout2.xml"/><Relationship Id="rId1" Type="http://schemas.openxmlformats.org/officeDocument/2006/relationships/video" Target="file:///C:\Users\&#1069;&#1083;&#1100;&#1074;&#1080;&#1088;&#1072;\Desktop\&#1054;&#1090;&#1088;&#1099;&#1074;&#1086;&#1082;%20&#1080;&#1079;%20&#1084;&#1091;&#1083;&#1100;&#1090;&#1092;&#1080;&#1083;&#1100;&#1084;&#1072;%20&#1058;&#1072;&#1085;&#1077;&#1094;%20&#1089;&#1082;&#1077;&#1083;&#1077;&#1090;&#1086;&#1074;.wmv" TargetMode="External"/><Relationship Id="rId6" Type="http://schemas.openxmlformats.org/officeDocument/2006/relationships/image" Target="../media/image5.png"/><Relationship Id="rId5" Type="http://schemas.openxmlformats.org/officeDocument/2006/relationships/slide" Target="slide3.xml"/><Relationship Id="rId4" Type="http://schemas.openxmlformats.org/officeDocument/2006/relationships/image" Target="../media/image23.jpeg"/></Relationships>
</file>

<file path=ppt/slides/_rels/slide14.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jpeg"/><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slide" Target="slide3.xml"/></Relationships>
</file>

<file path=ppt/slides/_rels/slide15.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image" Target="../media/image26.jpe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16.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jpeg"/><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slide" Target="slide3.xml"/></Relationships>
</file>

<file path=ppt/slides/_rels/slide17.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image" Target="../media/image29.jpeg"/><Relationship Id="rId1" Type="http://schemas.openxmlformats.org/officeDocument/2006/relationships/slideLayout" Target="../slideLayouts/slideLayout2.xml"/><Relationship Id="rId4" Type="http://schemas.openxmlformats.org/officeDocument/2006/relationships/image" Target="../media/image30.png"/></Relationships>
</file>

<file path=ppt/slides/_rels/slide18.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diagramLayout" Target="../diagrams/layout1.xml"/><Relationship Id="rId7" Type="http://schemas.openxmlformats.org/officeDocument/2006/relationships/slide" Target="slide3.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9.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image" Target="../media/image33.gif"/><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image" Target="../media/image34.jpe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21.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image" Target="../media/image35.pn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22.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image" Target="../media/image36.jpe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23.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image" Target="../media/image37.gif"/><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24.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image" Target="../media/image38.jpe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25.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image" Target="../media/image39.jpe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26.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hyperlink" Target="http://24ikt.ru/Flash/master2/html/default.php" TargetMode="External"/><Relationship Id="rId7" Type="http://schemas.openxmlformats.org/officeDocument/2006/relationships/slide" Target="slide3.xml"/><Relationship Id="rId2" Type="http://schemas.openxmlformats.org/officeDocument/2006/relationships/hyperlink" Target="http://www.letopis.info/themes/cinematograph/istorija_multiplikacii.html" TargetMode="External"/><Relationship Id="rId1" Type="http://schemas.openxmlformats.org/officeDocument/2006/relationships/slideLayout" Target="../slideLayouts/slideLayout2.xml"/><Relationship Id="rId6" Type="http://schemas.openxmlformats.org/officeDocument/2006/relationships/hyperlink" Target="http://ru.wikimultia.org/wiki/%D0%9C%D1%83%D0%BB%D1%8C%D1%82%D0%B8%D0%BF%D0%BB%D0%B8%D0%BA%D0%B0%D1%86%D0%B8%D1%8Fl" TargetMode="External"/><Relationship Id="rId5" Type="http://schemas.openxmlformats.org/officeDocument/2006/relationships/hyperlink" Target="http://www.disney.ru/about/history.jsp" TargetMode="External"/><Relationship Id="rId4" Type="http://schemas.openxmlformats.org/officeDocument/2006/relationships/hyperlink" Target="http://www.myltik.ru/index.php?topic=interes" TargetMode="External"/></Relationships>
</file>

<file path=ppt/slides/_rels/slide3.xml.rels><?xml version="1.0" encoding="UTF-8" standalone="yes"?>
<Relationships xmlns="http://schemas.openxmlformats.org/package/2006/relationships"><Relationship Id="rId8" Type="http://schemas.openxmlformats.org/officeDocument/2006/relationships/slide" Target="slide19.xml"/><Relationship Id="rId3" Type="http://schemas.openxmlformats.org/officeDocument/2006/relationships/slide" Target="slide5.xml"/><Relationship Id="rId7" Type="http://schemas.openxmlformats.org/officeDocument/2006/relationships/slide" Target="slide18.xml"/><Relationship Id="rId2" Type="http://schemas.openxmlformats.org/officeDocument/2006/relationships/slide" Target="slide4.xml"/><Relationship Id="rId1" Type="http://schemas.openxmlformats.org/officeDocument/2006/relationships/slideLayout" Target="../slideLayouts/slideLayout2.xml"/><Relationship Id="rId6" Type="http://schemas.openxmlformats.org/officeDocument/2006/relationships/slide" Target="slide16.xml"/><Relationship Id="rId5" Type="http://schemas.openxmlformats.org/officeDocument/2006/relationships/slide" Target="slide12.xml"/><Relationship Id="rId10" Type="http://schemas.openxmlformats.org/officeDocument/2006/relationships/image" Target="../media/image3.jpeg"/><Relationship Id="rId4" Type="http://schemas.openxmlformats.org/officeDocument/2006/relationships/slide" Target="slide6.xml"/><Relationship Id="rId9" Type="http://schemas.openxmlformats.org/officeDocument/2006/relationships/slide" Target="slide26.xml"/></Relationships>
</file>

<file path=ppt/slides/_rels/slide4.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image" Target="../media/image4.jpe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slide" Target="slide3.xml"/></Relationships>
</file>

<file path=ppt/slides/_rels/slide6.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image" Target="../media/image8.pn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7.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image" Target="../media/image9.jpe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8.xml.rels><?xml version="1.0" encoding="UTF-8" standalone="yes"?>
<Relationships xmlns="http://schemas.openxmlformats.org/package/2006/relationships"><Relationship Id="rId3" Type="http://schemas.openxmlformats.org/officeDocument/2006/relationships/image" Target="../media/image11.gif"/><Relationship Id="rId2" Type="http://schemas.openxmlformats.org/officeDocument/2006/relationships/image" Target="../media/image10.jpeg"/><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slide" Target="slide3.xml"/></Relationships>
</file>

<file path=ppt/slides/_rels/slide9.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image" Target="../media/image12.jpeg"/><Relationship Id="rId1" Type="http://schemas.openxmlformats.org/officeDocument/2006/relationships/slideLayout" Target="../slideLayouts/slideLayout2.xml"/><Relationship Id="rId4"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0" y="1196752"/>
            <a:ext cx="8892480" cy="646331"/>
          </a:xfrm>
          <a:prstGeom prst="rect">
            <a:avLst/>
          </a:prstGeom>
        </p:spPr>
        <p:txBody>
          <a:bodyPr wrap="square">
            <a:spAutoFit/>
          </a:bodyPr>
          <a:lstStyle/>
          <a:p>
            <a:pPr algn="ctr">
              <a:defRPr/>
            </a:pPr>
            <a:r>
              <a:rPr lang="ru-RU" b="1" dirty="0" smtClean="0">
                <a:solidFill>
                  <a:srgbClr val="0070C0"/>
                </a:solidFill>
                <a:latin typeface="Verdana" pitchFamily="34" charset="0"/>
              </a:rPr>
              <a:t>Презентация к уроку информатики в 11 классе по теме</a:t>
            </a:r>
          </a:p>
          <a:p>
            <a:pPr algn="ctr">
              <a:defRPr/>
            </a:pPr>
            <a:r>
              <a:rPr lang="ru-RU" b="1" dirty="0" smtClean="0">
                <a:solidFill>
                  <a:srgbClr val="0070C0"/>
                </a:solidFill>
                <a:latin typeface="Verdana" pitchFamily="34" charset="0"/>
              </a:rPr>
              <a:t>«</a:t>
            </a:r>
            <a:r>
              <a:rPr lang="ru-RU" b="1" dirty="0" smtClean="0">
                <a:solidFill>
                  <a:srgbClr val="0070C0"/>
                </a:solidFill>
                <a:latin typeface="Arial Black" pitchFamily="34" charset="0"/>
                <a:ea typeface="Adobe Ming Std L" pitchFamily="18" charset="-128"/>
              </a:rPr>
              <a:t>История анимации и </a:t>
            </a:r>
            <a:r>
              <a:rPr lang="ru-RU" b="1" dirty="0" smtClean="0">
                <a:solidFill>
                  <a:srgbClr val="0070C0"/>
                </a:solidFill>
                <a:latin typeface="Arial Black" pitchFamily="34" charset="0"/>
                <a:ea typeface="Adobe Ming Std L" pitchFamily="18" charset="-128"/>
                <a:cs typeface="Khmer UI" pitchFamily="34" charset="0"/>
              </a:rPr>
              <a:t>мультипликации</a:t>
            </a:r>
            <a:r>
              <a:rPr lang="ru-RU" b="1" dirty="0" smtClean="0">
                <a:solidFill>
                  <a:srgbClr val="0070C0"/>
                </a:solidFill>
                <a:latin typeface="Verdana" pitchFamily="34" charset="0"/>
              </a:rPr>
              <a:t>»</a:t>
            </a:r>
            <a:endParaRPr lang="ru-RU" b="1" dirty="0">
              <a:solidFill>
                <a:srgbClr val="0070C0"/>
              </a:solidFill>
            </a:endParaRPr>
          </a:p>
        </p:txBody>
      </p:sp>
      <p:sp>
        <p:nvSpPr>
          <p:cNvPr id="3" name="Содержимое 2"/>
          <p:cNvSpPr txBox="1">
            <a:spLocks/>
          </p:cNvSpPr>
          <p:nvPr/>
        </p:nvSpPr>
        <p:spPr bwMode="auto">
          <a:xfrm>
            <a:off x="611560" y="2060848"/>
            <a:ext cx="8229600" cy="3600450"/>
          </a:xfrm>
          <a:prstGeom prst="rect">
            <a:avLst/>
          </a:prstGeom>
          <a:solidFill>
            <a:schemeClr val="tx1"/>
          </a:solidFill>
          <a:ln>
            <a:solidFill>
              <a:schemeClr val="tx1"/>
            </a:solidFill>
            <a:miter lim="800000"/>
            <a:headEnd/>
            <a:tailEnd/>
          </a:ln>
        </p:spPr>
        <p:txBody>
          <a:bodyPr vert="horz" wrap="square" lIns="91440" tIns="45720" rIns="91440" bIns="45720" numCol="1" anchor="t" anchorCtr="0" compatLnSpc="1">
            <a:prstTxWarp prst="textNoShape">
              <a:avLst/>
            </a:prstTxWarp>
          </a:bodyPr>
          <a:lstStyle/>
          <a:p>
            <a:pPr marL="228600" marR="0" lvl="0" indent="-228600" algn="r" defTabSz="914400" rtl="0" eaLnBrk="1" fontAlgn="base" latinLnBrk="0" hangingPunct="1">
              <a:lnSpc>
                <a:spcPct val="90000"/>
              </a:lnSpc>
              <a:spcBef>
                <a:spcPts val="1000"/>
              </a:spcBef>
              <a:spcAft>
                <a:spcPct val="0"/>
              </a:spcAft>
              <a:buClrTx/>
              <a:buSzTx/>
              <a:buFontTx/>
              <a:buNone/>
              <a:tabLst/>
              <a:defRPr/>
            </a:pPr>
            <a:r>
              <a:rPr kumimoji="0" lang="ru-RU" sz="1400" b="1" i="0" u="sng" strike="noStrike" kern="1200" cap="none" spc="0" normalizeH="0" baseline="0" noProof="0" dirty="0" smtClean="0">
                <a:ln>
                  <a:noFill/>
                </a:ln>
                <a:solidFill>
                  <a:srgbClr val="0070C0"/>
                </a:solidFill>
                <a:effectLst/>
                <a:uLnTx/>
                <a:uFillTx/>
                <a:latin typeface="Verdana" pitchFamily="34" charset="0"/>
                <a:ea typeface="+mn-ea"/>
                <a:cs typeface="+mn-cs"/>
              </a:rPr>
              <a:t>Автор материала: </a:t>
            </a:r>
          </a:p>
          <a:p>
            <a:pPr marL="228600" marR="0" lvl="0" indent="-228600" algn="r" defTabSz="914400" rtl="0" eaLnBrk="1" fontAlgn="base" latinLnBrk="0" hangingPunct="1">
              <a:lnSpc>
                <a:spcPct val="90000"/>
              </a:lnSpc>
              <a:spcBef>
                <a:spcPts val="1000"/>
              </a:spcBef>
              <a:spcAft>
                <a:spcPct val="0"/>
              </a:spcAft>
              <a:buClrTx/>
              <a:buSzTx/>
              <a:buFontTx/>
              <a:buNone/>
              <a:tabLst/>
              <a:defRPr/>
            </a:pPr>
            <a:r>
              <a:rPr kumimoji="0" lang="ru-RU" sz="1400" b="1" i="0" u="sng" strike="noStrike" kern="1200" cap="none" spc="0" normalizeH="0" baseline="0" noProof="0" dirty="0" smtClean="0">
                <a:ln>
                  <a:noFill/>
                </a:ln>
                <a:solidFill>
                  <a:srgbClr val="0070C0"/>
                </a:solidFill>
                <a:effectLst/>
                <a:uLnTx/>
                <a:uFillTx/>
                <a:latin typeface="Verdana" pitchFamily="34" charset="0"/>
                <a:ea typeface="+mn-ea"/>
                <a:cs typeface="+mn-cs"/>
              </a:rPr>
              <a:t>Энгельгардт Эльвира Эдуардовна</a:t>
            </a:r>
          </a:p>
          <a:p>
            <a:pPr marL="228600" marR="0" lvl="0" indent="-228600" algn="r" defTabSz="914400" rtl="0" eaLnBrk="1" fontAlgn="base" latinLnBrk="0" hangingPunct="1">
              <a:lnSpc>
                <a:spcPct val="90000"/>
              </a:lnSpc>
              <a:spcBef>
                <a:spcPts val="1000"/>
              </a:spcBef>
              <a:spcAft>
                <a:spcPct val="0"/>
              </a:spcAft>
              <a:buClrTx/>
              <a:buSzTx/>
              <a:buFontTx/>
              <a:buNone/>
              <a:tabLst/>
              <a:defRPr/>
            </a:pPr>
            <a:r>
              <a:rPr kumimoji="0" lang="ru-RU" sz="1400" b="0" i="0" u="none" strike="noStrike" kern="1200" cap="none" spc="0" normalizeH="0" baseline="0" noProof="0" dirty="0" smtClean="0">
                <a:ln>
                  <a:noFill/>
                </a:ln>
                <a:solidFill>
                  <a:srgbClr val="0070C0"/>
                </a:solidFill>
                <a:effectLst/>
                <a:uLnTx/>
                <a:uFillTx/>
                <a:latin typeface="Verdana" pitchFamily="34" charset="0"/>
                <a:ea typeface="+mn-ea"/>
                <a:cs typeface="+mn-cs"/>
              </a:rPr>
              <a:t>Студенка (бакалавр) 3 курса,</a:t>
            </a:r>
          </a:p>
          <a:p>
            <a:pPr marL="228600" marR="0" lvl="0" indent="-228600" algn="r" defTabSz="914400" rtl="0" eaLnBrk="1" fontAlgn="base" latinLnBrk="0" hangingPunct="1">
              <a:lnSpc>
                <a:spcPct val="90000"/>
              </a:lnSpc>
              <a:spcBef>
                <a:spcPts val="1000"/>
              </a:spcBef>
              <a:spcAft>
                <a:spcPct val="0"/>
              </a:spcAft>
              <a:buClrTx/>
              <a:buSzTx/>
              <a:buFontTx/>
              <a:buNone/>
              <a:tabLst/>
              <a:defRPr/>
            </a:pPr>
            <a:r>
              <a:rPr kumimoji="0" lang="ru-RU" sz="1400" b="0" i="0" u="none" strike="noStrike" kern="1200" cap="none" spc="0" normalizeH="0" baseline="0" noProof="0" dirty="0" smtClean="0">
                <a:ln>
                  <a:noFill/>
                </a:ln>
                <a:solidFill>
                  <a:srgbClr val="0070C0"/>
                </a:solidFill>
                <a:effectLst/>
                <a:uLnTx/>
                <a:uFillTx/>
                <a:latin typeface="Verdana" pitchFamily="34" charset="0"/>
                <a:ea typeface="+mn-ea"/>
                <a:cs typeface="+mn-cs"/>
              </a:rPr>
              <a:t>психолого-педагогического факультета,</a:t>
            </a:r>
          </a:p>
          <a:p>
            <a:pPr marL="228600" marR="0" lvl="0" indent="-228600" algn="r" defTabSz="914400" rtl="0" eaLnBrk="1" fontAlgn="base" latinLnBrk="0" hangingPunct="1">
              <a:lnSpc>
                <a:spcPct val="90000"/>
              </a:lnSpc>
              <a:spcBef>
                <a:spcPts val="1000"/>
              </a:spcBef>
              <a:spcAft>
                <a:spcPct val="0"/>
              </a:spcAft>
              <a:buClrTx/>
              <a:buSzTx/>
              <a:buFontTx/>
              <a:buNone/>
              <a:tabLst/>
              <a:defRPr/>
            </a:pPr>
            <a:r>
              <a:rPr kumimoji="0" lang="ru-RU" sz="1400" b="0" i="0" u="none" strike="noStrike" kern="1200" cap="none" spc="0" normalizeH="0" baseline="0" noProof="0" dirty="0" smtClean="0">
                <a:ln>
                  <a:noFill/>
                </a:ln>
                <a:solidFill>
                  <a:srgbClr val="0070C0"/>
                </a:solidFill>
                <a:effectLst/>
                <a:uLnTx/>
                <a:uFillTx/>
                <a:latin typeface="Verdana" pitchFamily="34" charset="0"/>
                <a:ea typeface="+mn-ea"/>
                <a:cs typeface="+mn-cs"/>
              </a:rPr>
              <a:t>Кафедра информационных технологий обучения и непрерывного образования</a:t>
            </a:r>
          </a:p>
          <a:p>
            <a:pPr marL="228600" marR="0" lvl="0" indent="-228600" algn="r" defTabSz="914400" rtl="0" eaLnBrk="1" fontAlgn="base" latinLnBrk="0" hangingPunct="1">
              <a:lnSpc>
                <a:spcPct val="90000"/>
              </a:lnSpc>
              <a:spcBef>
                <a:spcPts val="1000"/>
              </a:spcBef>
              <a:spcAft>
                <a:spcPct val="0"/>
              </a:spcAft>
              <a:buClrTx/>
              <a:buSzTx/>
              <a:buFontTx/>
              <a:buNone/>
              <a:tabLst/>
              <a:defRPr/>
            </a:pPr>
            <a:r>
              <a:rPr kumimoji="0" lang="ru-RU" sz="1400" b="0" i="0" u="none" strike="noStrike" kern="1200" cap="none" spc="0" normalizeH="0" baseline="0" noProof="0" dirty="0" smtClean="0">
                <a:ln>
                  <a:noFill/>
                </a:ln>
                <a:solidFill>
                  <a:srgbClr val="0070C0"/>
                </a:solidFill>
                <a:effectLst/>
                <a:uLnTx/>
                <a:uFillTx/>
                <a:latin typeface="Verdana" pitchFamily="34" charset="0"/>
                <a:ea typeface="+mn-ea"/>
                <a:cs typeface="+mn-cs"/>
              </a:rPr>
              <a:t>Институт педагогики, психологии и социологии </a:t>
            </a:r>
          </a:p>
          <a:p>
            <a:pPr marL="228600" marR="0" lvl="0" indent="-228600" algn="r" defTabSz="914400" rtl="0" eaLnBrk="1" fontAlgn="base" latinLnBrk="0" hangingPunct="1">
              <a:lnSpc>
                <a:spcPct val="90000"/>
              </a:lnSpc>
              <a:spcBef>
                <a:spcPts val="1000"/>
              </a:spcBef>
              <a:spcAft>
                <a:spcPct val="0"/>
              </a:spcAft>
              <a:buClrTx/>
              <a:buSzTx/>
              <a:buFontTx/>
              <a:buNone/>
              <a:tabLst/>
              <a:defRPr/>
            </a:pPr>
            <a:r>
              <a:rPr kumimoji="0" lang="ru-RU" sz="1400" b="0" i="0" u="none" strike="noStrike" kern="1200" cap="none" spc="0" normalizeH="0" baseline="0" noProof="0" dirty="0" smtClean="0">
                <a:ln>
                  <a:noFill/>
                </a:ln>
                <a:solidFill>
                  <a:srgbClr val="0070C0"/>
                </a:solidFill>
                <a:effectLst/>
                <a:uLnTx/>
                <a:uFillTx/>
                <a:latin typeface="Verdana" pitchFamily="34" charset="0"/>
                <a:ea typeface="+mn-ea"/>
                <a:cs typeface="+mn-cs"/>
              </a:rPr>
              <a:t>Сибирского Федерального Университета (ИППС СФУ</a:t>
            </a:r>
            <a:r>
              <a:rPr kumimoji="0" lang="ru-RU" sz="2000" b="0" i="0" u="none" strike="noStrike" kern="1200" cap="none" spc="0" normalizeH="0" baseline="0" noProof="0" dirty="0" smtClean="0">
                <a:ln>
                  <a:noFill/>
                </a:ln>
                <a:solidFill>
                  <a:srgbClr val="0070C0"/>
                </a:solidFill>
                <a:effectLst/>
                <a:uLnTx/>
                <a:uFillTx/>
                <a:latin typeface="Verdana" pitchFamily="34" charset="0"/>
                <a:ea typeface="+mn-ea"/>
                <a:cs typeface="+mn-cs"/>
              </a:rPr>
              <a:t>)</a:t>
            </a:r>
          </a:p>
        </p:txBody>
      </p:sp>
      <p:sp>
        <p:nvSpPr>
          <p:cNvPr id="4" name="Прямоугольник 3"/>
          <p:cNvSpPr>
            <a:spLocks noChangeArrowheads="1"/>
          </p:cNvSpPr>
          <p:nvPr/>
        </p:nvSpPr>
        <p:spPr bwMode="auto">
          <a:xfrm>
            <a:off x="3132138" y="6092825"/>
            <a:ext cx="2808287" cy="369888"/>
          </a:xfrm>
          <a:prstGeom prst="rect">
            <a:avLst/>
          </a:prstGeom>
          <a:noFill/>
          <a:ln w="9525">
            <a:noFill/>
            <a:miter lim="800000"/>
            <a:headEnd/>
            <a:tailEnd/>
          </a:ln>
        </p:spPr>
        <p:txBody>
          <a:bodyPr>
            <a:spAutoFit/>
          </a:bodyPr>
          <a:lstStyle/>
          <a:p>
            <a:pPr algn="ctr"/>
            <a:r>
              <a:rPr lang="ru-RU" b="1" dirty="0">
                <a:solidFill>
                  <a:srgbClr val="0070C0"/>
                </a:solidFill>
              </a:rPr>
              <a:t>г. Красноярск, 2015 год</a:t>
            </a:r>
          </a:p>
        </p:txBody>
      </p:sp>
    </p:spTree>
  </p:cSld>
  <p:clrMapOvr>
    <a:masterClrMapping/>
  </p:clrMapOvr>
  <p:transition>
    <p:cover dir="d"/>
    <p:sndAc>
      <p:endSnd/>
    </p:sndAc>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457200" y="1484784"/>
            <a:ext cx="8229600" cy="4641379"/>
          </a:xfrm>
        </p:spPr>
        <p:txBody>
          <a:bodyPr>
            <a:normAutofit/>
          </a:bodyPr>
          <a:lstStyle/>
          <a:p>
            <a:pPr algn="just">
              <a:buNone/>
            </a:pPr>
            <a:r>
              <a:rPr lang="ru-RU" sz="2000" dirty="0" smtClean="0">
                <a:solidFill>
                  <a:schemeClr val="bg1"/>
                </a:solidFill>
              </a:rPr>
              <a:t>		</a:t>
            </a:r>
            <a:r>
              <a:rPr lang="ru-RU" sz="2000" b="1" dirty="0" smtClean="0">
                <a:solidFill>
                  <a:schemeClr val="bg1"/>
                </a:solidFill>
                <a:latin typeface="Arial" pitchFamily="34" charset="0"/>
                <a:cs typeface="Arial" pitchFamily="34" charset="0"/>
              </a:rPr>
              <a:t>Первым настоящим мультипликатором принято считать француза </a:t>
            </a:r>
            <a:r>
              <a:rPr lang="ru-RU" sz="2000" b="1" dirty="0" smtClean="0">
                <a:solidFill>
                  <a:srgbClr val="0070C0"/>
                </a:solidFill>
                <a:latin typeface="Arial" pitchFamily="34" charset="0"/>
                <a:cs typeface="Arial" pitchFamily="34" charset="0"/>
              </a:rPr>
              <a:t>Эмиля </a:t>
            </a:r>
            <a:r>
              <a:rPr lang="ru-RU" sz="2000" b="1" dirty="0" err="1" smtClean="0">
                <a:solidFill>
                  <a:srgbClr val="0070C0"/>
                </a:solidFill>
                <a:latin typeface="Arial" pitchFamily="34" charset="0"/>
                <a:cs typeface="Arial" pitchFamily="34" charset="0"/>
              </a:rPr>
              <a:t>Рейно</a:t>
            </a:r>
            <a:r>
              <a:rPr lang="ru-RU" sz="2000" b="1" dirty="0" smtClean="0">
                <a:solidFill>
                  <a:schemeClr val="bg1"/>
                </a:solidFill>
                <a:latin typeface="Arial" pitchFamily="34" charset="0"/>
                <a:cs typeface="Arial" pitchFamily="34" charset="0"/>
              </a:rPr>
              <a:t>. </a:t>
            </a:r>
          </a:p>
          <a:p>
            <a:pPr algn="just">
              <a:buNone/>
            </a:pPr>
            <a:r>
              <a:rPr lang="ru-RU" sz="2000" b="1" dirty="0" smtClean="0">
                <a:solidFill>
                  <a:schemeClr val="bg1"/>
                </a:solidFill>
                <a:latin typeface="Arial" pitchFamily="34" charset="0"/>
                <a:cs typeface="Arial" pitchFamily="34" charset="0"/>
              </a:rPr>
              <a:t>		Он создал аппарат </a:t>
            </a:r>
            <a:r>
              <a:rPr lang="ru-RU" sz="2000" b="1" dirty="0" err="1" smtClean="0">
                <a:solidFill>
                  <a:srgbClr val="0070C0"/>
                </a:solidFill>
                <a:latin typeface="Arial" pitchFamily="34" charset="0"/>
                <a:cs typeface="Arial" pitchFamily="34" charset="0"/>
              </a:rPr>
              <a:t>праксиноскоп</a:t>
            </a:r>
            <a:r>
              <a:rPr lang="ru-RU" sz="2000" b="1" dirty="0" smtClean="0">
                <a:solidFill>
                  <a:schemeClr val="bg1"/>
                </a:solidFill>
                <a:latin typeface="Arial" pitchFamily="34" charset="0"/>
                <a:cs typeface="Arial" pitchFamily="34" charset="0"/>
              </a:rPr>
              <a:t>, который состоял из крутящегося барабана, системы зеркал и фонаря. </a:t>
            </a:r>
          </a:p>
          <a:p>
            <a:pPr algn="just">
              <a:buNone/>
            </a:pPr>
            <a:r>
              <a:rPr lang="ru-RU" sz="2000" dirty="0" smtClean="0">
                <a:solidFill>
                  <a:schemeClr val="bg1"/>
                </a:solidFill>
                <a:latin typeface="Arial" pitchFamily="34" charset="0"/>
                <a:cs typeface="Arial" pitchFamily="34" charset="0"/>
              </a:rPr>
              <a:t>		</a:t>
            </a:r>
            <a:r>
              <a:rPr lang="ru-RU" sz="2000" b="1" dirty="0" smtClean="0">
                <a:solidFill>
                  <a:srgbClr val="0070C0"/>
                </a:solidFill>
                <a:latin typeface="Arial" pitchFamily="34" charset="0"/>
                <a:cs typeface="Arial" pitchFamily="34" charset="0"/>
              </a:rPr>
              <a:t>В 1892 году</a:t>
            </a:r>
            <a:r>
              <a:rPr lang="ru-RU" sz="2000" b="1" dirty="0" smtClean="0">
                <a:solidFill>
                  <a:schemeClr val="bg1"/>
                </a:solidFill>
                <a:latin typeface="Arial" pitchFamily="34" charset="0"/>
                <a:cs typeface="Arial" pitchFamily="34" charset="0"/>
              </a:rPr>
              <a:t> </a:t>
            </a:r>
            <a:r>
              <a:rPr lang="ru-RU" sz="2000" b="1" dirty="0" err="1" smtClean="0">
                <a:solidFill>
                  <a:schemeClr val="bg1"/>
                </a:solidFill>
                <a:latin typeface="Arial" pitchFamily="34" charset="0"/>
                <a:cs typeface="Arial" pitchFamily="34" charset="0"/>
              </a:rPr>
              <a:t>Рейно</a:t>
            </a:r>
            <a:r>
              <a:rPr lang="ru-RU" sz="2000" b="1" dirty="0" smtClean="0">
                <a:solidFill>
                  <a:schemeClr val="bg1"/>
                </a:solidFill>
                <a:latin typeface="Arial" pitchFamily="34" charset="0"/>
                <a:cs typeface="Arial" pitchFamily="34" charset="0"/>
              </a:rPr>
              <a:t> запустил своеобразный аттракцион  - оптический театр. Там он демонстрировал зрителям комические сюжеты продолжительностью 15-20 минут. </a:t>
            </a:r>
            <a:endParaRPr lang="ru-RU" sz="2000" b="1" dirty="0">
              <a:solidFill>
                <a:schemeClr val="bg1"/>
              </a:solidFill>
              <a:latin typeface="Arial" pitchFamily="34" charset="0"/>
              <a:cs typeface="Arial" pitchFamily="34" charset="0"/>
            </a:endParaRPr>
          </a:p>
        </p:txBody>
      </p:sp>
      <p:pic>
        <p:nvPicPr>
          <p:cNvPr id="20482" name="Picture 2" descr="http://www.letopis.info/files/posts/imgs/258/zagrujennoe_9.jpg"/>
          <p:cNvPicPr>
            <a:picLocks noChangeAspect="1" noChangeArrowheads="1"/>
          </p:cNvPicPr>
          <p:nvPr/>
        </p:nvPicPr>
        <p:blipFill>
          <a:blip r:embed="rId2" cstate="print"/>
          <a:srcRect/>
          <a:stretch>
            <a:fillRect/>
          </a:stretch>
        </p:blipFill>
        <p:spPr bwMode="auto">
          <a:xfrm>
            <a:off x="3347864" y="4394463"/>
            <a:ext cx="2304256" cy="2463538"/>
          </a:xfrm>
          <a:prstGeom prst="rect">
            <a:avLst/>
          </a:prstGeom>
          <a:noFill/>
          <a:scene3d>
            <a:camera prst="orthographicFront"/>
            <a:lightRig rig="threePt" dir="t"/>
          </a:scene3d>
          <a:sp3d>
            <a:bevelT prst="convex"/>
          </a:sp3d>
        </p:spPr>
      </p:pic>
      <p:pic>
        <p:nvPicPr>
          <p:cNvPr id="20484" name="Picture 4" descr="праксиноскоп"/>
          <p:cNvPicPr>
            <a:picLocks noChangeAspect="1" noChangeArrowheads="1"/>
          </p:cNvPicPr>
          <p:nvPr/>
        </p:nvPicPr>
        <p:blipFill>
          <a:blip r:embed="rId3" cstate="print"/>
          <a:srcRect l="30533"/>
          <a:stretch>
            <a:fillRect/>
          </a:stretch>
        </p:blipFill>
        <p:spPr bwMode="auto">
          <a:xfrm>
            <a:off x="0" y="4580721"/>
            <a:ext cx="3347864" cy="2277279"/>
          </a:xfrm>
          <a:prstGeom prst="rect">
            <a:avLst/>
          </a:prstGeom>
          <a:noFill/>
          <a:scene3d>
            <a:camera prst="orthographicFront"/>
            <a:lightRig rig="threePt" dir="t"/>
          </a:scene3d>
          <a:sp3d>
            <a:bevelT prst="slope"/>
          </a:sp3d>
        </p:spPr>
      </p:pic>
      <p:pic>
        <p:nvPicPr>
          <p:cNvPr id="20486" name="Picture 6" descr="http://www.myltik.ru/interes/history/theatreoptique.jpg"/>
          <p:cNvPicPr>
            <a:picLocks noChangeAspect="1" noChangeArrowheads="1"/>
          </p:cNvPicPr>
          <p:nvPr/>
        </p:nvPicPr>
        <p:blipFill>
          <a:blip r:embed="rId4" cstate="print"/>
          <a:srcRect/>
          <a:stretch>
            <a:fillRect/>
          </a:stretch>
        </p:blipFill>
        <p:spPr bwMode="auto">
          <a:xfrm>
            <a:off x="5652120" y="4498621"/>
            <a:ext cx="3491880" cy="2359379"/>
          </a:xfrm>
          <a:prstGeom prst="rect">
            <a:avLst/>
          </a:prstGeom>
          <a:noFill/>
          <a:scene3d>
            <a:camera prst="orthographicFront"/>
            <a:lightRig rig="threePt" dir="t"/>
          </a:scene3d>
          <a:sp3d>
            <a:bevelT prst="convex"/>
          </a:sp3d>
        </p:spPr>
      </p:pic>
      <p:pic>
        <p:nvPicPr>
          <p:cNvPr id="6" name="Picture 4" descr="Скачать новые приложения Android Market, APK, игры, приложения: NightGospel">
            <a:hlinkClick r:id="rId5" action="ppaction://hlinksldjump"/>
          </p:cNvPr>
          <p:cNvPicPr>
            <a:picLocks noChangeAspect="1" noChangeArrowheads="1"/>
          </p:cNvPicPr>
          <p:nvPr/>
        </p:nvPicPr>
        <p:blipFill>
          <a:blip r:embed="rId6" cstate="print"/>
          <a:srcRect/>
          <a:stretch>
            <a:fillRect/>
          </a:stretch>
        </p:blipFill>
        <p:spPr bwMode="auto">
          <a:xfrm>
            <a:off x="8667328" y="4005064"/>
            <a:ext cx="476672" cy="476672"/>
          </a:xfrm>
          <a:prstGeom prst="rect">
            <a:avLst/>
          </a:prstGeom>
          <a:noFill/>
        </p:spPr>
      </p:pic>
    </p:spTree>
  </p:cSld>
  <p:clrMapOvr>
    <a:masterClrMapping/>
  </p:clrMapOvr>
  <p:transition>
    <p:cover dir="d"/>
    <p:sndAc>
      <p:end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7" presetClass="entr" presetSubtype="1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3203848" y="1600200"/>
            <a:ext cx="5482952" cy="4525963"/>
          </a:xfrm>
        </p:spPr>
        <p:txBody>
          <a:bodyPr>
            <a:normAutofit/>
          </a:bodyPr>
          <a:lstStyle/>
          <a:p>
            <a:pPr algn="just">
              <a:buNone/>
            </a:pPr>
            <a:r>
              <a:rPr lang="ru-RU" sz="1600" dirty="0" smtClean="0">
                <a:solidFill>
                  <a:schemeClr val="bg1"/>
                </a:solidFill>
                <a:latin typeface="Arial" pitchFamily="34" charset="0"/>
                <a:cs typeface="Arial" pitchFamily="34" charset="0"/>
              </a:rPr>
              <a:t>	</a:t>
            </a:r>
            <a:r>
              <a:rPr lang="ru-RU" sz="2000" b="1" dirty="0" smtClean="0">
                <a:solidFill>
                  <a:srgbClr val="0070C0"/>
                </a:solidFill>
                <a:latin typeface="Arial" pitchFamily="34" charset="0"/>
                <a:cs typeface="Arial" pitchFamily="34" charset="0"/>
              </a:rPr>
              <a:t>Эмиль Коль </a:t>
            </a:r>
            <a:r>
              <a:rPr lang="ru-RU" sz="2000" dirty="0" smtClean="0">
                <a:solidFill>
                  <a:schemeClr val="bg1"/>
                </a:solidFill>
                <a:latin typeface="Arial" pitchFamily="34" charset="0"/>
                <a:cs typeface="Arial" pitchFamily="34" charset="0"/>
              </a:rPr>
              <a:t>– в 1908 году создал первые мультипликационные фильмы. Они напоминали рисованные комиксы, только в движении. </a:t>
            </a:r>
          </a:p>
          <a:p>
            <a:pPr algn="just">
              <a:buNone/>
            </a:pPr>
            <a:r>
              <a:rPr lang="ru-RU" sz="2000" dirty="0" smtClean="0">
                <a:solidFill>
                  <a:schemeClr val="bg1"/>
                </a:solidFill>
                <a:latin typeface="Arial" pitchFamily="34" charset="0"/>
                <a:cs typeface="Arial" pitchFamily="34" charset="0"/>
              </a:rPr>
              <a:t>	</a:t>
            </a:r>
            <a:r>
              <a:rPr lang="ru-RU" sz="2000" b="1" dirty="0" smtClean="0">
                <a:solidFill>
                  <a:srgbClr val="0070C0"/>
                </a:solidFill>
                <a:latin typeface="Arial" pitchFamily="34" charset="0"/>
                <a:cs typeface="Arial" pitchFamily="34" charset="0"/>
              </a:rPr>
              <a:t>1908 г.</a:t>
            </a:r>
            <a:r>
              <a:rPr lang="ru-RU" sz="2000" dirty="0" smtClean="0">
                <a:solidFill>
                  <a:schemeClr val="bg1"/>
                </a:solidFill>
                <a:latin typeface="Arial" pitchFamily="34" charset="0"/>
                <a:cs typeface="Arial" pitchFamily="34" charset="0"/>
              </a:rPr>
              <a:t> - Эмиль Коль показал свой первый анимационный фильм </a:t>
            </a:r>
            <a:r>
              <a:rPr lang="ru-RU" sz="2000" b="1" dirty="0" smtClean="0">
                <a:solidFill>
                  <a:srgbClr val="0070C0"/>
                </a:solidFill>
                <a:latin typeface="Arial" pitchFamily="34" charset="0"/>
                <a:cs typeface="Arial" pitchFamily="34" charset="0"/>
              </a:rPr>
              <a:t>«Фантасмагория или кошмар </a:t>
            </a:r>
            <a:r>
              <a:rPr lang="ru-RU" sz="2000" b="1" dirty="0" err="1" smtClean="0">
                <a:solidFill>
                  <a:srgbClr val="0070C0"/>
                </a:solidFill>
                <a:latin typeface="Arial" pitchFamily="34" charset="0"/>
                <a:cs typeface="Arial" pitchFamily="34" charset="0"/>
              </a:rPr>
              <a:t>фантоша</a:t>
            </a:r>
            <a:r>
              <a:rPr lang="ru-RU" sz="2000" b="1" dirty="0" smtClean="0">
                <a:solidFill>
                  <a:srgbClr val="0070C0"/>
                </a:solidFill>
                <a:latin typeface="Arial" pitchFamily="34" charset="0"/>
                <a:cs typeface="Arial" pitchFamily="34" charset="0"/>
              </a:rPr>
              <a:t>»</a:t>
            </a:r>
          </a:p>
          <a:p>
            <a:pPr>
              <a:buNone/>
            </a:pPr>
            <a:r>
              <a:rPr lang="ru-RU" sz="2000" dirty="0" smtClean="0">
                <a:solidFill>
                  <a:schemeClr val="bg1"/>
                </a:solidFill>
                <a:latin typeface="Arial" pitchFamily="34" charset="0"/>
                <a:cs typeface="Arial" pitchFamily="34" charset="0"/>
              </a:rPr>
              <a:t>	</a:t>
            </a:r>
            <a:endParaRPr lang="ru-RU" sz="1600" dirty="0">
              <a:solidFill>
                <a:schemeClr val="bg1"/>
              </a:solidFill>
              <a:latin typeface="Arial" pitchFamily="34" charset="0"/>
              <a:cs typeface="Arial" pitchFamily="34" charset="0"/>
            </a:endParaRPr>
          </a:p>
        </p:txBody>
      </p:sp>
      <p:pic>
        <p:nvPicPr>
          <p:cNvPr id="22530" name="Picture 2" descr="http://www.letopis.info/files/posts/imgs/258/images_6.jpg"/>
          <p:cNvPicPr>
            <a:picLocks noChangeAspect="1" noChangeArrowheads="1"/>
          </p:cNvPicPr>
          <p:nvPr/>
        </p:nvPicPr>
        <p:blipFill>
          <a:blip r:embed="rId2" cstate="print"/>
          <a:srcRect/>
          <a:stretch>
            <a:fillRect/>
          </a:stretch>
        </p:blipFill>
        <p:spPr bwMode="auto">
          <a:xfrm>
            <a:off x="323528" y="1628800"/>
            <a:ext cx="2376264" cy="3338802"/>
          </a:xfrm>
          <a:prstGeom prst="rect">
            <a:avLst/>
          </a:prstGeom>
          <a:noFill/>
          <a:effectLst>
            <a:softEdge rad="127000"/>
          </a:effectLst>
        </p:spPr>
      </p:pic>
      <p:sp>
        <p:nvSpPr>
          <p:cNvPr id="5" name="Прямоугольник 4"/>
          <p:cNvSpPr/>
          <p:nvPr/>
        </p:nvSpPr>
        <p:spPr>
          <a:xfrm>
            <a:off x="539552" y="5013176"/>
            <a:ext cx="1742785" cy="369332"/>
          </a:xfrm>
          <a:prstGeom prst="rect">
            <a:avLst/>
          </a:prstGeom>
        </p:spPr>
        <p:txBody>
          <a:bodyPr wrap="none">
            <a:spAutoFit/>
          </a:bodyPr>
          <a:lstStyle/>
          <a:p>
            <a:r>
              <a:rPr lang="ru-RU" dirty="0" smtClean="0">
                <a:solidFill>
                  <a:srgbClr val="0070C0"/>
                </a:solidFill>
                <a:latin typeface="Arial Black" pitchFamily="34" charset="0"/>
              </a:rPr>
              <a:t>Эмиль Коль</a:t>
            </a:r>
            <a:endParaRPr lang="ru-RU" dirty="0">
              <a:solidFill>
                <a:srgbClr val="0070C0"/>
              </a:solidFill>
              <a:latin typeface="Arial Black" pitchFamily="34" charset="0"/>
            </a:endParaRPr>
          </a:p>
        </p:txBody>
      </p:sp>
      <p:pic>
        <p:nvPicPr>
          <p:cNvPr id="22532" name="Picture 4" descr="Фантоши"/>
          <p:cNvPicPr>
            <a:picLocks noChangeAspect="1" noChangeArrowheads="1"/>
          </p:cNvPicPr>
          <p:nvPr/>
        </p:nvPicPr>
        <p:blipFill>
          <a:blip r:embed="rId3" cstate="print"/>
          <a:srcRect/>
          <a:stretch>
            <a:fillRect/>
          </a:stretch>
        </p:blipFill>
        <p:spPr bwMode="auto">
          <a:xfrm>
            <a:off x="6300192" y="4149080"/>
            <a:ext cx="1905000" cy="1304926"/>
          </a:xfrm>
          <a:prstGeom prst="rect">
            <a:avLst/>
          </a:prstGeom>
          <a:noFill/>
          <a:effectLst>
            <a:reflection blurRad="6350" stA="52000" endA="300" endPos="35000" dir="5400000" sy="-100000" algn="bl" rotWithShape="0"/>
          </a:effectLst>
        </p:spPr>
      </p:pic>
      <p:pic>
        <p:nvPicPr>
          <p:cNvPr id="7" name="Рисунок 5" descr="Первый мультфильм Э.Коля">
            <a:hlinkClick r:id="rId4"/>
          </p:cNvPr>
          <p:cNvPicPr>
            <a:picLocks noChangeAspect="1" noChangeArrowheads="1"/>
          </p:cNvPicPr>
          <p:nvPr/>
        </p:nvPicPr>
        <p:blipFill>
          <a:blip r:embed="rId5" cstate="print"/>
          <a:srcRect/>
          <a:stretch>
            <a:fillRect/>
          </a:stretch>
        </p:blipFill>
        <p:spPr bwMode="auto">
          <a:xfrm>
            <a:off x="3707904" y="4581128"/>
            <a:ext cx="2216150" cy="1709738"/>
          </a:xfrm>
          <a:prstGeom prst="rect">
            <a:avLst/>
          </a:prstGeom>
          <a:noFill/>
          <a:ln w="9525">
            <a:noFill/>
            <a:miter lim="800000"/>
            <a:headEnd/>
            <a:tailEnd/>
          </a:ln>
          <a:effectLst>
            <a:reflection blurRad="6350" stA="52000" endA="300" endPos="35000" dir="5400000" sy="-100000" algn="bl" rotWithShape="0"/>
          </a:effectLst>
        </p:spPr>
      </p:pic>
      <p:pic>
        <p:nvPicPr>
          <p:cNvPr id="8" name="Picture 4" descr="Скачать новые приложения Android Market, APK, игры, приложения: NightGospel">
            <a:hlinkClick r:id="rId6" action="ppaction://hlinksldjump"/>
          </p:cNvPr>
          <p:cNvPicPr>
            <a:picLocks noChangeAspect="1" noChangeArrowheads="1"/>
          </p:cNvPicPr>
          <p:nvPr/>
        </p:nvPicPr>
        <p:blipFill>
          <a:blip r:embed="rId7" cstate="print"/>
          <a:srcRect/>
          <a:stretch>
            <a:fillRect/>
          </a:stretch>
        </p:blipFill>
        <p:spPr bwMode="auto">
          <a:xfrm>
            <a:off x="8595320" y="6309320"/>
            <a:ext cx="548680" cy="548680"/>
          </a:xfrm>
          <a:prstGeom prst="rect">
            <a:avLst/>
          </a:prstGeom>
          <a:noFill/>
        </p:spPr>
      </p:pic>
    </p:spTree>
  </p:cSld>
  <p:clrMapOvr>
    <a:masterClrMapping/>
  </p:clrMapOvr>
  <p:transition>
    <p:cover dir="d"/>
    <p:sndAc>
      <p:end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7" presetClass="entr" presetSubtype="0" fill="hold" nodeType="clickEffect">
                                  <p:stCondLst>
                                    <p:cond delay="0"/>
                                  </p:stCondLst>
                                  <p:childTnLst>
                                    <p:set>
                                      <p:cBhvr>
                                        <p:cTn id="6" dur="1" fill="hold">
                                          <p:stCondLst>
                                            <p:cond delay="0"/>
                                          </p:stCondLst>
                                        </p:cTn>
                                        <p:tgtEl>
                                          <p:spTgt spid="22532"/>
                                        </p:tgtEl>
                                        <p:attrNameLst>
                                          <p:attrName>style.visibility</p:attrName>
                                        </p:attrNameLst>
                                      </p:cBhvr>
                                      <p:to>
                                        <p:strVal val="visible"/>
                                      </p:to>
                                    </p:set>
                                    <p:animEffect transition="in" filter="fade">
                                      <p:cBhvr>
                                        <p:cTn id="7" dur="1000"/>
                                        <p:tgtEl>
                                          <p:spTgt spid="22532"/>
                                        </p:tgtEl>
                                      </p:cBhvr>
                                    </p:animEffect>
                                    <p:anim calcmode="lin" valueType="num">
                                      <p:cBhvr>
                                        <p:cTn id="8" dur="1000" fill="hold"/>
                                        <p:tgtEl>
                                          <p:spTgt spid="22532"/>
                                        </p:tgtEl>
                                        <p:attrNameLst>
                                          <p:attrName>ppt_x</p:attrName>
                                        </p:attrNameLst>
                                      </p:cBhvr>
                                      <p:tavLst>
                                        <p:tav tm="0">
                                          <p:val>
                                            <p:strVal val="#ppt_x"/>
                                          </p:val>
                                        </p:tav>
                                        <p:tav tm="100000">
                                          <p:val>
                                            <p:strVal val="#ppt_x"/>
                                          </p:val>
                                        </p:tav>
                                      </p:tavLst>
                                    </p:anim>
                                    <p:anim calcmode="lin" valueType="num">
                                      <p:cBhvr>
                                        <p:cTn id="9" dur="900" decel="100000" fill="hold"/>
                                        <p:tgtEl>
                                          <p:spTgt spid="22532"/>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22532"/>
                                        </p:tgtEl>
                                        <p:attrNameLst>
                                          <p:attrName>ppt_y</p:attrName>
                                        </p:attrNameLst>
                                      </p:cBhvr>
                                      <p:tavLst>
                                        <p:tav tm="0">
                                          <p:val>
                                            <p:strVal val="#ppt_y-.03"/>
                                          </p:val>
                                        </p:tav>
                                        <p:tav tm="100000">
                                          <p:val>
                                            <p:strVal val="#ppt_y"/>
                                          </p:val>
                                        </p:tav>
                                      </p:tavLst>
                                    </p:anim>
                                  </p:childTnLst>
                                </p:cTn>
                              </p:par>
                            </p:childTnLst>
                          </p:cTn>
                        </p:par>
                      </p:childTnLst>
                    </p:cTn>
                  </p:par>
                  <p:par>
                    <p:cTn id="11" fill="hold">
                      <p:stCondLst>
                        <p:cond delay="indefinite"/>
                      </p:stCondLst>
                      <p:childTnLst>
                        <p:par>
                          <p:cTn id="12" fill="hold">
                            <p:stCondLst>
                              <p:cond delay="0"/>
                            </p:stCondLst>
                            <p:childTnLst>
                              <p:par>
                                <p:cTn id="13" presetID="37" presetClass="entr" presetSubtype="0" fill="hold" nodeType="click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fade">
                                      <p:cBhvr>
                                        <p:cTn id="15" dur="1000"/>
                                        <p:tgtEl>
                                          <p:spTgt spid="7"/>
                                        </p:tgtEl>
                                      </p:cBhvr>
                                    </p:animEffect>
                                    <p:anim calcmode="lin" valueType="num">
                                      <p:cBhvr>
                                        <p:cTn id="16" dur="1000" fill="hold"/>
                                        <p:tgtEl>
                                          <p:spTgt spid="7"/>
                                        </p:tgtEl>
                                        <p:attrNameLst>
                                          <p:attrName>ppt_x</p:attrName>
                                        </p:attrNameLst>
                                      </p:cBhvr>
                                      <p:tavLst>
                                        <p:tav tm="0">
                                          <p:val>
                                            <p:strVal val="#ppt_x"/>
                                          </p:val>
                                        </p:tav>
                                        <p:tav tm="100000">
                                          <p:val>
                                            <p:strVal val="#ppt_x"/>
                                          </p:val>
                                        </p:tav>
                                      </p:tavLst>
                                    </p:anim>
                                    <p:anim calcmode="lin" valueType="num">
                                      <p:cBhvr>
                                        <p:cTn id="17" dur="900" decel="100000" fill="hold"/>
                                        <p:tgtEl>
                                          <p:spTgt spid="7"/>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7"/>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2987824" y="1600200"/>
            <a:ext cx="5698976" cy="4525963"/>
          </a:xfrm>
        </p:spPr>
        <p:txBody>
          <a:bodyPr>
            <a:normAutofit/>
          </a:bodyPr>
          <a:lstStyle/>
          <a:p>
            <a:pPr algn="just">
              <a:buNone/>
            </a:pPr>
            <a:r>
              <a:rPr lang="ru-RU" sz="2000" dirty="0" smtClean="0">
                <a:solidFill>
                  <a:schemeClr val="bg1"/>
                </a:solidFill>
              </a:rPr>
              <a:t>	</a:t>
            </a:r>
            <a:r>
              <a:rPr lang="ru-RU" sz="1800" dirty="0" smtClean="0">
                <a:solidFill>
                  <a:schemeClr val="bg1"/>
                </a:solidFill>
                <a:latin typeface="Arial" pitchFamily="34" charset="0"/>
                <a:cs typeface="Arial" pitchFamily="34" charset="0"/>
              </a:rPr>
              <a:t>Создателем первого звукового, музыкального и полнометражного мультипликационного фильма является американский художник – мультипликатор, кинорежиссер, актер, сценарист и продюсер </a:t>
            </a:r>
            <a:r>
              <a:rPr lang="ru-RU" sz="1800" b="1" dirty="0" smtClean="0">
                <a:solidFill>
                  <a:srgbClr val="0070C0"/>
                </a:solidFill>
                <a:latin typeface="Arial" pitchFamily="34" charset="0"/>
                <a:cs typeface="Arial" pitchFamily="34" charset="0"/>
              </a:rPr>
              <a:t>Уолт Дисней</a:t>
            </a:r>
          </a:p>
          <a:p>
            <a:pPr algn="just">
              <a:buNone/>
            </a:pPr>
            <a:r>
              <a:rPr lang="ru-RU" sz="1800" dirty="0" smtClean="0">
                <a:solidFill>
                  <a:schemeClr val="bg1"/>
                </a:solidFill>
                <a:latin typeface="Arial" pitchFamily="34" charset="0"/>
                <a:cs typeface="Arial" pitchFamily="34" charset="0"/>
              </a:rPr>
              <a:t>	</a:t>
            </a:r>
          </a:p>
          <a:p>
            <a:pPr algn="just">
              <a:buNone/>
            </a:pPr>
            <a:endParaRPr lang="ru-RU" sz="1800" dirty="0" smtClean="0">
              <a:solidFill>
                <a:schemeClr val="bg1"/>
              </a:solidFill>
              <a:latin typeface="Arial" pitchFamily="34" charset="0"/>
              <a:cs typeface="Arial" pitchFamily="34" charset="0"/>
            </a:endParaRPr>
          </a:p>
          <a:p>
            <a:pPr algn="just">
              <a:buNone/>
            </a:pPr>
            <a:r>
              <a:rPr lang="ru-RU" sz="1800" dirty="0" smtClean="0">
                <a:solidFill>
                  <a:schemeClr val="bg1"/>
                </a:solidFill>
                <a:latin typeface="Arial" pitchFamily="34" charset="0"/>
                <a:cs typeface="Arial" pitchFamily="34" charset="0"/>
              </a:rPr>
              <a:t>	</a:t>
            </a:r>
            <a:r>
              <a:rPr lang="ru-RU" sz="1800" dirty="0" smtClean="0">
                <a:solidFill>
                  <a:srgbClr val="0070C0"/>
                </a:solidFill>
                <a:latin typeface="Arial" pitchFamily="34" charset="0"/>
                <a:cs typeface="Arial" pitchFamily="34" charset="0"/>
              </a:rPr>
              <a:t>16 октября 1923</a:t>
            </a:r>
            <a:r>
              <a:rPr lang="ru-RU" sz="1800" dirty="0" smtClean="0">
                <a:solidFill>
                  <a:schemeClr val="bg1"/>
                </a:solidFill>
                <a:latin typeface="Arial" pitchFamily="34" charset="0"/>
                <a:cs typeface="Arial" pitchFamily="34" charset="0"/>
              </a:rPr>
              <a:t> года нью-йоркский кинопрокатчик М. Дж. </a:t>
            </a:r>
            <a:r>
              <a:rPr lang="ru-RU" sz="1800" dirty="0" err="1" smtClean="0">
                <a:solidFill>
                  <a:schemeClr val="bg1"/>
                </a:solidFill>
                <a:latin typeface="Arial" pitchFamily="34" charset="0"/>
                <a:cs typeface="Arial" pitchFamily="34" charset="0"/>
              </a:rPr>
              <a:t>Уинклер</a:t>
            </a:r>
            <a:r>
              <a:rPr lang="ru-RU" sz="1800" dirty="0" smtClean="0">
                <a:solidFill>
                  <a:schemeClr val="bg1"/>
                </a:solidFill>
                <a:latin typeface="Arial" pitchFamily="34" charset="0"/>
                <a:cs typeface="Arial" pitchFamily="34" charset="0"/>
              </a:rPr>
              <a:t> заключил с Уолтом контракт на создание серии мультфильмов об Алисе. Этот день считается датой основания компании </a:t>
            </a:r>
            <a:r>
              <a:rPr lang="ru-RU" sz="1800" dirty="0" err="1" smtClean="0">
                <a:solidFill>
                  <a:srgbClr val="0070C0"/>
                </a:solidFill>
                <a:latin typeface="Arial" pitchFamily="34" charset="0"/>
                <a:cs typeface="Arial" pitchFamily="34" charset="0"/>
              </a:rPr>
              <a:t>The</a:t>
            </a:r>
            <a:r>
              <a:rPr lang="ru-RU" sz="1800" dirty="0" smtClean="0">
                <a:solidFill>
                  <a:srgbClr val="0070C0"/>
                </a:solidFill>
                <a:latin typeface="Arial" pitchFamily="34" charset="0"/>
                <a:cs typeface="Arial" pitchFamily="34" charset="0"/>
              </a:rPr>
              <a:t> </a:t>
            </a:r>
            <a:r>
              <a:rPr lang="ru-RU" sz="1800" dirty="0" err="1" smtClean="0">
                <a:solidFill>
                  <a:srgbClr val="0070C0"/>
                </a:solidFill>
                <a:latin typeface="Arial" pitchFamily="34" charset="0"/>
                <a:cs typeface="Arial" pitchFamily="34" charset="0"/>
              </a:rPr>
              <a:t>Walt</a:t>
            </a:r>
            <a:r>
              <a:rPr lang="ru-RU" sz="1800" dirty="0" smtClean="0">
                <a:solidFill>
                  <a:srgbClr val="0070C0"/>
                </a:solidFill>
                <a:latin typeface="Arial" pitchFamily="34" charset="0"/>
                <a:cs typeface="Arial" pitchFamily="34" charset="0"/>
              </a:rPr>
              <a:t> </a:t>
            </a:r>
            <a:r>
              <a:rPr lang="ru-RU" sz="1800" dirty="0" err="1" smtClean="0">
                <a:solidFill>
                  <a:srgbClr val="0070C0"/>
                </a:solidFill>
                <a:latin typeface="Arial" pitchFamily="34" charset="0"/>
                <a:cs typeface="Arial" pitchFamily="34" charset="0"/>
              </a:rPr>
              <a:t>Disney</a:t>
            </a:r>
            <a:r>
              <a:rPr lang="ru-RU" sz="1800" dirty="0" smtClean="0">
                <a:solidFill>
                  <a:srgbClr val="0070C0"/>
                </a:solidFill>
                <a:latin typeface="Arial" pitchFamily="34" charset="0"/>
                <a:cs typeface="Arial" pitchFamily="34" charset="0"/>
              </a:rPr>
              <a:t> </a:t>
            </a:r>
            <a:r>
              <a:rPr lang="ru-RU" sz="1800" dirty="0" err="1" smtClean="0">
                <a:solidFill>
                  <a:srgbClr val="0070C0"/>
                </a:solidFill>
                <a:latin typeface="Arial" pitchFamily="34" charset="0"/>
                <a:cs typeface="Arial" pitchFamily="34" charset="0"/>
              </a:rPr>
              <a:t>Company</a:t>
            </a:r>
            <a:r>
              <a:rPr lang="ru-RU" sz="1800" dirty="0" smtClean="0">
                <a:solidFill>
                  <a:srgbClr val="0070C0"/>
                </a:solidFill>
                <a:latin typeface="Arial" pitchFamily="34" charset="0"/>
                <a:cs typeface="Arial" pitchFamily="34" charset="0"/>
              </a:rPr>
              <a:t>.</a:t>
            </a:r>
            <a:r>
              <a:rPr lang="ru-RU" sz="1800" dirty="0" smtClean="0">
                <a:solidFill>
                  <a:schemeClr val="bg1"/>
                </a:solidFill>
                <a:latin typeface="Arial" pitchFamily="34" charset="0"/>
                <a:cs typeface="Arial" pitchFamily="34" charset="0"/>
              </a:rPr>
              <a:t> </a:t>
            </a:r>
          </a:p>
          <a:p>
            <a:pPr>
              <a:buNone/>
            </a:pPr>
            <a:endParaRPr lang="ru-RU" dirty="0"/>
          </a:p>
        </p:txBody>
      </p:sp>
      <p:pic>
        <p:nvPicPr>
          <p:cNvPr id="17410" name="Picture 2" descr="Уолт Дисней"/>
          <p:cNvPicPr>
            <a:picLocks noChangeAspect="1" noChangeArrowheads="1"/>
          </p:cNvPicPr>
          <p:nvPr/>
        </p:nvPicPr>
        <p:blipFill>
          <a:blip r:embed="rId2" cstate="print"/>
          <a:srcRect/>
          <a:stretch>
            <a:fillRect/>
          </a:stretch>
        </p:blipFill>
        <p:spPr bwMode="auto">
          <a:xfrm>
            <a:off x="1115616" y="1724332"/>
            <a:ext cx="1944216" cy="2579391"/>
          </a:xfrm>
          <a:prstGeom prst="rect">
            <a:avLst/>
          </a:prstGeom>
          <a:noFill/>
          <a:effectLst>
            <a:glow rad="228600">
              <a:schemeClr val="accent5">
                <a:satMod val="175000"/>
                <a:alpha val="40000"/>
              </a:schemeClr>
            </a:glow>
          </a:effectLst>
        </p:spPr>
      </p:pic>
      <p:pic>
        <p:nvPicPr>
          <p:cNvPr id="17412" name="Picture 4" descr="DIVAN.TV - Walt Disney Company больше не будет рисовать мультфильмы"/>
          <p:cNvPicPr>
            <a:picLocks noChangeAspect="1" noChangeArrowheads="1"/>
          </p:cNvPicPr>
          <p:nvPr/>
        </p:nvPicPr>
        <p:blipFill>
          <a:blip r:embed="rId3" cstate="print"/>
          <a:srcRect/>
          <a:stretch>
            <a:fillRect/>
          </a:stretch>
        </p:blipFill>
        <p:spPr bwMode="auto">
          <a:xfrm>
            <a:off x="827584" y="4581128"/>
            <a:ext cx="2448272" cy="1836204"/>
          </a:xfrm>
          <a:prstGeom prst="rect">
            <a:avLst/>
          </a:prstGeom>
          <a:noFill/>
          <a:scene3d>
            <a:camera prst="orthographicFront"/>
            <a:lightRig rig="threePt" dir="t"/>
          </a:scene3d>
          <a:sp3d>
            <a:bevelT prst="convex"/>
          </a:sp3d>
        </p:spPr>
      </p:pic>
      <p:sp>
        <p:nvSpPr>
          <p:cNvPr id="6" name="Двойные круглые скобки 5"/>
          <p:cNvSpPr/>
          <p:nvPr/>
        </p:nvSpPr>
        <p:spPr>
          <a:xfrm>
            <a:off x="251520" y="1268760"/>
            <a:ext cx="8640960" cy="5589240"/>
          </a:xfrm>
          <a:prstGeom prst="bracketPair">
            <a:avLst/>
          </a:prstGeom>
          <a:ln w="57150"/>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a:p>
        </p:txBody>
      </p:sp>
      <p:sp>
        <p:nvSpPr>
          <p:cNvPr id="7" name="Прямоугольник 6"/>
          <p:cNvSpPr/>
          <p:nvPr/>
        </p:nvSpPr>
        <p:spPr>
          <a:xfrm>
            <a:off x="1979712" y="1196752"/>
            <a:ext cx="5307863" cy="461665"/>
          </a:xfrm>
          <a:prstGeom prst="rect">
            <a:avLst/>
          </a:prstGeom>
        </p:spPr>
        <p:txBody>
          <a:bodyPr wrap="none">
            <a:spAutoFit/>
          </a:bodyPr>
          <a:lstStyle/>
          <a:p>
            <a:r>
              <a:rPr lang="ru-RU" sz="2400" b="1" dirty="0" smtClean="0">
                <a:solidFill>
                  <a:srgbClr val="0070C0"/>
                </a:solidFill>
                <a:latin typeface="Arial Black" pitchFamily="34" charset="0"/>
              </a:rPr>
              <a:t>Зарубежная мультипликация</a:t>
            </a:r>
            <a:endParaRPr lang="ru-RU" sz="2400" dirty="0">
              <a:solidFill>
                <a:srgbClr val="0070C0"/>
              </a:solidFill>
              <a:latin typeface="Arial Black" pitchFamily="34" charset="0"/>
            </a:endParaRPr>
          </a:p>
        </p:txBody>
      </p:sp>
      <p:pic>
        <p:nvPicPr>
          <p:cNvPr id="8" name="Picture 4" descr="Скачать новые приложения Android Market, APK, игры, приложения: NightGospel">
            <a:hlinkClick r:id="rId4" action="ppaction://hlinksldjump"/>
          </p:cNvPr>
          <p:cNvPicPr>
            <a:picLocks noChangeAspect="1" noChangeArrowheads="1"/>
          </p:cNvPicPr>
          <p:nvPr/>
        </p:nvPicPr>
        <p:blipFill>
          <a:blip r:embed="rId5" cstate="print"/>
          <a:srcRect/>
          <a:stretch>
            <a:fillRect/>
          </a:stretch>
        </p:blipFill>
        <p:spPr bwMode="auto">
          <a:xfrm>
            <a:off x="8739336" y="6453336"/>
            <a:ext cx="404664" cy="404664"/>
          </a:xfrm>
          <a:prstGeom prst="rect">
            <a:avLst/>
          </a:prstGeom>
          <a:noFill/>
        </p:spPr>
      </p:pic>
    </p:spTree>
  </p:cSld>
  <p:clrMapOvr>
    <a:masterClrMapping/>
  </p:clrMapOvr>
  <p:transition spd="slow">
    <p:cover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5" presetClass="entr" presetSubtype="0" fill="hold" nodeType="clickEffect">
                                  <p:stCondLst>
                                    <p:cond delay="0"/>
                                  </p:stCondLst>
                                  <p:childTnLst>
                                    <p:set>
                                      <p:cBhvr>
                                        <p:cTn id="6" dur="1" fill="hold">
                                          <p:stCondLst>
                                            <p:cond delay="0"/>
                                          </p:stCondLst>
                                        </p:cTn>
                                        <p:tgtEl>
                                          <p:spTgt spid="17410"/>
                                        </p:tgtEl>
                                        <p:attrNameLst>
                                          <p:attrName>style.visibility</p:attrName>
                                        </p:attrNameLst>
                                      </p:cBhvr>
                                      <p:to>
                                        <p:strVal val="visible"/>
                                      </p:to>
                                    </p:set>
                                    <p:anim calcmode="lin" valueType="num">
                                      <p:cBhvr>
                                        <p:cTn id="7" dur="500" decel="50000" fill="hold">
                                          <p:stCondLst>
                                            <p:cond delay="0"/>
                                          </p:stCondLst>
                                        </p:cTn>
                                        <p:tgtEl>
                                          <p:spTgt spid="17410"/>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17410"/>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17410"/>
                                        </p:tgtEl>
                                        <p:attrNameLst>
                                          <p:attrName>ppt_w</p:attrName>
                                        </p:attrNameLst>
                                      </p:cBhvr>
                                      <p:tavLst>
                                        <p:tav tm="0">
                                          <p:val>
                                            <p:strVal val="#ppt_w*.05"/>
                                          </p:val>
                                        </p:tav>
                                        <p:tav tm="100000">
                                          <p:val>
                                            <p:strVal val="#ppt_w"/>
                                          </p:val>
                                        </p:tav>
                                      </p:tavLst>
                                    </p:anim>
                                    <p:anim calcmode="lin" valueType="num">
                                      <p:cBhvr>
                                        <p:cTn id="10" dur="1000" fill="hold"/>
                                        <p:tgtEl>
                                          <p:spTgt spid="17410"/>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17410"/>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17410"/>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17410"/>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174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323528" y="1600200"/>
            <a:ext cx="8363272" cy="4525963"/>
          </a:xfrm>
        </p:spPr>
        <p:txBody>
          <a:bodyPr>
            <a:normAutofit/>
          </a:bodyPr>
          <a:lstStyle/>
          <a:p>
            <a:pPr algn="just">
              <a:buNone/>
            </a:pPr>
            <a:r>
              <a:rPr lang="ru-RU" sz="1800" b="1" dirty="0" smtClean="0">
                <a:solidFill>
                  <a:schemeClr val="bg1"/>
                </a:solidFill>
              </a:rPr>
              <a:t>		</a:t>
            </a:r>
            <a:r>
              <a:rPr lang="ru-RU" sz="1600" b="1" dirty="0" smtClean="0">
                <a:solidFill>
                  <a:schemeClr val="bg1"/>
                </a:solidFill>
                <a:latin typeface="Arial" pitchFamily="34" charset="0"/>
                <a:cs typeface="Arial" pitchFamily="34" charset="0"/>
              </a:rPr>
              <a:t>1928 г. - Рождение Мышонка </a:t>
            </a:r>
            <a:r>
              <a:rPr lang="ru-RU" sz="1600" b="1" dirty="0" smtClean="0">
                <a:solidFill>
                  <a:srgbClr val="0070C0"/>
                </a:solidFill>
                <a:latin typeface="Arial" pitchFamily="34" charset="0"/>
                <a:cs typeface="Arial" pitchFamily="34" charset="0"/>
              </a:rPr>
              <a:t>Микки Мауса</a:t>
            </a:r>
            <a:r>
              <a:rPr lang="ru-RU" sz="1600" b="1" dirty="0" smtClean="0">
                <a:solidFill>
                  <a:schemeClr val="bg1"/>
                </a:solidFill>
                <a:latin typeface="Arial" pitchFamily="34" charset="0"/>
                <a:cs typeface="Arial" pitchFamily="34" charset="0"/>
              </a:rPr>
              <a:t>, самого популярного рисованного персонажа в истории анимационного кино. </a:t>
            </a:r>
          </a:p>
          <a:p>
            <a:pPr algn="just">
              <a:buNone/>
            </a:pPr>
            <a:r>
              <a:rPr lang="ru-RU" sz="1600" b="1" dirty="0" smtClean="0">
                <a:solidFill>
                  <a:schemeClr val="bg1"/>
                </a:solidFill>
                <a:latin typeface="Arial" pitchFamily="34" charset="0"/>
                <a:cs typeface="Arial" pitchFamily="34" charset="0"/>
              </a:rPr>
              <a:t>		Третий фильм этой серии, </a:t>
            </a:r>
            <a:r>
              <a:rPr lang="ru-RU" sz="1600" b="1" dirty="0" smtClean="0">
                <a:solidFill>
                  <a:srgbClr val="0070C0"/>
                </a:solidFill>
                <a:latin typeface="Arial" pitchFamily="34" charset="0"/>
                <a:cs typeface="Arial" pitchFamily="34" charset="0"/>
              </a:rPr>
              <a:t>«Пароходик </a:t>
            </a:r>
            <a:r>
              <a:rPr lang="ru-RU" sz="1600" b="1" dirty="0" err="1" smtClean="0">
                <a:solidFill>
                  <a:srgbClr val="0070C0"/>
                </a:solidFill>
                <a:latin typeface="Arial" pitchFamily="34" charset="0"/>
                <a:cs typeface="Arial" pitchFamily="34" charset="0"/>
              </a:rPr>
              <a:t>Вилли</a:t>
            </a:r>
            <a:r>
              <a:rPr lang="ru-RU" sz="1600" b="1" dirty="0" smtClean="0">
                <a:solidFill>
                  <a:srgbClr val="0070C0"/>
                </a:solidFill>
                <a:latin typeface="Arial" pitchFamily="34" charset="0"/>
                <a:cs typeface="Arial" pitchFamily="34" charset="0"/>
              </a:rPr>
              <a:t>» </a:t>
            </a:r>
            <a:r>
              <a:rPr lang="ru-RU" sz="1600" b="1" dirty="0" smtClean="0">
                <a:solidFill>
                  <a:schemeClr val="bg1"/>
                </a:solidFill>
                <a:latin typeface="Arial" pitchFamily="34" charset="0"/>
                <a:cs typeface="Arial" pitchFamily="34" charset="0"/>
              </a:rPr>
              <a:t>- первая сохранившаяся звуковая лента.</a:t>
            </a:r>
          </a:p>
          <a:p>
            <a:pPr algn="just">
              <a:buNone/>
            </a:pPr>
            <a:r>
              <a:rPr lang="ru-RU" sz="1600" b="1" dirty="0" smtClean="0">
                <a:solidFill>
                  <a:schemeClr val="bg1"/>
                </a:solidFill>
                <a:latin typeface="Arial" pitchFamily="34" charset="0"/>
                <a:cs typeface="Arial" pitchFamily="34" charset="0"/>
              </a:rPr>
              <a:t>	 	Через год Уолт Дисней снял </a:t>
            </a:r>
            <a:r>
              <a:rPr lang="ru-RU" sz="1600" b="1" dirty="0" smtClean="0">
                <a:solidFill>
                  <a:srgbClr val="0070C0"/>
                </a:solidFill>
                <a:latin typeface="Arial" pitchFamily="34" charset="0"/>
                <a:cs typeface="Arial" pitchFamily="34" charset="0"/>
              </a:rPr>
              <a:t>«Танец скелетов», </a:t>
            </a:r>
            <a:r>
              <a:rPr lang="ru-RU" sz="1600" b="1" dirty="0" smtClean="0">
                <a:solidFill>
                  <a:schemeClr val="bg1"/>
                </a:solidFill>
                <a:latin typeface="Arial" pitchFamily="34" charset="0"/>
                <a:cs typeface="Arial" pitchFamily="34" charset="0"/>
              </a:rPr>
              <a:t>первый из серии «Забавные симфонии», где задуманный синтез музыки и изображения, разработанный </a:t>
            </a:r>
            <a:r>
              <a:rPr lang="ru-RU" sz="1600" b="1" dirty="0" err="1" smtClean="0">
                <a:solidFill>
                  <a:schemeClr val="bg1"/>
                </a:solidFill>
                <a:latin typeface="Arial" pitchFamily="34" charset="0"/>
                <a:cs typeface="Arial" pitchFamily="34" charset="0"/>
              </a:rPr>
              <a:t>Чарлзом</a:t>
            </a:r>
            <a:r>
              <a:rPr lang="ru-RU" sz="1600" b="1" dirty="0" smtClean="0">
                <a:solidFill>
                  <a:schemeClr val="bg1"/>
                </a:solidFill>
                <a:latin typeface="Arial" pitchFamily="34" charset="0"/>
                <a:cs typeface="Arial" pitchFamily="34" charset="0"/>
              </a:rPr>
              <a:t> </a:t>
            </a:r>
            <a:r>
              <a:rPr lang="ru-RU" sz="1600" b="1" dirty="0" err="1" smtClean="0">
                <a:solidFill>
                  <a:schemeClr val="bg1"/>
                </a:solidFill>
                <a:latin typeface="Arial" pitchFamily="34" charset="0"/>
                <a:cs typeface="Arial" pitchFamily="34" charset="0"/>
              </a:rPr>
              <a:t>Столлингом</a:t>
            </a:r>
            <a:r>
              <a:rPr lang="ru-RU" sz="1600" b="1" dirty="0" smtClean="0">
                <a:solidFill>
                  <a:schemeClr val="bg1"/>
                </a:solidFill>
                <a:latin typeface="Arial" pitchFamily="34" charset="0"/>
                <a:cs typeface="Arial" pitchFamily="34" charset="0"/>
              </a:rPr>
              <a:t>, приобрел реальные черты.</a:t>
            </a:r>
            <a:endParaRPr lang="ru-RU" sz="1600" b="1" dirty="0">
              <a:solidFill>
                <a:schemeClr val="bg1"/>
              </a:solidFill>
              <a:latin typeface="Arial" pitchFamily="34" charset="0"/>
              <a:cs typeface="Arial" pitchFamily="34" charset="0"/>
            </a:endParaRPr>
          </a:p>
        </p:txBody>
      </p:sp>
      <p:pic>
        <p:nvPicPr>
          <p:cNvPr id="4" name="Отрывок из мультфильма Танец скелетов.wmv">
            <a:hlinkClick r:id="" action="ppaction://media"/>
          </p:cNvPr>
          <p:cNvPicPr>
            <a:picLocks noRot="1" noChangeAspect="1"/>
          </p:cNvPicPr>
          <p:nvPr>
            <a:videoFile r:link="rId1"/>
          </p:nvPr>
        </p:nvPicPr>
        <p:blipFill>
          <a:blip r:embed="rId3" cstate="print"/>
          <a:stretch>
            <a:fillRect/>
          </a:stretch>
        </p:blipFill>
        <p:spPr>
          <a:xfrm>
            <a:off x="3923928" y="3537012"/>
            <a:ext cx="4427984" cy="3320988"/>
          </a:xfrm>
          <a:prstGeom prst="rect">
            <a:avLst/>
          </a:prstGeom>
        </p:spPr>
      </p:pic>
      <p:pic>
        <p:nvPicPr>
          <p:cNvPr id="16386" name="Picture 2" descr="Фотография Уолт Дисней (Photo of Walt Disney)"/>
          <p:cNvPicPr>
            <a:picLocks noChangeAspect="1" noChangeArrowheads="1"/>
          </p:cNvPicPr>
          <p:nvPr/>
        </p:nvPicPr>
        <p:blipFill>
          <a:blip r:embed="rId4" cstate="print"/>
          <a:srcRect/>
          <a:stretch>
            <a:fillRect/>
          </a:stretch>
        </p:blipFill>
        <p:spPr bwMode="auto">
          <a:xfrm>
            <a:off x="971600" y="3861048"/>
            <a:ext cx="2736304" cy="2756277"/>
          </a:xfrm>
          <a:prstGeom prst="rect">
            <a:avLst/>
          </a:prstGeom>
          <a:noFill/>
          <a:effectLst>
            <a:softEdge rad="127000"/>
          </a:effectLst>
        </p:spPr>
      </p:pic>
      <p:pic>
        <p:nvPicPr>
          <p:cNvPr id="5" name="Picture 4" descr="Скачать новые приложения Android Market, APK, игры, приложения: NightGospel">
            <a:hlinkClick r:id="rId5" action="ppaction://hlinksldjump"/>
          </p:cNvPr>
          <p:cNvPicPr>
            <a:picLocks noChangeAspect="1" noChangeArrowheads="1"/>
          </p:cNvPicPr>
          <p:nvPr/>
        </p:nvPicPr>
        <p:blipFill>
          <a:blip r:embed="rId6" cstate="print"/>
          <a:srcRect/>
          <a:stretch>
            <a:fillRect/>
          </a:stretch>
        </p:blipFill>
        <p:spPr bwMode="auto">
          <a:xfrm>
            <a:off x="8667328" y="6381328"/>
            <a:ext cx="476672" cy="476672"/>
          </a:xfrm>
          <a:prstGeom prst="rect">
            <a:avLst/>
          </a:prstGeom>
          <a:noFill/>
        </p:spPr>
      </p:pic>
    </p:spTree>
  </p:cSld>
  <p:clrMapOvr>
    <a:masterClrMapping/>
  </p:clrMapOvr>
  <p:transition>
    <p:cover dir="d"/>
    <p:sndAc>
      <p:endSnd/>
    </p:sndAc>
  </p:transition>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4"/>
                                        </p:tgtEl>
                                      </p:cBhvr>
                                    </p:cmd>
                                  </p:childTnLst>
                                </p:cTn>
                              </p:par>
                            </p:childTnLst>
                          </p:cTn>
                        </p:par>
                      </p:childTnLst>
                    </p:cTn>
                  </p:par>
                </p:childTnLst>
              </p:cTn>
              <p:nextCondLst>
                <p:cond evt="onClick" delay="0">
                  <p:tgtEl>
                    <p:spTgt spid="4"/>
                  </p:tgtEl>
                </p:cond>
              </p:nextCondLst>
            </p:seq>
            <p:video>
              <p:cMediaNode>
                <p:cTn id="7" fill="hold" display="0">
                  <p:stCondLst>
                    <p:cond delay="indefinite"/>
                  </p:stCondLst>
                  <p:endCondLst>
                    <p:cond evt="onNext" delay="0">
                      <p:tgtEl>
                        <p:sldTgt/>
                      </p:tgtEl>
                    </p:cond>
                    <p:cond evt="onPrev" delay="0">
                      <p:tgtEl>
                        <p:sldTgt/>
                      </p:tgtEl>
                    </p:cond>
                  </p:endCondLst>
                </p:cTn>
                <p:tgtEl>
                  <p:spTgt spid="4"/>
                </p:tgtEl>
              </p:cMediaNode>
            </p:video>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p:txBody>
          <a:bodyPr>
            <a:normAutofit/>
          </a:bodyPr>
          <a:lstStyle/>
          <a:p>
            <a:pPr algn="just">
              <a:buNone/>
            </a:pPr>
            <a:r>
              <a:rPr lang="ru-RU" sz="1800" dirty="0" smtClean="0">
                <a:solidFill>
                  <a:schemeClr val="bg1"/>
                </a:solidFill>
                <a:latin typeface="Arial" pitchFamily="34" charset="0"/>
                <a:cs typeface="Arial" pitchFamily="34" charset="0"/>
              </a:rPr>
              <a:t>		</a:t>
            </a:r>
            <a:r>
              <a:rPr lang="ru-RU" sz="1800" b="1" dirty="0" smtClean="0">
                <a:solidFill>
                  <a:srgbClr val="0070C0"/>
                </a:solidFill>
                <a:latin typeface="Arial" pitchFamily="34" charset="0"/>
                <a:cs typeface="Arial" pitchFamily="34" charset="0"/>
              </a:rPr>
              <a:t>В 1934 </a:t>
            </a:r>
            <a:r>
              <a:rPr lang="ru-RU" sz="1800" dirty="0" smtClean="0">
                <a:solidFill>
                  <a:schemeClr val="bg1"/>
                </a:solidFill>
                <a:latin typeface="Arial" pitchFamily="34" charset="0"/>
                <a:cs typeface="Arial" pitchFamily="34" charset="0"/>
              </a:rPr>
              <a:t>году Уолт сообщил своим художникам-мультипликаторам, что собирается сделать полнометражный мультипликационный фильм.</a:t>
            </a:r>
          </a:p>
          <a:p>
            <a:pPr algn="just">
              <a:buNone/>
            </a:pPr>
            <a:r>
              <a:rPr lang="ru-RU" sz="1800" dirty="0" smtClean="0">
                <a:solidFill>
                  <a:schemeClr val="bg1"/>
                </a:solidFill>
                <a:latin typeface="Arial" pitchFamily="34" charset="0"/>
                <a:cs typeface="Arial" pitchFamily="34" charset="0"/>
              </a:rPr>
              <a:t>		 Он предложил им историю о </a:t>
            </a:r>
            <a:r>
              <a:rPr lang="ru-RU" sz="1800" b="1" dirty="0" smtClean="0">
                <a:solidFill>
                  <a:srgbClr val="0070C0"/>
                </a:solidFill>
                <a:latin typeface="Arial" pitchFamily="34" charset="0"/>
                <a:cs typeface="Arial" pitchFamily="34" charset="0"/>
              </a:rPr>
              <a:t>Белоснежке и семи гномах</a:t>
            </a:r>
            <a:r>
              <a:rPr lang="ru-RU" sz="1800" dirty="0" smtClean="0">
                <a:solidFill>
                  <a:schemeClr val="bg1"/>
                </a:solidFill>
                <a:latin typeface="Arial" pitchFamily="34" charset="0"/>
                <a:cs typeface="Arial" pitchFamily="34" charset="0"/>
              </a:rPr>
              <a:t>. Создание фильма длилось три года, и к Рождеству 1937 года работа над фильмом была завершена. Он имел грандиозный успех.</a:t>
            </a:r>
          </a:p>
          <a:p>
            <a:pPr algn="just">
              <a:buNone/>
            </a:pPr>
            <a:endParaRPr lang="ru-RU" sz="1800" dirty="0" smtClean="0">
              <a:solidFill>
                <a:schemeClr val="bg1"/>
              </a:solidFill>
            </a:endParaRPr>
          </a:p>
        </p:txBody>
      </p:sp>
      <p:pic>
        <p:nvPicPr>
          <p:cNvPr id="14338" name="Picture 2" descr="Компания Disney заморозила &quot;Белоснежку&quot; - Рамблер-Новости"/>
          <p:cNvPicPr>
            <a:picLocks noChangeAspect="1" noChangeArrowheads="1"/>
          </p:cNvPicPr>
          <p:nvPr/>
        </p:nvPicPr>
        <p:blipFill>
          <a:blip r:embed="rId2" cstate="print"/>
          <a:srcRect/>
          <a:stretch>
            <a:fillRect/>
          </a:stretch>
        </p:blipFill>
        <p:spPr bwMode="auto">
          <a:xfrm>
            <a:off x="251520" y="3789040"/>
            <a:ext cx="4392488" cy="2745305"/>
          </a:xfrm>
          <a:prstGeom prst="rect">
            <a:avLst/>
          </a:prstGeom>
          <a:noFill/>
          <a:effectLst>
            <a:glow rad="228600">
              <a:schemeClr val="accent1">
                <a:satMod val="175000"/>
                <a:alpha val="40000"/>
              </a:schemeClr>
            </a:glow>
          </a:effectLst>
        </p:spPr>
      </p:pic>
      <p:pic>
        <p:nvPicPr>
          <p:cNvPr id="14340" name="Picture 4" descr="Полуголая Белоснежка, малиновый эль, и Walt Disney СПЛЕТНИК"/>
          <p:cNvPicPr>
            <a:picLocks noChangeAspect="1" noChangeArrowheads="1"/>
          </p:cNvPicPr>
          <p:nvPr/>
        </p:nvPicPr>
        <p:blipFill>
          <a:blip r:embed="rId3" cstate="print"/>
          <a:srcRect/>
          <a:stretch>
            <a:fillRect/>
          </a:stretch>
        </p:blipFill>
        <p:spPr bwMode="auto">
          <a:xfrm>
            <a:off x="5004048" y="3717032"/>
            <a:ext cx="3744416" cy="2753248"/>
          </a:xfrm>
          <a:prstGeom prst="rect">
            <a:avLst/>
          </a:prstGeom>
          <a:noFill/>
          <a:effectLst>
            <a:glow rad="228600">
              <a:schemeClr val="accent3">
                <a:satMod val="175000"/>
                <a:alpha val="40000"/>
              </a:schemeClr>
            </a:glow>
          </a:effectLst>
        </p:spPr>
      </p:pic>
      <p:pic>
        <p:nvPicPr>
          <p:cNvPr id="6" name="Picture 4" descr="Скачать новые приложения Android Market, APK, игры, приложения: NightGospel">
            <a:hlinkClick r:id="rId4" action="ppaction://hlinksldjump"/>
          </p:cNvPr>
          <p:cNvPicPr>
            <a:picLocks noChangeAspect="1" noChangeArrowheads="1"/>
          </p:cNvPicPr>
          <p:nvPr/>
        </p:nvPicPr>
        <p:blipFill>
          <a:blip r:embed="rId5" cstate="print"/>
          <a:srcRect/>
          <a:stretch>
            <a:fillRect/>
          </a:stretch>
        </p:blipFill>
        <p:spPr bwMode="auto">
          <a:xfrm>
            <a:off x="8739336" y="6453336"/>
            <a:ext cx="404664" cy="404664"/>
          </a:xfrm>
          <a:prstGeom prst="rect">
            <a:avLst/>
          </a:prstGeom>
          <a:noFill/>
        </p:spPr>
      </p:pic>
    </p:spTree>
  </p:cSld>
  <p:clrMapOvr>
    <a:masterClrMapping/>
  </p:clrMapOvr>
  <p:transition>
    <p:cover dir="d"/>
    <p:sndAc>
      <p:endSnd/>
    </p:sndAc>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4211960" y="1600200"/>
            <a:ext cx="4474840" cy="4525963"/>
          </a:xfrm>
        </p:spPr>
        <p:txBody>
          <a:bodyPr>
            <a:normAutofit/>
          </a:bodyPr>
          <a:lstStyle/>
          <a:p>
            <a:pPr algn="just">
              <a:buNone/>
            </a:pPr>
            <a:r>
              <a:rPr lang="ru-RU" sz="2000" dirty="0" smtClean="0">
                <a:solidFill>
                  <a:schemeClr val="bg1"/>
                </a:solidFill>
              </a:rPr>
              <a:t>		</a:t>
            </a:r>
            <a:r>
              <a:rPr lang="ru-RU" sz="2400" dirty="0" smtClean="0">
                <a:solidFill>
                  <a:schemeClr val="bg1"/>
                </a:solidFill>
              </a:rPr>
              <a:t>Впоследствии мастера кинематографа ввели еще одну интересную технологию – совмещение игры живых актеров и мультипликационных героев.</a:t>
            </a:r>
          </a:p>
          <a:p>
            <a:pPr algn="just">
              <a:buNone/>
            </a:pPr>
            <a:r>
              <a:rPr lang="ru-RU" sz="2400" dirty="0" smtClean="0">
                <a:solidFill>
                  <a:schemeClr val="bg1"/>
                </a:solidFill>
              </a:rPr>
              <a:t>		Первым популярным полнометражным фильмом был знаменитый </a:t>
            </a:r>
            <a:r>
              <a:rPr lang="ru-RU" sz="2400" b="1" dirty="0" smtClean="0">
                <a:solidFill>
                  <a:srgbClr val="0070C0"/>
                </a:solidFill>
              </a:rPr>
              <a:t>«Кто подставил кролика Роджера» в  1988 году.</a:t>
            </a:r>
            <a:endParaRPr lang="ru-RU" sz="2400" b="1" dirty="0">
              <a:solidFill>
                <a:srgbClr val="0070C0"/>
              </a:solidFill>
            </a:endParaRPr>
          </a:p>
        </p:txBody>
      </p:sp>
      <p:pic>
        <p:nvPicPr>
          <p:cNvPr id="13318" name="Picture 6" descr="Земекис готов второй раз подставить кролика Роджера 03.12.2012 :: Megatorrents.org"/>
          <p:cNvPicPr>
            <a:picLocks noChangeAspect="1" noChangeArrowheads="1"/>
          </p:cNvPicPr>
          <p:nvPr/>
        </p:nvPicPr>
        <p:blipFill>
          <a:blip r:embed="rId2" cstate="print"/>
          <a:srcRect/>
          <a:stretch>
            <a:fillRect/>
          </a:stretch>
        </p:blipFill>
        <p:spPr bwMode="auto">
          <a:xfrm>
            <a:off x="539552" y="1412776"/>
            <a:ext cx="3731142" cy="4995936"/>
          </a:xfrm>
          <a:prstGeom prst="rect">
            <a:avLst/>
          </a:prstGeom>
          <a:noFill/>
          <a:scene3d>
            <a:camera prst="isometricOffAxis1Right"/>
            <a:lightRig rig="threePt" dir="t"/>
          </a:scene3d>
        </p:spPr>
      </p:pic>
      <p:pic>
        <p:nvPicPr>
          <p:cNvPr id="7" name="Picture 4" descr="Скачать новые приложения Android Market, APK, игры, приложения: NightGospel">
            <a:hlinkClick r:id="rId3" action="ppaction://hlinksldjump"/>
          </p:cNvPr>
          <p:cNvPicPr>
            <a:picLocks noChangeAspect="1" noChangeArrowheads="1"/>
          </p:cNvPicPr>
          <p:nvPr/>
        </p:nvPicPr>
        <p:blipFill>
          <a:blip r:embed="rId4" cstate="print"/>
          <a:srcRect/>
          <a:stretch>
            <a:fillRect/>
          </a:stretch>
        </p:blipFill>
        <p:spPr bwMode="auto">
          <a:xfrm>
            <a:off x="8667328" y="6381328"/>
            <a:ext cx="476672" cy="476672"/>
          </a:xfrm>
          <a:prstGeom prst="rect">
            <a:avLst/>
          </a:prstGeom>
          <a:noFill/>
        </p:spPr>
      </p:pic>
    </p:spTree>
  </p:cSld>
  <p:clrMapOvr>
    <a:masterClrMapping/>
  </p:clrMapOvr>
  <p:transition>
    <p:cover dir="d"/>
    <p:sndAc>
      <p:end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2" presetClass="entr" presetSubtype="0" fill="hold" nodeType="clickEffect">
                                  <p:stCondLst>
                                    <p:cond delay="0"/>
                                  </p:stCondLst>
                                  <p:childTnLst>
                                    <p:set>
                                      <p:cBhvr>
                                        <p:cTn id="6" dur="1" fill="hold">
                                          <p:stCondLst>
                                            <p:cond delay="0"/>
                                          </p:stCondLst>
                                        </p:cTn>
                                        <p:tgtEl>
                                          <p:spTgt spid="13318"/>
                                        </p:tgtEl>
                                        <p:attrNameLst>
                                          <p:attrName>style.visibility</p:attrName>
                                        </p:attrNameLst>
                                      </p:cBhvr>
                                      <p:to>
                                        <p:strVal val="visible"/>
                                      </p:to>
                                    </p:set>
                                    <p:animScale>
                                      <p:cBhvr>
                                        <p:cTn id="7" dur="1000" decel="50000" fill="hold">
                                          <p:stCondLst>
                                            <p:cond delay="0"/>
                                          </p:stCondLst>
                                        </p:cTn>
                                        <p:tgtEl>
                                          <p:spTgt spid="13318"/>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 dur="1000" decel="50000" fill="hold">
                                          <p:stCondLst>
                                            <p:cond delay="0"/>
                                          </p:stCondLst>
                                        </p:cTn>
                                        <p:tgtEl>
                                          <p:spTgt spid="13318"/>
                                        </p:tgtEl>
                                        <p:attrNameLst>
                                          <p:attrName>ppt_x</p:attrName>
                                          <p:attrName>ppt_y</p:attrName>
                                        </p:attrNameLst>
                                      </p:cBhvr>
                                    </p:animMotion>
                                    <p:animEffect transition="in" filter="fade">
                                      <p:cBhvr>
                                        <p:cTn id="9" dur="1000"/>
                                        <p:tgtEl>
                                          <p:spTgt spid="133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95536" y="980728"/>
            <a:ext cx="8229600" cy="1143000"/>
          </a:xfrm>
        </p:spPr>
        <p:txBody>
          <a:bodyPr>
            <a:normAutofit/>
          </a:bodyPr>
          <a:lstStyle/>
          <a:p>
            <a:r>
              <a:rPr lang="ru-RU" sz="2800" b="1" dirty="0" smtClean="0">
                <a:solidFill>
                  <a:srgbClr val="0070C0"/>
                </a:solidFill>
                <a:latin typeface="Arial Black" pitchFamily="34" charset="0"/>
              </a:rPr>
              <a:t>Советская мультипликация</a:t>
            </a:r>
            <a:endParaRPr lang="ru-RU" sz="2800" dirty="0">
              <a:solidFill>
                <a:srgbClr val="0070C0"/>
              </a:solidFill>
              <a:latin typeface="Arial Black" pitchFamily="34" charset="0"/>
            </a:endParaRPr>
          </a:p>
        </p:txBody>
      </p:sp>
      <p:sp>
        <p:nvSpPr>
          <p:cNvPr id="3" name="Содержимое 2"/>
          <p:cNvSpPr>
            <a:spLocks noGrp="1"/>
          </p:cNvSpPr>
          <p:nvPr>
            <p:ph idx="1"/>
          </p:nvPr>
        </p:nvSpPr>
        <p:spPr>
          <a:xfrm>
            <a:off x="395536" y="2060848"/>
            <a:ext cx="4896544" cy="4525963"/>
          </a:xfrm>
        </p:spPr>
        <p:txBody>
          <a:bodyPr>
            <a:noAutofit/>
          </a:bodyPr>
          <a:lstStyle/>
          <a:p>
            <a:pPr algn="just">
              <a:buNone/>
            </a:pPr>
            <a:r>
              <a:rPr lang="ru-RU" sz="1800" dirty="0" smtClean="0">
                <a:solidFill>
                  <a:schemeClr val="bg1"/>
                </a:solidFill>
                <a:latin typeface="Arial" pitchFamily="34" charset="0"/>
                <a:cs typeface="Arial" pitchFamily="34" charset="0"/>
              </a:rPr>
              <a:t>	</a:t>
            </a:r>
            <a:r>
              <a:rPr lang="ru-RU" sz="1800" b="1" dirty="0" smtClean="0">
                <a:solidFill>
                  <a:srgbClr val="0070C0"/>
                </a:solidFill>
                <a:latin typeface="Arial" pitchFamily="34" charset="0"/>
                <a:cs typeface="Arial" pitchFamily="34" charset="0"/>
              </a:rPr>
              <a:t>В 1912 году</a:t>
            </a:r>
            <a:r>
              <a:rPr lang="ru-RU" sz="1800" dirty="0" smtClean="0">
                <a:solidFill>
                  <a:schemeClr val="bg1"/>
                </a:solidFill>
                <a:latin typeface="Arial" pitchFamily="34" charset="0"/>
                <a:cs typeface="Arial" pitchFamily="34" charset="0"/>
              </a:rPr>
              <a:t> </a:t>
            </a:r>
            <a:r>
              <a:rPr lang="ru-RU" sz="1800" b="1" dirty="0" smtClean="0">
                <a:solidFill>
                  <a:srgbClr val="0070C0"/>
                </a:solidFill>
                <a:latin typeface="Arial" pitchFamily="34" charset="0"/>
                <a:cs typeface="Arial" pitchFamily="34" charset="0"/>
              </a:rPr>
              <a:t>Владислав </a:t>
            </a:r>
            <a:r>
              <a:rPr lang="ru-RU" sz="1800" b="1" dirty="0" err="1" smtClean="0">
                <a:solidFill>
                  <a:srgbClr val="0070C0"/>
                </a:solidFill>
                <a:latin typeface="Arial" pitchFamily="34" charset="0"/>
                <a:cs typeface="Arial" pitchFamily="34" charset="0"/>
              </a:rPr>
              <a:t>Старевич</a:t>
            </a:r>
            <a:r>
              <a:rPr lang="ru-RU" sz="1800" dirty="0" smtClean="0">
                <a:solidFill>
                  <a:schemeClr val="bg1"/>
                </a:solidFill>
                <a:latin typeface="Arial" pitchFamily="34" charset="0"/>
                <a:cs typeface="Arial" pitchFamily="34" charset="0"/>
              </a:rPr>
              <a:t> создал первый кукольный мультфильм под названием </a:t>
            </a:r>
            <a:r>
              <a:rPr lang="ru-RU" sz="1800" b="1" dirty="0" smtClean="0">
                <a:solidFill>
                  <a:srgbClr val="0070C0"/>
                </a:solidFill>
                <a:latin typeface="Arial" pitchFamily="34" charset="0"/>
                <a:cs typeface="Arial" pitchFamily="34" charset="0"/>
              </a:rPr>
              <a:t>«Прекрасная </a:t>
            </a:r>
            <a:r>
              <a:rPr lang="ru-RU" sz="1800" b="1" dirty="0" err="1" smtClean="0">
                <a:solidFill>
                  <a:srgbClr val="0070C0"/>
                </a:solidFill>
                <a:latin typeface="Arial" pitchFamily="34" charset="0"/>
                <a:cs typeface="Arial" pitchFamily="34" charset="0"/>
              </a:rPr>
              <a:t>Люканида</a:t>
            </a:r>
            <a:r>
              <a:rPr lang="ru-RU" sz="1800" b="1" dirty="0" smtClean="0">
                <a:solidFill>
                  <a:srgbClr val="0070C0"/>
                </a:solidFill>
                <a:latin typeface="Arial" pitchFamily="34" charset="0"/>
                <a:cs typeface="Arial" pitchFamily="34" charset="0"/>
              </a:rPr>
              <a:t>, или война рогачей и усачей». </a:t>
            </a:r>
          </a:p>
          <a:p>
            <a:pPr algn="just">
              <a:buNone/>
            </a:pPr>
            <a:r>
              <a:rPr lang="ru-RU" sz="1800" dirty="0" smtClean="0">
                <a:solidFill>
                  <a:schemeClr val="bg1"/>
                </a:solidFill>
                <a:latin typeface="Arial" pitchFamily="34" charset="0"/>
                <a:cs typeface="Arial" pitchFamily="34" charset="0"/>
              </a:rPr>
              <a:t>	</a:t>
            </a:r>
          </a:p>
          <a:p>
            <a:pPr algn="just">
              <a:buNone/>
            </a:pPr>
            <a:r>
              <a:rPr lang="ru-RU" sz="1800" dirty="0" smtClean="0">
                <a:solidFill>
                  <a:schemeClr val="bg1"/>
                </a:solidFill>
                <a:latin typeface="Arial" pitchFamily="34" charset="0"/>
                <a:cs typeface="Arial" pitchFamily="34" charset="0"/>
              </a:rPr>
              <a:t>	Этот деятель прославился своей любовью к насекомым. Он снял массу фильмов, им посвященным, и выглядели они на экране очень натурально</a:t>
            </a:r>
          </a:p>
          <a:p>
            <a:pPr algn="just">
              <a:buNone/>
            </a:pPr>
            <a:r>
              <a:rPr lang="ru-RU" sz="1800" dirty="0" smtClean="0">
                <a:solidFill>
                  <a:schemeClr val="bg1"/>
                </a:solidFill>
                <a:latin typeface="Arial" pitchFamily="34" charset="0"/>
                <a:cs typeface="Arial" pitchFamily="34" charset="0"/>
              </a:rPr>
              <a:t>	</a:t>
            </a:r>
            <a:endParaRPr lang="ru-RU" sz="1800" dirty="0">
              <a:solidFill>
                <a:schemeClr val="bg1"/>
              </a:solidFill>
              <a:latin typeface="Arial" pitchFamily="34" charset="0"/>
              <a:cs typeface="Arial" pitchFamily="34" charset="0"/>
            </a:endParaRPr>
          </a:p>
        </p:txBody>
      </p:sp>
      <p:pic>
        <p:nvPicPr>
          <p:cNvPr id="23554" name="Picture 2" descr="Старевич"/>
          <p:cNvPicPr>
            <a:picLocks noChangeAspect="1" noChangeArrowheads="1"/>
          </p:cNvPicPr>
          <p:nvPr/>
        </p:nvPicPr>
        <p:blipFill>
          <a:blip r:embed="rId2" cstate="print"/>
          <a:srcRect/>
          <a:stretch>
            <a:fillRect/>
          </a:stretch>
        </p:blipFill>
        <p:spPr bwMode="auto">
          <a:xfrm rot="516909">
            <a:off x="6173202" y="4148453"/>
            <a:ext cx="2088232" cy="2307439"/>
          </a:xfrm>
          <a:prstGeom prst="rect">
            <a:avLst/>
          </a:prstGeom>
          <a:noFill/>
          <a:effectLst/>
          <a:scene3d>
            <a:camera prst="orthographicFront"/>
            <a:lightRig rig="threePt" dir="t"/>
          </a:scene3d>
          <a:sp3d>
            <a:bevelT prst="convex"/>
          </a:sp3d>
        </p:spPr>
      </p:pic>
      <p:pic>
        <p:nvPicPr>
          <p:cNvPr id="12290" name="Picture 2" descr="История русской мультипликации &quot; Мультипликация &quot; Клуб кино &quot; Форум КиноПланета"/>
          <p:cNvPicPr>
            <a:picLocks noChangeAspect="1" noChangeArrowheads="1"/>
          </p:cNvPicPr>
          <p:nvPr/>
        </p:nvPicPr>
        <p:blipFill>
          <a:blip r:embed="rId3" cstate="print"/>
          <a:srcRect/>
          <a:stretch>
            <a:fillRect/>
          </a:stretch>
        </p:blipFill>
        <p:spPr bwMode="auto">
          <a:xfrm>
            <a:off x="5724128" y="1844824"/>
            <a:ext cx="2857500" cy="2047876"/>
          </a:xfrm>
          <a:prstGeom prst="rect">
            <a:avLst/>
          </a:prstGeom>
          <a:noFill/>
          <a:effectLst>
            <a:softEdge rad="317500"/>
          </a:effectLst>
        </p:spPr>
      </p:pic>
      <p:pic>
        <p:nvPicPr>
          <p:cNvPr id="8" name="Picture 4" descr="Скачать новые приложения Android Market, APK, игры, приложения: NightGospel">
            <a:hlinkClick r:id="rId4" action="ppaction://hlinksldjump"/>
          </p:cNvPr>
          <p:cNvPicPr>
            <a:picLocks noChangeAspect="1" noChangeArrowheads="1"/>
          </p:cNvPicPr>
          <p:nvPr/>
        </p:nvPicPr>
        <p:blipFill>
          <a:blip r:embed="rId5" cstate="print"/>
          <a:srcRect/>
          <a:stretch>
            <a:fillRect/>
          </a:stretch>
        </p:blipFill>
        <p:spPr bwMode="auto">
          <a:xfrm>
            <a:off x="8595320" y="6309320"/>
            <a:ext cx="548680" cy="548680"/>
          </a:xfrm>
          <a:prstGeom prst="rect">
            <a:avLst/>
          </a:prstGeom>
          <a:noFill/>
        </p:spPr>
      </p:pic>
    </p:spTree>
  </p:cSld>
  <p:clrMapOvr>
    <a:masterClrMapping/>
  </p:clrMapOvr>
  <p:transition>
    <p:cover dir="d"/>
    <p:sndAc>
      <p:endSnd/>
    </p:sndAc>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11560" y="980728"/>
            <a:ext cx="8229600" cy="1143000"/>
          </a:xfrm>
        </p:spPr>
        <p:txBody>
          <a:bodyPr>
            <a:normAutofit/>
          </a:bodyPr>
          <a:lstStyle/>
          <a:p>
            <a:r>
              <a:rPr lang="ru-RU" sz="2400" dirty="0" smtClean="0">
                <a:solidFill>
                  <a:srgbClr val="0070C0"/>
                </a:solidFill>
                <a:latin typeface="Arial Black" pitchFamily="34" charset="0"/>
              </a:rPr>
              <a:t>Киностудия «</a:t>
            </a:r>
            <a:r>
              <a:rPr lang="ru-RU" sz="2400" dirty="0" err="1" smtClean="0">
                <a:solidFill>
                  <a:srgbClr val="0070C0"/>
                </a:solidFill>
                <a:latin typeface="Arial Black" pitchFamily="34" charset="0"/>
              </a:rPr>
              <a:t>Союзмультфильм</a:t>
            </a:r>
            <a:r>
              <a:rPr lang="ru-RU" sz="2400" dirty="0" smtClean="0">
                <a:solidFill>
                  <a:srgbClr val="0070C0"/>
                </a:solidFill>
                <a:latin typeface="Arial Black" pitchFamily="34" charset="0"/>
              </a:rPr>
              <a:t>»</a:t>
            </a:r>
            <a:endParaRPr lang="ru-RU" sz="2400" dirty="0">
              <a:solidFill>
                <a:srgbClr val="0070C0"/>
              </a:solidFill>
              <a:latin typeface="Arial Black" pitchFamily="34" charset="0"/>
            </a:endParaRPr>
          </a:p>
        </p:txBody>
      </p:sp>
      <p:sp>
        <p:nvSpPr>
          <p:cNvPr id="3" name="Содержимое 2"/>
          <p:cNvSpPr>
            <a:spLocks noGrp="1"/>
          </p:cNvSpPr>
          <p:nvPr>
            <p:ph idx="1"/>
          </p:nvPr>
        </p:nvSpPr>
        <p:spPr>
          <a:xfrm>
            <a:off x="457200" y="1844824"/>
            <a:ext cx="8229600" cy="4281339"/>
          </a:xfrm>
        </p:spPr>
        <p:txBody>
          <a:bodyPr>
            <a:normAutofit/>
          </a:bodyPr>
          <a:lstStyle/>
          <a:p>
            <a:pPr algn="just">
              <a:buNone/>
            </a:pPr>
            <a:r>
              <a:rPr lang="ru-RU" sz="2000" dirty="0" smtClean="0">
                <a:solidFill>
                  <a:schemeClr val="bg1"/>
                </a:solidFill>
              </a:rPr>
              <a:t>		</a:t>
            </a:r>
            <a:r>
              <a:rPr lang="ru-RU" sz="2000" b="1" dirty="0" smtClean="0">
                <a:solidFill>
                  <a:srgbClr val="0070C0"/>
                </a:solidFill>
              </a:rPr>
              <a:t>Киностудия «</a:t>
            </a:r>
            <a:r>
              <a:rPr lang="ru-RU" sz="2000" b="1" dirty="0" err="1" smtClean="0">
                <a:solidFill>
                  <a:srgbClr val="0070C0"/>
                </a:solidFill>
              </a:rPr>
              <a:t>Союзмультфильм</a:t>
            </a:r>
            <a:r>
              <a:rPr lang="ru-RU" sz="2000" b="1" dirty="0" smtClean="0">
                <a:solidFill>
                  <a:srgbClr val="0070C0"/>
                </a:solidFill>
              </a:rPr>
              <a:t>»</a:t>
            </a:r>
            <a:r>
              <a:rPr lang="ru-RU" sz="2000" b="1" dirty="0" smtClean="0">
                <a:solidFill>
                  <a:schemeClr val="bg1"/>
                </a:solidFill>
              </a:rPr>
              <a:t> - крупнейшая в СССР студия мультипликационных фильмов, основанная в Москве 10 июня 1936 года.</a:t>
            </a:r>
            <a:endParaRPr lang="ru-RU" sz="2400" b="1" dirty="0" smtClean="0">
              <a:solidFill>
                <a:schemeClr val="bg1"/>
              </a:solidFill>
            </a:endParaRPr>
          </a:p>
          <a:p>
            <a:pPr algn="just">
              <a:buNone/>
            </a:pPr>
            <a:r>
              <a:rPr lang="ru-RU" sz="2000" b="1" dirty="0" smtClean="0">
                <a:solidFill>
                  <a:schemeClr val="bg1"/>
                </a:solidFill>
              </a:rPr>
              <a:t>		Первый мультфильм, выпущенный студией, назывался  </a:t>
            </a:r>
            <a:r>
              <a:rPr lang="ru-RU" sz="2000" b="1" dirty="0" smtClean="0">
                <a:solidFill>
                  <a:srgbClr val="0070C0"/>
                </a:solidFill>
              </a:rPr>
              <a:t>«В Африке жарко»</a:t>
            </a:r>
          </a:p>
          <a:p>
            <a:pPr algn="just">
              <a:buNone/>
            </a:pPr>
            <a:r>
              <a:rPr lang="ru-RU" sz="2000" b="1" dirty="0" smtClean="0">
                <a:solidFill>
                  <a:schemeClr val="bg1"/>
                </a:solidFill>
              </a:rPr>
              <a:t>		</a:t>
            </a:r>
            <a:r>
              <a:rPr lang="ru-RU" sz="2000" b="1" dirty="0" smtClean="0">
                <a:solidFill>
                  <a:srgbClr val="0070C0"/>
                </a:solidFill>
              </a:rPr>
              <a:t>С 1937 </a:t>
            </a:r>
            <a:r>
              <a:rPr lang="ru-RU" sz="2000" b="1" dirty="0" smtClean="0">
                <a:solidFill>
                  <a:schemeClr val="bg1"/>
                </a:solidFill>
              </a:rPr>
              <a:t>года начали выпускаться цветные мультфильмы.</a:t>
            </a:r>
          </a:p>
          <a:p>
            <a:pPr>
              <a:buNone/>
            </a:pPr>
            <a:endParaRPr lang="ru-RU" sz="2000" dirty="0">
              <a:solidFill>
                <a:schemeClr val="bg1"/>
              </a:solidFill>
            </a:endParaRPr>
          </a:p>
        </p:txBody>
      </p:sp>
      <p:pic>
        <p:nvPicPr>
          <p:cNvPr id="10242" name="Picture 2" descr="Золотая коллекция Союзмультфильма (И. П. Иванов-Вано, Л. К. Атаманов, Р. А. Качанов, Ф. С. Хитрук, Б. П. Степанцев, И. А. Ковале"/>
          <p:cNvPicPr>
            <a:picLocks noChangeAspect="1" noChangeArrowheads="1"/>
          </p:cNvPicPr>
          <p:nvPr/>
        </p:nvPicPr>
        <p:blipFill>
          <a:blip r:embed="rId2" cstate="print"/>
          <a:srcRect/>
          <a:stretch>
            <a:fillRect/>
          </a:stretch>
        </p:blipFill>
        <p:spPr bwMode="auto">
          <a:xfrm>
            <a:off x="2699792" y="4077071"/>
            <a:ext cx="4608512" cy="2575685"/>
          </a:xfrm>
          <a:prstGeom prst="rect">
            <a:avLst/>
          </a:prstGeom>
          <a:noFill/>
          <a:effectLst>
            <a:softEdge rad="317500"/>
          </a:effectLst>
        </p:spPr>
      </p:pic>
      <p:sp>
        <p:nvSpPr>
          <p:cNvPr id="5" name="Двойные круглые скобки 4"/>
          <p:cNvSpPr/>
          <p:nvPr/>
        </p:nvSpPr>
        <p:spPr>
          <a:xfrm>
            <a:off x="539552" y="1268760"/>
            <a:ext cx="8424936" cy="5328592"/>
          </a:xfrm>
          <a:prstGeom prst="bracketPair">
            <a:avLst/>
          </a:prstGeom>
          <a:ln w="57150">
            <a:solidFill>
              <a:srgbClr val="00B0F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a:p>
        </p:txBody>
      </p:sp>
      <p:pic>
        <p:nvPicPr>
          <p:cNvPr id="6" name="Picture 4" descr="Скачать новые приложения Android Market, APK, игры, приложения: NightGospel">
            <a:hlinkClick r:id="rId3" action="ppaction://hlinksldjump"/>
          </p:cNvPr>
          <p:cNvPicPr>
            <a:picLocks noChangeAspect="1" noChangeArrowheads="1"/>
          </p:cNvPicPr>
          <p:nvPr/>
        </p:nvPicPr>
        <p:blipFill>
          <a:blip r:embed="rId4" cstate="print"/>
          <a:srcRect/>
          <a:stretch>
            <a:fillRect/>
          </a:stretch>
        </p:blipFill>
        <p:spPr bwMode="auto">
          <a:xfrm>
            <a:off x="8676456" y="6390456"/>
            <a:ext cx="467544" cy="467544"/>
          </a:xfrm>
          <a:prstGeom prst="rect">
            <a:avLst/>
          </a:prstGeom>
          <a:noFill/>
        </p:spPr>
      </p:pic>
    </p:spTree>
  </p:cSld>
  <p:clrMapOvr>
    <a:masterClrMapping/>
  </p:clrMapOvr>
  <p:transition>
    <p:cover dir="d"/>
    <p:sndAc>
      <p:endSnd/>
    </p:sndAc>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p:txBody>
          <a:bodyPr>
            <a:normAutofit/>
          </a:bodyPr>
          <a:lstStyle/>
          <a:p>
            <a:pPr>
              <a:buNone/>
            </a:pPr>
            <a:r>
              <a:rPr lang="ru-RU" dirty="0" smtClean="0">
                <a:solidFill>
                  <a:schemeClr val="bg1"/>
                </a:solidFill>
              </a:rPr>
              <a:t>	</a:t>
            </a:r>
            <a:endParaRPr lang="ru-RU" sz="2400" dirty="0" smtClean="0">
              <a:solidFill>
                <a:schemeClr val="bg1"/>
              </a:solidFill>
            </a:endParaRPr>
          </a:p>
          <a:p>
            <a:pPr>
              <a:buNone/>
            </a:pPr>
            <a:r>
              <a:rPr lang="ru-RU" sz="2400" dirty="0" smtClean="0">
                <a:solidFill>
                  <a:schemeClr val="bg1"/>
                </a:solidFill>
              </a:rPr>
              <a:t>	</a:t>
            </a:r>
            <a:endParaRPr lang="ru-RU" dirty="0"/>
          </a:p>
        </p:txBody>
      </p:sp>
      <p:graphicFrame>
        <p:nvGraphicFramePr>
          <p:cNvPr id="10" name="Схема 9"/>
          <p:cNvGraphicFramePr/>
          <p:nvPr/>
        </p:nvGraphicFramePr>
        <p:xfrm>
          <a:off x="971600" y="1772816"/>
          <a:ext cx="7416824" cy="482453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1" name="Заголовок 1"/>
          <p:cNvSpPr>
            <a:spLocks noGrp="1"/>
          </p:cNvSpPr>
          <p:nvPr>
            <p:ph type="title"/>
          </p:nvPr>
        </p:nvSpPr>
        <p:spPr>
          <a:xfrm>
            <a:off x="611560" y="980728"/>
            <a:ext cx="8229600" cy="1143000"/>
          </a:xfrm>
        </p:spPr>
        <p:txBody>
          <a:bodyPr>
            <a:normAutofit/>
          </a:bodyPr>
          <a:lstStyle/>
          <a:p>
            <a:r>
              <a:rPr lang="ru-RU" sz="2400" dirty="0" smtClean="0">
                <a:solidFill>
                  <a:srgbClr val="0070C0"/>
                </a:solidFill>
                <a:latin typeface="Arial Black" pitchFamily="34" charset="0"/>
              </a:rPr>
              <a:t>Виды мультипликации</a:t>
            </a:r>
            <a:endParaRPr lang="ru-RU" sz="2400" dirty="0">
              <a:solidFill>
                <a:srgbClr val="0070C0"/>
              </a:solidFill>
              <a:latin typeface="Arial Black" pitchFamily="34" charset="0"/>
            </a:endParaRPr>
          </a:p>
        </p:txBody>
      </p:sp>
      <p:pic>
        <p:nvPicPr>
          <p:cNvPr id="12" name="Picture 4" descr="Скачать новые приложения Android Market, APK, игры, приложения: NightGospel">
            <a:hlinkClick r:id="rId7" action="ppaction://hlinksldjump"/>
          </p:cNvPr>
          <p:cNvPicPr>
            <a:picLocks noChangeAspect="1" noChangeArrowheads="1"/>
          </p:cNvPicPr>
          <p:nvPr/>
        </p:nvPicPr>
        <p:blipFill>
          <a:blip r:embed="rId8" cstate="print"/>
          <a:srcRect/>
          <a:stretch>
            <a:fillRect/>
          </a:stretch>
        </p:blipFill>
        <p:spPr bwMode="auto">
          <a:xfrm>
            <a:off x="8667328" y="6381328"/>
            <a:ext cx="476672" cy="476672"/>
          </a:xfrm>
          <a:prstGeom prst="rect">
            <a:avLst/>
          </a:prstGeom>
          <a:noFill/>
        </p:spPr>
      </p:pic>
    </p:spTree>
  </p:cSld>
  <p:clrMapOvr>
    <a:masterClrMapping/>
  </p:clrMapOvr>
  <p:transition>
    <p:cover dir="d"/>
    <p:sndAc>
      <p:end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9" presetClass="entr" presetSubtype="0" accel="10000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500" fill="hold"/>
                                        <p:tgtEl>
                                          <p:spTgt spid="10"/>
                                        </p:tgtEl>
                                        <p:attrNameLst>
                                          <p:attrName>ppt_h</p:attrName>
                                        </p:attrNameLst>
                                      </p:cBhvr>
                                      <p:tavLst>
                                        <p:tav tm="0">
                                          <p:val>
                                            <p:strVal val="#ppt_h/20"/>
                                          </p:val>
                                        </p:tav>
                                        <p:tav tm="50000">
                                          <p:val>
                                            <p:strVal val="#ppt_h/20"/>
                                          </p:val>
                                        </p:tav>
                                        <p:tav tm="100000">
                                          <p:val>
                                            <p:strVal val="#ppt_h"/>
                                          </p:val>
                                        </p:tav>
                                      </p:tavLst>
                                    </p:anim>
                                    <p:anim calcmode="lin" valueType="num">
                                      <p:cBhvr>
                                        <p:cTn id="8" dur="500" fill="hold"/>
                                        <p:tgtEl>
                                          <p:spTgt spid="10"/>
                                        </p:tgtEl>
                                        <p:attrNameLst>
                                          <p:attrName>ppt_w</p:attrName>
                                        </p:attrNameLst>
                                      </p:cBhvr>
                                      <p:tavLst>
                                        <p:tav tm="0">
                                          <p:val>
                                            <p:strVal val="#ppt_w+.3"/>
                                          </p:val>
                                        </p:tav>
                                        <p:tav tm="50000">
                                          <p:val>
                                            <p:strVal val="#ppt_w+.3"/>
                                          </p:val>
                                        </p:tav>
                                        <p:tav tm="100000">
                                          <p:val>
                                            <p:strVal val="#ppt_w"/>
                                          </p:val>
                                        </p:tav>
                                      </p:tavLst>
                                    </p:anim>
                                    <p:anim calcmode="lin" valueType="num">
                                      <p:cBhvr>
                                        <p:cTn id="9" dur="500" fill="hold"/>
                                        <p:tgtEl>
                                          <p:spTgt spid="10"/>
                                        </p:tgtEl>
                                        <p:attrNameLst>
                                          <p:attrName>ppt_x</p:attrName>
                                        </p:attrNameLst>
                                      </p:cBhvr>
                                      <p:tavLst>
                                        <p:tav tm="0">
                                          <p:val>
                                            <p:strVal val="#ppt_x-.3"/>
                                          </p:val>
                                        </p:tav>
                                        <p:tav tm="50000">
                                          <p:val>
                                            <p:strVal val="#ppt_x"/>
                                          </p:val>
                                        </p:tav>
                                        <p:tav tm="100000">
                                          <p:val>
                                            <p:strVal val="#ppt_x"/>
                                          </p:val>
                                        </p:tav>
                                      </p:tavLst>
                                    </p:anim>
                                    <p:anim calcmode="lin" valueType="num">
                                      <p:cBhvr>
                                        <p:cTn id="10" dur="500" fill="hold"/>
                                        <p:tgtEl>
                                          <p:spTgt spid="1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0" grpId="0">
        <p:bldAsOne/>
      </p:bldGraphic>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67544" y="1196752"/>
            <a:ext cx="8229600" cy="868958"/>
          </a:xfrm>
        </p:spPr>
        <p:txBody>
          <a:bodyPr>
            <a:noAutofit/>
          </a:bodyPr>
          <a:lstStyle/>
          <a:p>
            <a:r>
              <a:rPr lang="ru-RU" sz="2400" dirty="0" smtClean="0">
                <a:solidFill>
                  <a:srgbClr val="0070C0"/>
                </a:solidFill>
                <a:latin typeface="Arial Black" pitchFamily="34" charset="0"/>
              </a:rPr>
              <a:t>Технологии создания анимации</a:t>
            </a:r>
            <a:endParaRPr lang="ru-RU" sz="2400" dirty="0">
              <a:solidFill>
                <a:srgbClr val="0070C0"/>
              </a:solidFill>
              <a:latin typeface="Arial Black" pitchFamily="34" charset="0"/>
            </a:endParaRPr>
          </a:p>
        </p:txBody>
      </p:sp>
      <p:sp>
        <p:nvSpPr>
          <p:cNvPr id="3" name="Содержимое 2"/>
          <p:cNvSpPr>
            <a:spLocks noGrp="1"/>
          </p:cNvSpPr>
          <p:nvPr>
            <p:ph idx="1"/>
          </p:nvPr>
        </p:nvSpPr>
        <p:spPr>
          <a:xfrm>
            <a:off x="3995936" y="2132856"/>
            <a:ext cx="4690864" cy="3993307"/>
          </a:xfrm>
        </p:spPr>
        <p:txBody>
          <a:bodyPr>
            <a:normAutofit/>
          </a:bodyPr>
          <a:lstStyle/>
          <a:p>
            <a:pPr algn="just">
              <a:buNone/>
            </a:pPr>
            <a:r>
              <a:rPr lang="ru-RU" sz="2000" dirty="0" smtClean="0">
                <a:solidFill>
                  <a:schemeClr val="bg1"/>
                </a:solidFill>
              </a:rPr>
              <a:t>	</a:t>
            </a:r>
            <a:r>
              <a:rPr lang="ru-RU" sz="2000" b="1" dirty="0" smtClean="0">
                <a:solidFill>
                  <a:srgbClr val="0070C0"/>
                </a:solidFill>
                <a:latin typeface="Arial" pitchFamily="34" charset="0"/>
                <a:cs typeface="Arial" pitchFamily="34" charset="0"/>
              </a:rPr>
              <a:t>Классическая (традиционная)</a:t>
            </a:r>
            <a:r>
              <a:rPr lang="ru-RU" sz="2000" b="1" dirty="0" smtClean="0">
                <a:solidFill>
                  <a:schemeClr val="bg1"/>
                </a:solidFill>
                <a:latin typeface="Arial" pitchFamily="34" charset="0"/>
                <a:cs typeface="Arial" pitchFamily="34" charset="0"/>
              </a:rPr>
              <a:t> анимация представляет собой поочередную смену рисунков, каждый из которых нарисован отдельно. Это очень трудоемкий процесс, так как аниматорам приходится отдельно создавать каждый кадр.</a:t>
            </a:r>
          </a:p>
          <a:p>
            <a:endParaRPr lang="ru-RU" dirty="0"/>
          </a:p>
        </p:txBody>
      </p:sp>
      <p:pic>
        <p:nvPicPr>
          <p:cNvPr id="30722" name="Picture 2" descr="Эмоции в классической анимации"/>
          <p:cNvPicPr>
            <a:picLocks noChangeAspect="1" noChangeArrowheads="1"/>
          </p:cNvPicPr>
          <p:nvPr/>
        </p:nvPicPr>
        <p:blipFill>
          <a:blip r:embed="rId2" cstate="print"/>
          <a:srcRect/>
          <a:stretch>
            <a:fillRect/>
          </a:stretch>
        </p:blipFill>
        <p:spPr bwMode="auto">
          <a:xfrm>
            <a:off x="611560" y="2132856"/>
            <a:ext cx="3419138" cy="4164335"/>
          </a:xfrm>
          <a:prstGeom prst="rect">
            <a:avLst/>
          </a:prstGeom>
          <a:noFill/>
          <a:effectLst>
            <a:softEdge rad="317500"/>
          </a:effectLst>
        </p:spPr>
      </p:pic>
      <p:pic>
        <p:nvPicPr>
          <p:cNvPr id="5" name="Picture 4" descr="Скачать новые приложения Android Market, APK, игры, приложения: NightGospel">
            <a:hlinkClick r:id="rId3" action="ppaction://hlinksldjump"/>
          </p:cNvPr>
          <p:cNvPicPr>
            <a:picLocks noChangeAspect="1" noChangeArrowheads="1"/>
          </p:cNvPicPr>
          <p:nvPr/>
        </p:nvPicPr>
        <p:blipFill>
          <a:blip r:embed="rId4" cstate="print"/>
          <a:srcRect/>
          <a:stretch>
            <a:fillRect/>
          </a:stretch>
        </p:blipFill>
        <p:spPr bwMode="auto">
          <a:xfrm>
            <a:off x="8739336" y="6453336"/>
            <a:ext cx="404664" cy="404664"/>
          </a:xfrm>
          <a:prstGeom prst="rect">
            <a:avLst/>
          </a:prstGeom>
          <a:noFill/>
        </p:spPr>
      </p:pic>
    </p:spTree>
  </p:cSld>
  <p:clrMapOvr>
    <a:masterClrMapping/>
  </p:clrMapOvr>
  <p:transition>
    <p:cover dir="d"/>
    <p:sndAc>
      <p:end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30722"/>
                                        </p:tgtEl>
                                        <p:attrNameLst>
                                          <p:attrName>style.visibility</p:attrName>
                                        </p:attrNameLst>
                                      </p:cBhvr>
                                      <p:to>
                                        <p:strVal val="visible"/>
                                      </p:to>
                                    </p:set>
                                    <p:animEffect transition="in" filter="wipe(down)">
                                      <p:cBhvr>
                                        <p:cTn id="7" dur="580">
                                          <p:stCondLst>
                                            <p:cond delay="0"/>
                                          </p:stCondLst>
                                        </p:cTn>
                                        <p:tgtEl>
                                          <p:spTgt spid="30722"/>
                                        </p:tgtEl>
                                      </p:cBhvr>
                                    </p:animEffect>
                                    <p:anim calcmode="lin" valueType="num">
                                      <p:cBhvr>
                                        <p:cTn id="8" dur="1822" tmFilter="0,0; 0.14,0.36; 0.43,0.73; 0.71,0.91; 1.0,1.0">
                                          <p:stCondLst>
                                            <p:cond delay="0"/>
                                          </p:stCondLst>
                                        </p:cTn>
                                        <p:tgtEl>
                                          <p:spTgt spid="30722"/>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30722"/>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30722"/>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30722"/>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30722"/>
                                        </p:tgtEl>
                                        <p:attrNameLst>
                                          <p:attrName>ppt_y</p:attrName>
                                        </p:attrNameLst>
                                      </p:cBhvr>
                                      <p:tavLst>
                                        <p:tav tm="0" fmla="#ppt_y-sin(pi*$)/81">
                                          <p:val>
                                            <p:fltVal val="0"/>
                                          </p:val>
                                        </p:tav>
                                        <p:tav tm="100000">
                                          <p:val>
                                            <p:fltVal val="1"/>
                                          </p:val>
                                        </p:tav>
                                      </p:tavLst>
                                    </p:anim>
                                    <p:animScale>
                                      <p:cBhvr>
                                        <p:cTn id="13" dur="26">
                                          <p:stCondLst>
                                            <p:cond delay="650"/>
                                          </p:stCondLst>
                                        </p:cTn>
                                        <p:tgtEl>
                                          <p:spTgt spid="30722"/>
                                        </p:tgtEl>
                                      </p:cBhvr>
                                      <p:to x="100000" y="60000"/>
                                    </p:animScale>
                                    <p:animScale>
                                      <p:cBhvr>
                                        <p:cTn id="14" dur="166" decel="50000">
                                          <p:stCondLst>
                                            <p:cond delay="676"/>
                                          </p:stCondLst>
                                        </p:cTn>
                                        <p:tgtEl>
                                          <p:spTgt spid="30722"/>
                                        </p:tgtEl>
                                      </p:cBhvr>
                                      <p:to x="100000" y="100000"/>
                                    </p:animScale>
                                    <p:animScale>
                                      <p:cBhvr>
                                        <p:cTn id="15" dur="26">
                                          <p:stCondLst>
                                            <p:cond delay="1312"/>
                                          </p:stCondLst>
                                        </p:cTn>
                                        <p:tgtEl>
                                          <p:spTgt spid="30722"/>
                                        </p:tgtEl>
                                      </p:cBhvr>
                                      <p:to x="100000" y="80000"/>
                                    </p:animScale>
                                    <p:animScale>
                                      <p:cBhvr>
                                        <p:cTn id="16" dur="166" decel="50000">
                                          <p:stCondLst>
                                            <p:cond delay="1338"/>
                                          </p:stCondLst>
                                        </p:cTn>
                                        <p:tgtEl>
                                          <p:spTgt spid="30722"/>
                                        </p:tgtEl>
                                      </p:cBhvr>
                                      <p:to x="100000" y="100000"/>
                                    </p:animScale>
                                    <p:animScale>
                                      <p:cBhvr>
                                        <p:cTn id="17" dur="26">
                                          <p:stCondLst>
                                            <p:cond delay="1642"/>
                                          </p:stCondLst>
                                        </p:cTn>
                                        <p:tgtEl>
                                          <p:spTgt spid="30722"/>
                                        </p:tgtEl>
                                      </p:cBhvr>
                                      <p:to x="100000" y="90000"/>
                                    </p:animScale>
                                    <p:animScale>
                                      <p:cBhvr>
                                        <p:cTn id="18" dur="166" decel="50000">
                                          <p:stCondLst>
                                            <p:cond delay="1668"/>
                                          </p:stCondLst>
                                        </p:cTn>
                                        <p:tgtEl>
                                          <p:spTgt spid="30722"/>
                                        </p:tgtEl>
                                      </p:cBhvr>
                                      <p:to x="100000" y="100000"/>
                                    </p:animScale>
                                    <p:animScale>
                                      <p:cBhvr>
                                        <p:cTn id="19" dur="26">
                                          <p:stCondLst>
                                            <p:cond delay="1808"/>
                                          </p:stCondLst>
                                        </p:cTn>
                                        <p:tgtEl>
                                          <p:spTgt spid="30722"/>
                                        </p:tgtEl>
                                      </p:cBhvr>
                                      <p:to x="100000" y="95000"/>
                                    </p:animScale>
                                    <p:animScale>
                                      <p:cBhvr>
                                        <p:cTn id="20" dur="166" decel="50000">
                                          <p:stCondLst>
                                            <p:cond delay="1834"/>
                                          </p:stCondLst>
                                        </p:cTn>
                                        <p:tgtEl>
                                          <p:spTgt spid="30722"/>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73024" y="2492896"/>
            <a:ext cx="9217024" cy="1470025"/>
          </a:xfrm>
        </p:spPr>
        <p:txBody>
          <a:bodyPr>
            <a:normAutofit/>
          </a:bodyPr>
          <a:lstStyle/>
          <a:p>
            <a:r>
              <a:rPr lang="ru-RU" sz="3000" b="1" dirty="0" smtClean="0">
                <a:solidFill>
                  <a:srgbClr val="0070C0"/>
                </a:solidFill>
                <a:latin typeface="Arial Black" pitchFamily="34" charset="0"/>
                <a:ea typeface="Adobe Ming Std L" pitchFamily="18" charset="-128"/>
              </a:rPr>
              <a:t>История анимации и </a:t>
            </a:r>
            <a:r>
              <a:rPr lang="ru-RU" sz="3000" b="1" dirty="0" smtClean="0">
                <a:solidFill>
                  <a:srgbClr val="0070C0"/>
                </a:solidFill>
                <a:latin typeface="Arial Black" pitchFamily="34" charset="0"/>
                <a:ea typeface="Adobe Ming Std L" pitchFamily="18" charset="-128"/>
                <a:cs typeface="Khmer UI" pitchFamily="34" charset="0"/>
              </a:rPr>
              <a:t>мультипликации</a:t>
            </a:r>
            <a:endParaRPr lang="ru-RU" sz="3000" b="1" dirty="0">
              <a:solidFill>
                <a:srgbClr val="0070C0"/>
              </a:solidFill>
              <a:latin typeface="Arial Black" pitchFamily="34" charset="0"/>
              <a:ea typeface="Adobe Ming Std L" pitchFamily="18" charset="-128"/>
              <a:cs typeface="Khmer UI" pitchFamily="34" charset="0"/>
            </a:endParaRPr>
          </a:p>
        </p:txBody>
      </p:sp>
      <p:pic>
        <p:nvPicPr>
          <p:cNvPr id="26626" name="Picture 2" descr="История мультипликации"/>
          <p:cNvPicPr>
            <a:picLocks noChangeAspect="1" noChangeArrowheads="1"/>
          </p:cNvPicPr>
          <p:nvPr/>
        </p:nvPicPr>
        <p:blipFill>
          <a:blip r:embed="rId2" cstate="print"/>
          <a:srcRect/>
          <a:stretch>
            <a:fillRect/>
          </a:stretch>
        </p:blipFill>
        <p:spPr bwMode="auto">
          <a:xfrm rot="20849052">
            <a:off x="1051413" y="3934276"/>
            <a:ext cx="2857500" cy="1714500"/>
          </a:xfrm>
          <a:prstGeom prst="ellipse">
            <a:avLst/>
          </a:prstGeom>
          <a:ln>
            <a:noFill/>
          </a:ln>
          <a:effectLst>
            <a:softEdge rad="112500"/>
          </a:effectLst>
        </p:spPr>
      </p:pic>
    </p:spTree>
  </p:cSld>
  <p:clrMapOvr>
    <a:masterClrMapping/>
  </p:clrMapOvr>
  <p:transition>
    <p:cover dir="d"/>
    <p:sndAc>
      <p:endSnd/>
    </p:sndAc>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457200" y="2060848"/>
            <a:ext cx="3970784" cy="4065315"/>
          </a:xfrm>
        </p:spPr>
        <p:txBody>
          <a:bodyPr/>
          <a:lstStyle/>
          <a:p>
            <a:pPr algn="just">
              <a:buNone/>
            </a:pPr>
            <a:r>
              <a:rPr lang="ru-RU" sz="2000" dirty="0" smtClean="0">
                <a:solidFill>
                  <a:schemeClr val="bg1"/>
                </a:solidFill>
              </a:rPr>
              <a:t>	</a:t>
            </a:r>
            <a:r>
              <a:rPr lang="ru-RU" sz="2400" b="1" dirty="0" smtClean="0">
                <a:solidFill>
                  <a:srgbClr val="0070C0"/>
                </a:solidFill>
                <a:latin typeface="Arial" pitchFamily="34" charset="0"/>
                <a:cs typeface="Arial" pitchFamily="34" charset="0"/>
              </a:rPr>
              <a:t>Стоп-кадровая (кукольная) анимация. </a:t>
            </a:r>
            <a:r>
              <a:rPr lang="ru-RU" sz="2400" dirty="0" smtClean="0">
                <a:solidFill>
                  <a:schemeClr val="bg1"/>
                </a:solidFill>
                <a:latin typeface="Arial" pitchFamily="34" charset="0"/>
                <a:cs typeface="Arial" pitchFamily="34" charset="0"/>
              </a:rPr>
              <a:t>Размещенные в пространстве  объекты фиксируются кадром, после чего их положение изменяется и вновь фиксируется.</a:t>
            </a:r>
            <a:endParaRPr lang="ru-RU" sz="2000" dirty="0" smtClean="0">
              <a:solidFill>
                <a:schemeClr val="bg1"/>
              </a:solidFill>
              <a:latin typeface="Arial" pitchFamily="34" charset="0"/>
              <a:cs typeface="Arial" pitchFamily="34" charset="0"/>
            </a:endParaRPr>
          </a:p>
          <a:p>
            <a:endParaRPr lang="ru-RU" dirty="0"/>
          </a:p>
        </p:txBody>
      </p:sp>
      <p:pic>
        <p:nvPicPr>
          <p:cNvPr id="33794" name="Picture 2" descr="Новости"/>
          <p:cNvPicPr>
            <a:picLocks noChangeAspect="1" noChangeArrowheads="1"/>
          </p:cNvPicPr>
          <p:nvPr/>
        </p:nvPicPr>
        <p:blipFill>
          <a:blip r:embed="rId2" cstate="print"/>
          <a:srcRect/>
          <a:stretch>
            <a:fillRect/>
          </a:stretch>
        </p:blipFill>
        <p:spPr bwMode="auto">
          <a:xfrm>
            <a:off x="4572000" y="2708920"/>
            <a:ext cx="4248472" cy="2386642"/>
          </a:xfrm>
          <a:prstGeom prst="rect">
            <a:avLst/>
          </a:prstGeom>
          <a:noFill/>
          <a:effectLst>
            <a:glow rad="228600">
              <a:schemeClr val="accent3">
                <a:satMod val="175000"/>
                <a:alpha val="40000"/>
              </a:schemeClr>
            </a:glow>
          </a:effectLst>
        </p:spPr>
      </p:pic>
      <p:pic>
        <p:nvPicPr>
          <p:cNvPr id="6" name="Picture 4" descr="Скачать новые приложения Android Market, APK, игры, приложения: NightGospel">
            <a:hlinkClick r:id="rId3" action="ppaction://hlinksldjump"/>
          </p:cNvPr>
          <p:cNvPicPr>
            <a:picLocks noChangeAspect="1" noChangeArrowheads="1"/>
          </p:cNvPicPr>
          <p:nvPr/>
        </p:nvPicPr>
        <p:blipFill>
          <a:blip r:embed="rId4" cstate="print"/>
          <a:srcRect/>
          <a:stretch>
            <a:fillRect/>
          </a:stretch>
        </p:blipFill>
        <p:spPr bwMode="auto">
          <a:xfrm>
            <a:off x="8667328" y="6381328"/>
            <a:ext cx="476672" cy="476672"/>
          </a:xfrm>
          <a:prstGeom prst="rect">
            <a:avLst/>
          </a:prstGeom>
          <a:noFill/>
        </p:spPr>
      </p:pic>
    </p:spTree>
  </p:cSld>
  <p:clrMapOvr>
    <a:masterClrMapping/>
  </p:clrMapOvr>
  <p:transition>
    <p:cover dir="d"/>
    <p:sndAc>
      <p:endSnd/>
    </p:sndAc>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457200" y="1844824"/>
            <a:ext cx="8229600" cy="4281339"/>
          </a:xfrm>
        </p:spPr>
        <p:txBody>
          <a:bodyPr/>
          <a:lstStyle/>
          <a:p>
            <a:pPr>
              <a:buNone/>
            </a:pPr>
            <a:r>
              <a:rPr lang="ru-RU" dirty="0" smtClean="0">
                <a:solidFill>
                  <a:schemeClr val="bg1"/>
                </a:solidFill>
              </a:rPr>
              <a:t>	</a:t>
            </a:r>
          </a:p>
          <a:p>
            <a:pPr>
              <a:buNone/>
            </a:pPr>
            <a:r>
              <a:rPr lang="ru-RU" sz="2800" dirty="0" smtClean="0">
                <a:solidFill>
                  <a:schemeClr val="bg1"/>
                </a:solidFill>
              </a:rPr>
              <a:t>	</a:t>
            </a:r>
            <a:r>
              <a:rPr lang="ru-RU" b="1" dirty="0" smtClean="0">
                <a:solidFill>
                  <a:srgbClr val="0070C0"/>
                </a:solidFill>
              </a:rPr>
              <a:t>Спрайтовая анимация</a:t>
            </a:r>
            <a:r>
              <a:rPr lang="ru-RU" b="1" dirty="0" smtClean="0">
                <a:solidFill>
                  <a:schemeClr val="bg1"/>
                </a:solidFill>
              </a:rPr>
              <a:t> реализуется при помощи языка программирования.</a:t>
            </a:r>
          </a:p>
          <a:p>
            <a:endParaRPr lang="ru-RU" dirty="0"/>
          </a:p>
        </p:txBody>
      </p:sp>
      <p:pic>
        <p:nvPicPr>
          <p:cNvPr id="34818" name="Picture 2" descr="Android Game Development Sprite Animation Java Code Informasi terkini"/>
          <p:cNvPicPr>
            <a:picLocks noChangeAspect="1" noChangeArrowheads="1"/>
          </p:cNvPicPr>
          <p:nvPr/>
        </p:nvPicPr>
        <p:blipFill>
          <a:blip r:embed="rId2" cstate="print"/>
          <a:srcRect l="13535" t="31071" r="7454" b="16497"/>
          <a:stretch>
            <a:fillRect/>
          </a:stretch>
        </p:blipFill>
        <p:spPr bwMode="auto">
          <a:xfrm>
            <a:off x="0" y="3861048"/>
            <a:ext cx="5882906" cy="2996952"/>
          </a:xfrm>
          <a:prstGeom prst="rect">
            <a:avLst/>
          </a:prstGeom>
          <a:noFill/>
          <a:effectLst/>
        </p:spPr>
      </p:pic>
      <p:pic>
        <p:nvPicPr>
          <p:cNvPr id="5" name="Picture 2" descr="Android Game Development Sprite Animation Java Code Informasi terkini"/>
          <p:cNvPicPr>
            <a:picLocks noChangeAspect="1" noChangeArrowheads="1"/>
          </p:cNvPicPr>
          <p:nvPr/>
        </p:nvPicPr>
        <p:blipFill>
          <a:blip r:embed="rId2" cstate="print"/>
          <a:srcRect l="13535" t="31071" r="7454" b="16497"/>
          <a:stretch>
            <a:fillRect/>
          </a:stretch>
        </p:blipFill>
        <p:spPr bwMode="auto">
          <a:xfrm>
            <a:off x="1619672" y="3861048"/>
            <a:ext cx="5882906" cy="2996952"/>
          </a:xfrm>
          <a:prstGeom prst="rect">
            <a:avLst/>
          </a:prstGeom>
          <a:noFill/>
          <a:effectLst/>
        </p:spPr>
      </p:pic>
      <p:pic>
        <p:nvPicPr>
          <p:cNvPr id="6" name="Picture 2" descr="Android Game Development Sprite Animation Java Code Informasi terkini"/>
          <p:cNvPicPr>
            <a:picLocks noChangeAspect="1" noChangeArrowheads="1"/>
          </p:cNvPicPr>
          <p:nvPr/>
        </p:nvPicPr>
        <p:blipFill>
          <a:blip r:embed="rId2" cstate="print"/>
          <a:srcRect l="13535" t="31071" r="7454" b="16497"/>
          <a:stretch>
            <a:fillRect/>
          </a:stretch>
        </p:blipFill>
        <p:spPr bwMode="auto">
          <a:xfrm>
            <a:off x="3131839" y="3789040"/>
            <a:ext cx="6024255" cy="3068960"/>
          </a:xfrm>
          <a:prstGeom prst="rect">
            <a:avLst/>
          </a:prstGeom>
          <a:noFill/>
          <a:effectLst/>
        </p:spPr>
      </p:pic>
      <p:pic>
        <p:nvPicPr>
          <p:cNvPr id="7" name="Picture 2" descr="Android Game Development Sprite Animation Java Code Informasi terkini"/>
          <p:cNvPicPr>
            <a:picLocks noChangeAspect="1" noChangeArrowheads="1"/>
          </p:cNvPicPr>
          <p:nvPr/>
        </p:nvPicPr>
        <p:blipFill>
          <a:blip r:embed="rId2" cstate="print"/>
          <a:srcRect l="13535" t="31071" r="27445" b="16497"/>
          <a:stretch>
            <a:fillRect/>
          </a:stretch>
        </p:blipFill>
        <p:spPr bwMode="auto">
          <a:xfrm>
            <a:off x="4644008" y="3789040"/>
            <a:ext cx="4499992" cy="3068960"/>
          </a:xfrm>
          <a:prstGeom prst="rect">
            <a:avLst/>
          </a:prstGeom>
          <a:noFill/>
          <a:effectLst/>
        </p:spPr>
      </p:pic>
      <p:pic>
        <p:nvPicPr>
          <p:cNvPr id="8" name="Picture 2" descr="Android Game Development Sprite Animation Java Code Informasi terkini"/>
          <p:cNvPicPr>
            <a:picLocks noChangeAspect="1" noChangeArrowheads="1"/>
          </p:cNvPicPr>
          <p:nvPr/>
        </p:nvPicPr>
        <p:blipFill>
          <a:blip r:embed="rId2" cstate="print"/>
          <a:srcRect l="13535" t="31071" r="46959" b="16497"/>
          <a:stretch>
            <a:fillRect/>
          </a:stretch>
        </p:blipFill>
        <p:spPr bwMode="auto">
          <a:xfrm>
            <a:off x="6131872" y="3789040"/>
            <a:ext cx="3012128" cy="3068960"/>
          </a:xfrm>
          <a:prstGeom prst="rect">
            <a:avLst/>
          </a:prstGeom>
          <a:noFill/>
          <a:effectLst/>
        </p:spPr>
      </p:pic>
      <p:pic>
        <p:nvPicPr>
          <p:cNvPr id="9" name="Picture 2" descr="Android Game Development Sprite Animation Java Code Informasi terkini"/>
          <p:cNvPicPr>
            <a:picLocks noChangeAspect="1" noChangeArrowheads="1"/>
          </p:cNvPicPr>
          <p:nvPr/>
        </p:nvPicPr>
        <p:blipFill>
          <a:blip r:embed="rId2" cstate="print"/>
          <a:srcRect l="13535" t="31071" r="64278" b="16497"/>
          <a:stretch>
            <a:fillRect/>
          </a:stretch>
        </p:blipFill>
        <p:spPr bwMode="auto">
          <a:xfrm>
            <a:off x="7452320" y="3789040"/>
            <a:ext cx="1691680" cy="3068960"/>
          </a:xfrm>
          <a:prstGeom prst="rect">
            <a:avLst/>
          </a:prstGeom>
          <a:noFill/>
          <a:effectLst/>
        </p:spPr>
      </p:pic>
      <p:sp>
        <p:nvSpPr>
          <p:cNvPr id="10" name="Двойные круглые скобки 9"/>
          <p:cNvSpPr/>
          <p:nvPr/>
        </p:nvSpPr>
        <p:spPr>
          <a:xfrm>
            <a:off x="323528" y="1412776"/>
            <a:ext cx="8568952" cy="5184576"/>
          </a:xfrm>
          <a:prstGeom prst="bracketPair">
            <a:avLst/>
          </a:prstGeom>
          <a:ln w="38100">
            <a:solidFill>
              <a:srgbClr val="00B0F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a:p>
        </p:txBody>
      </p:sp>
      <p:pic>
        <p:nvPicPr>
          <p:cNvPr id="11" name="Picture 4" descr="Скачать новые приложения Android Market, APK, игры, приложения: NightGospel">
            <a:hlinkClick r:id="rId3" action="ppaction://hlinksldjump"/>
          </p:cNvPr>
          <p:cNvPicPr>
            <a:picLocks noChangeAspect="1" noChangeArrowheads="1"/>
          </p:cNvPicPr>
          <p:nvPr/>
        </p:nvPicPr>
        <p:blipFill>
          <a:blip r:embed="rId4" cstate="print"/>
          <a:srcRect/>
          <a:stretch>
            <a:fillRect/>
          </a:stretch>
        </p:blipFill>
        <p:spPr bwMode="auto">
          <a:xfrm>
            <a:off x="8667328" y="6381328"/>
            <a:ext cx="476672" cy="476672"/>
          </a:xfrm>
          <a:prstGeom prst="rect">
            <a:avLst/>
          </a:prstGeom>
          <a:noFill/>
        </p:spPr>
      </p:pic>
    </p:spTree>
  </p:cSld>
  <p:clrMapOvr>
    <a:masterClrMapping/>
  </p:clrMapOvr>
  <p:transition>
    <p:cover dir="d"/>
    <p:sndAc>
      <p:endSnd/>
    </p:sndAc>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179512" y="1628800"/>
            <a:ext cx="8651304" cy="3240360"/>
          </a:xfrm>
        </p:spPr>
        <p:txBody>
          <a:bodyPr>
            <a:normAutofit/>
          </a:bodyPr>
          <a:lstStyle/>
          <a:p>
            <a:pPr algn="just">
              <a:buNone/>
            </a:pPr>
            <a:r>
              <a:rPr lang="ru-RU" dirty="0" smtClean="0">
                <a:solidFill>
                  <a:schemeClr val="bg1"/>
                </a:solidFill>
              </a:rPr>
              <a:t>	</a:t>
            </a:r>
            <a:r>
              <a:rPr lang="ru-RU" sz="2400" b="1" dirty="0" err="1" smtClean="0">
                <a:solidFill>
                  <a:srgbClr val="0070C0"/>
                </a:solidFill>
                <a:latin typeface="Arial" pitchFamily="34" charset="0"/>
                <a:cs typeface="Arial" pitchFamily="34" charset="0"/>
              </a:rPr>
              <a:t>Морфинг</a:t>
            </a:r>
            <a:r>
              <a:rPr lang="ru-RU" sz="2400" dirty="0" smtClean="0">
                <a:solidFill>
                  <a:srgbClr val="0070C0"/>
                </a:solidFill>
                <a:latin typeface="Arial" pitchFamily="34" charset="0"/>
                <a:cs typeface="Arial" pitchFamily="34" charset="0"/>
              </a:rPr>
              <a:t> </a:t>
            </a:r>
            <a:r>
              <a:rPr lang="ru-RU" sz="2400" dirty="0" smtClean="0">
                <a:solidFill>
                  <a:schemeClr val="bg1"/>
                </a:solidFill>
                <a:latin typeface="Arial" pitchFamily="34" charset="0"/>
                <a:cs typeface="Arial" pitchFamily="34" charset="0"/>
              </a:rPr>
              <a:t>– преобразование одного объекта в другой за счет генерации заданного количества промежуточных кадров</a:t>
            </a:r>
            <a:r>
              <a:rPr lang="ru-RU" sz="2400" dirty="0" smtClean="0">
                <a:solidFill>
                  <a:schemeClr val="bg1"/>
                </a:solidFill>
              </a:rPr>
              <a:t>.</a:t>
            </a:r>
            <a:endParaRPr lang="ru-RU" dirty="0" smtClean="0">
              <a:solidFill>
                <a:schemeClr val="bg1"/>
              </a:solidFill>
            </a:endParaRPr>
          </a:p>
          <a:p>
            <a:endParaRPr lang="ru-RU" dirty="0"/>
          </a:p>
        </p:txBody>
      </p:sp>
      <p:pic>
        <p:nvPicPr>
          <p:cNvPr id="5122" name="Picture 2" descr="Multi-Resolution Image Morphing"/>
          <p:cNvPicPr>
            <a:picLocks noChangeAspect="1" noChangeArrowheads="1"/>
          </p:cNvPicPr>
          <p:nvPr/>
        </p:nvPicPr>
        <p:blipFill>
          <a:blip r:embed="rId2" cstate="print"/>
          <a:srcRect/>
          <a:stretch>
            <a:fillRect/>
          </a:stretch>
        </p:blipFill>
        <p:spPr bwMode="auto">
          <a:xfrm>
            <a:off x="3563888" y="3212976"/>
            <a:ext cx="4824536" cy="2947466"/>
          </a:xfrm>
          <a:prstGeom prst="rect">
            <a:avLst/>
          </a:prstGeom>
          <a:noFill/>
          <a:effectLst>
            <a:glow rad="228600">
              <a:schemeClr val="accent1">
                <a:satMod val="175000"/>
                <a:alpha val="40000"/>
              </a:schemeClr>
            </a:glow>
          </a:effectLst>
        </p:spPr>
      </p:pic>
      <p:pic>
        <p:nvPicPr>
          <p:cNvPr id="7" name="Picture 4" descr="Скачать новые приложения Android Market, APK, игры, приложения: NightGospel">
            <a:hlinkClick r:id="rId3" action="ppaction://hlinksldjump"/>
          </p:cNvPr>
          <p:cNvPicPr>
            <a:picLocks noChangeAspect="1" noChangeArrowheads="1"/>
          </p:cNvPicPr>
          <p:nvPr/>
        </p:nvPicPr>
        <p:blipFill>
          <a:blip r:embed="rId4" cstate="print"/>
          <a:srcRect/>
          <a:stretch>
            <a:fillRect/>
          </a:stretch>
        </p:blipFill>
        <p:spPr bwMode="auto">
          <a:xfrm>
            <a:off x="8595320" y="6309320"/>
            <a:ext cx="548680" cy="548680"/>
          </a:xfrm>
          <a:prstGeom prst="rect">
            <a:avLst/>
          </a:prstGeom>
          <a:noFill/>
        </p:spPr>
      </p:pic>
    </p:spTree>
  </p:cSld>
  <p:clrMapOvr>
    <a:masterClrMapping/>
  </p:clrMapOvr>
  <p:transition>
    <p:cover dir="d"/>
    <p:sndAc>
      <p:endSnd/>
    </p:sndAc>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3707904" y="2276872"/>
            <a:ext cx="5122912" cy="2376264"/>
          </a:xfrm>
        </p:spPr>
        <p:txBody>
          <a:bodyPr/>
          <a:lstStyle/>
          <a:p>
            <a:pPr algn="just">
              <a:buNone/>
            </a:pPr>
            <a:r>
              <a:rPr lang="ru-RU" dirty="0" smtClean="0">
                <a:solidFill>
                  <a:schemeClr val="bg1"/>
                </a:solidFill>
              </a:rPr>
              <a:t>	</a:t>
            </a:r>
            <a:r>
              <a:rPr lang="ru-RU" b="1" dirty="0" smtClean="0">
                <a:solidFill>
                  <a:srgbClr val="0070C0"/>
                </a:solidFill>
              </a:rPr>
              <a:t>Цветовая анимация</a:t>
            </a:r>
            <a:r>
              <a:rPr lang="ru-RU" dirty="0" smtClean="0">
                <a:solidFill>
                  <a:schemeClr val="bg1"/>
                </a:solidFill>
              </a:rPr>
              <a:t> – при ней изменяется лишь цвет, а не положение объекта.</a:t>
            </a:r>
          </a:p>
          <a:p>
            <a:endParaRPr lang="ru-RU" dirty="0"/>
          </a:p>
        </p:txBody>
      </p:sp>
      <p:pic>
        <p:nvPicPr>
          <p:cNvPr id="36866" name="Picture 2" descr="Цветовая анимация"/>
          <p:cNvPicPr>
            <a:picLocks noChangeAspect="1" noChangeArrowheads="1" noCrop="1"/>
          </p:cNvPicPr>
          <p:nvPr/>
        </p:nvPicPr>
        <p:blipFill>
          <a:blip r:embed="rId2" cstate="print"/>
          <a:srcRect/>
          <a:stretch>
            <a:fillRect/>
          </a:stretch>
        </p:blipFill>
        <p:spPr bwMode="auto">
          <a:xfrm>
            <a:off x="179512" y="1844824"/>
            <a:ext cx="3937620" cy="3937620"/>
          </a:xfrm>
          <a:prstGeom prst="rect">
            <a:avLst/>
          </a:prstGeom>
          <a:noFill/>
          <a:effectLst>
            <a:softEdge rad="635000"/>
          </a:effectLst>
        </p:spPr>
      </p:pic>
      <p:sp>
        <p:nvSpPr>
          <p:cNvPr id="5" name="Двойные круглые скобки 4"/>
          <p:cNvSpPr/>
          <p:nvPr/>
        </p:nvSpPr>
        <p:spPr>
          <a:xfrm>
            <a:off x="323528" y="1484784"/>
            <a:ext cx="8568952" cy="4968552"/>
          </a:xfrm>
          <a:prstGeom prst="bracketPair">
            <a:avLst/>
          </a:prstGeom>
          <a:ln w="57150">
            <a:solidFill>
              <a:srgbClr val="00B0F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a:p>
        </p:txBody>
      </p:sp>
      <p:pic>
        <p:nvPicPr>
          <p:cNvPr id="6" name="Picture 4" descr="Скачать новые приложения Android Market, APK, игры, приложения: NightGospel">
            <a:hlinkClick r:id="rId3" action="ppaction://hlinksldjump"/>
          </p:cNvPr>
          <p:cNvPicPr>
            <a:picLocks noChangeAspect="1" noChangeArrowheads="1"/>
          </p:cNvPicPr>
          <p:nvPr/>
        </p:nvPicPr>
        <p:blipFill>
          <a:blip r:embed="rId4" cstate="print"/>
          <a:srcRect/>
          <a:stretch>
            <a:fillRect/>
          </a:stretch>
        </p:blipFill>
        <p:spPr bwMode="auto">
          <a:xfrm>
            <a:off x="8595320" y="6309320"/>
            <a:ext cx="548680" cy="548680"/>
          </a:xfrm>
          <a:prstGeom prst="rect">
            <a:avLst/>
          </a:prstGeom>
          <a:noFill/>
        </p:spPr>
      </p:pic>
    </p:spTree>
  </p:cSld>
  <p:clrMapOvr>
    <a:masterClrMapping/>
  </p:clrMapOvr>
  <p:transition>
    <p:cover dir="d"/>
    <p:sndAc>
      <p:endSnd/>
    </p:sndAc>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4499992" y="1772816"/>
            <a:ext cx="4186808" cy="4353347"/>
          </a:xfrm>
        </p:spPr>
        <p:txBody>
          <a:bodyPr>
            <a:normAutofit/>
          </a:bodyPr>
          <a:lstStyle/>
          <a:p>
            <a:pPr algn="just">
              <a:buNone/>
            </a:pPr>
            <a:r>
              <a:rPr lang="ru-RU" sz="2400" b="1" dirty="0" smtClean="0">
                <a:solidFill>
                  <a:srgbClr val="0070C0"/>
                </a:solidFill>
              </a:rPr>
              <a:t>	</a:t>
            </a:r>
            <a:r>
              <a:rPr lang="ru-RU" sz="2000" dirty="0" smtClean="0">
                <a:solidFill>
                  <a:srgbClr val="0070C0"/>
                </a:solidFill>
              </a:rPr>
              <a:t>3D-анимация </a:t>
            </a:r>
            <a:r>
              <a:rPr lang="ru-RU" sz="2000" dirty="0" smtClean="0">
                <a:solidFill>
                  <a:schemeClr val="bg1"/>
                </a:solidFill>
              </a:rPr>
              <a:t>создается при помощи специальных программ (например, 3D MAX). Картинки получаются путем визуализации сцены, а каждая сцена представляет собой набор объектов, источников света, текстур.</a:t>
            </a:r>
            <a:endParaRPr lang="ru-RU" sz="2400" dirty="0" smtClean="0">
              <a:solidFill>
                <a:schemeClr val="bg1"/>
              </a:solidFill>
            </a:endParaRPr>
          </a:p>
          <a:p>
            <a:pPr fontAlgn="ctr">
              <a:buNone/>
            </a:pPr>
            <a:r>
              <a:rPr lang="ru-RU" dirty="0" smtClean="0">
                <a:solidFill>
                  <a:schemeClr val="bg1"/>
                </a:solidFill>
              </a:rPr>
              <a:t>	</a:t>
            </a:r>
          </a:p>
          <a:p>
            <a:endParaRPr lang="ru-RU" dirty="0" smtClean="0">
              <a:solidFill>
                <a:schemeClr val="bg1"/>
              </a:solidFill>
            </a:endParaRPr>
          </a:p>
          <a:p>
            <a:endParaRPr lang="ru-RU" dirty="0"/>
          </a:p>
        </p:txBody>
      </p:sp>
      <p:sp>
        <p:nvSpPr>
          <p:cNvPr id="4" name="Прямоугольник 3"/>
          <p:cNvSpPr/>
          <p:nvPr/>
        </p:nvSpPr>
        <p:spPr>
          <a:xfrm>
            <a:off x="0" y="5877272"/>
            <a:ext cx="9144000" cy="646331"/>
          </a:xfrm>
          <a:prstGeom prst="rect">
            <a:avLst/>
          </a:prstGeom>
        </p:spPr>
        <p:txBody>
          <a:bodyPr wrap="square">
            <a:spAutoFit/>
          </a:bodyPr>
          <a:lstStyle/>
          <a:p>
            <a:pPr algn="ctr"/>
            <a:r>
              <a:rPr lang="ru-RU" b="1" dirty="0" smtClean="0">
                <a:solidFill>
                  <a:srgbClr val="0070C0"/>
                </a:solidFill>
                <a:latin typeface="Arial" pitchFamily="34" charset="0"/>
                <a:cs typeface="Arial" pitchFamily="34" charset="0"/>
              </a:rPr>
              <a:t>1995 </a:t>
            </a:r>
            <a:r>
              <a:rPr lang="ru-RU" b="1" dirty="0" smtClean="0">
                <a:solidFill>
                  <a:schemeClr val="bg1"/>
                </a:solidFill>
                <a:latin typeface="Arial" pitchFamily="34" charset="0"/>
                <a:cs typeface="Arial" pitchFamily="34" charset="0"/>
              </a:rPr>
              <a:t>На студии </a:t>
            </a:r>
            <a:r>
              <a:rPr lang="ru-RU" b="1" dirty="0" err="1" smtClean="0">
                <a:solidFill>
                  <a:schemeClr val="bg1"/>
                </a:solidFill>
                <a:latin typeface="Arial" pitchFamily="34" charset="0"/>
                <a:cs typeface="Arial" pitchFamily="34" charset="0"/>
              </a:rPr>
              <a:t>Пиксар</a:t>
            </a:r>
            <a:r>
              <a:rPr lang="ru-RU" b="1" dirty="0" smtClean="0">
                <a:solidFill>
                  <a:schemeClr val="bg1"/>
                </a:solidFill>
                <a:latin typeface="Arial" pitchFamily="34" charset="0"/>
                <a:cs typeface="Arial" pitchFamily="34" charset="0"/>
              </a:rPr>
              <a:t> (</a:t>
            </a:r>
            <a:r>
              <a:rPr lang="ru-RU" b="1" dirty="0" err="1" smtClean="0">
                <a:solidFill>
                  <a:schemeClr val="bg1"/>
                </a:solidFill>
                <a:latin typeface="Arial" pitchFamily="34" charset="0"/>
                <a:cs typeface="Arial" pitchFamily="34" charset="0"/>
              </a:rPr>
              <a:t>Pixar</a:t>
            </a:r>
            <a:r>
              <a:rPr lang="ru-RU" b="1" dirty="0" smtClean="0">
                <a:solidFill>
                  <a:schemeClr val="bg1"/>
                </a:solidFill>
                <a:latin typeface="Arial" pitchFamily="34" charset="0"/>
                <a:cs typeface="Arial" pitchFamily="34" charset="0"/>
              </a:rPr>
              <a:t>) вышел первый полнометражный и полностью выполненный на компьютере мультфильм </a:t>
            </a:r>
            <a:r>
              <a:rPr lang="ru-RU" b="1" dirty="0" smtClean="0">
                <a:solidFill>
                  <a:srgbClr val="0070C0"/>
                </a:solidFill>
                <a:latin typeface="Arial" pitchFamily="34" charset="0"/>
                <a:cs typeface="Arial" pitchFamily="34" charset="0"/>
              </a:rPr>
              <a:t>«История Игрушек».</a:t>
            </a:r>
            <a:endParaRPr lang="ru-RU" b="1" dirty="0">
              <a:solidFill>
                <a:srgbClr val="0070C0"/>
              </a:solidFill>
              <a:latin typeface="Arial" pitchFamily="34" charset="0"/>
              <a:cs typeface="Arial" pitchFamily="34" charset="0"/>
            </a:endParaRPr>
          </a:p>
        </p:txBody>
      </p:sp>
      <p:pic>
        <p:nvPicPr>
          <p:cNvPr id="3074" name="Picture 2" descr="http://fotogaleri.shiftdelete.net/d/33589-2/En+iyi+animasyon+filmleri+_47_.jpg"/>
          <p:cNvPicPr>
            <a:picLocks noChangeAspect="1" noChangeArrowheads="1"/>
          </p:cNvPicPr>
          <p:nvPr/>
        </p:nvPicPr>
        <p:blipFill>
          <a:blip r:embed="rId2" cstate="print"/>
          <a:srcRect/>
          <a:stretch>
            <a:fillRect/>
          </a:stretch>
        </p:blipFill>
        <p:spPr bwMode="auto">
          <a:xfrm>
            <a:off x="251520" y="1916832"/>
            <a:ext cx="4500499" cy="3600400"/>
          </a:xfrm>
          <a:prstGeom prst="rect">
            <a:avLst/>
          </a:prstGeom>
          <a:noFill/>
          <a:scene3d>
            <a:camera prst="orthographicFront"/>
            <a:lightRig rig="threePt" dir="t"/>
          </a:scene3d>
          <a:sp3d>
            <a:bevelT prst="relaxedInset"/>
          </a:sp3d>
        </p:spPr>
      </p:pic>
      <p:pic>
        <p:nvPicPr>
          <p:cNvPr id="6" name="Picture 4" descr="Скачать новые приложения Android Market, APK, игры, приложения: NightGospel">
            <a:hlinkClick r:id="rId3" action="ppaction://hlinksldjump"/>
          </p:cNvPr>
          <p:cNvPicPr>
            <a:picLocks noChangeAspect="1" noChangeArrowheads="1"/>
          </p:cNvPicPr>
          <p:nvPr/>
        </p:nvPicPr>
        <p:blipFill>
          <a:blip r:embed="rId4" cstate="print"/>
          <a:srcRect/>
          <a:stretch>
            <a:fillRect/>
          </a:stretch>
        </p:blipFill>
        <p:spPr bwMode="auto">
          <a:xfrm>
            <a:off x="8595320" y="6309320"/>
            <a:ext cx="548680" cy="548680"/>
          </a:xfrm>
          <a:prstGeom prst="rect">
            <a:avLst/>
          </a:prstGeom>
          <a:noFill/>
        </p:spPr>
      </p:pic>
    </p:spTree>
  </p:cSld>
  <p:clrMapOvr>
    <a:masterClrMapping/>
  </p:clrMapOvr>
  <p:transition>
    <p:cover dir="d"/>
    <p:sndAc>
      <p:end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9" presetClass="entr" presetSubtype="10" fill="hold" nodeType="clickEffect">
                                  <p:stCondLst>
                                    <p:cond delay="0"/>
                                  </p:stCondLst>
                                  <p:childTnLst>
                                    <p:set>
                                      <p:cBhvr>
                                        <p:cTn id="6" dur="1" fill="hold">
                                          <p:stCondLst>
                                            <p:cond delay="0"/>
                                          </p:stCondLst>
                                        </p:cTn>
                                        <p:tgtEl>
                                          <p:spTgt spid="3074"/>
                                        </p:tgtEl>
                                        <p:attrNameLst>
                                          <p:attrName>style.visibility</p:attrName>
                                        </p:attrNameLst>
                                      </p:cBhvr>
                                      <p:to>
                                        <p:strVal val="visible"/>
                                      </p:to>
                                    </p:set>
                                    <p:anim calcmode="lin" valueType="num">
                                      <p:cBhvr>
                                        <p:cTn id="7" dur="5000" fill="hold"/>
                                        <p:tgtEl>
                                          <p:spTgt spid="3074"/>
                                        </p:tgtEl>
                                        <p:attrNameLst>
                                          <p:attrName>ppt_w</p:attrName>
                                        </p:attrNameLst>
                                      </p:cBhvr>
                                      <p:tavLst>
                                        <p:tav tm="0" fmla="#ppt_w*sin(2.5*pi*$)">
                                          <p:val>
                                            <p:fltVal val="0"/>
                                          </p:val>
                                        </p:tav>
                                        <p:tav tm="100000">
                                          <p:val>
                                            <p:fltVal val="1"/>
                                          </p:val>
                                        </p:tav>
                                      </p:tavLst>
                                    </p:anim>
                                    <p:anim calcmode="lin" valueType="num">
                                      <p:cBhvr>
                                        <p:cTn id="8" dur="5000" fill="hold"/>
                                        <p:tgtEl>
                                          <p:spTgt spid="3074"/>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457200" y="1124744"/>
            <a:ext cx="8229600" cy="5001419"/>
          </a:xfrm>
        </p:spPr>
        <p:txBody>
          <a:bodyPr>
            <a:normAutofit/>
          </a:bodyPr>
          <a:lstStyle/>
          <a:p>
            <a:pPr algn="just">
              <a:buNone/>
            </a:pPr>
            <a:r>
              <a:rPr lang="ru-RU" dirty="0" smtClean="0">
                <a:solidFill>
                  <a:schemeClr val="bg1"/>
                </a:solidFill>
              </a:rPr>
              <a:t>	</a:t>
            </a:r>
            <a:r>
              <a:rPr lang="ru-RU" sz="1800" b="1" dirty="0" smtClean="0">
                <a:solidFill>
                  <a:srgbClr val="0070C0"/>
                </a:solidFill>
                <a:latin typeface="Arial" pitchFamily="34" charset="0"/>
                <a:cs typeface="Arial" pitchFamily="34" charset="0"/>
              </a:rPr>
              <a:t>Захват движения (</a:t>
            </a:r>
            <a:r>
              <a:rPr lang="ru-RU" sz="1800" b="1" dirty="0" err="1" smtClean="0">
                <a:solidFill>
                  <a:srgbClr val="0070C0"/>
                </a:solidFill>
                <a:latin typeface="Arial" pitchFamily="34" charset="0"/>
                <a:cs typeface="Arial" pitchFamily="34" charset="0"/>
              </a:rPr>
              <a:t>Motion</a:t>
            </a:r>
            <a:r>
              <a:rPr lang="ru-RU" sz="1800" b="1" dirty="0" smtClean="0">
                <a:solidFill>
                  <a:srgbClr val="0070C0"/>
                </a:solidFill>
                <a:latin typeface="Arial" pitchFamily="34" charset="0"/>
                <a:cs typeface="Arial" pitchFamily="34" charset="0"/>
              </a:rPr>
              <a:t> </a:t>
            </a:r>
            <a:r>
              <a:rPr lang="ru-RU" sz="1800" b="1" dirty="0" err="1" smtClean="0">
                <a:solidFill>
                  <a:srgbClr val="0070C0"/>
                </a:solidFill>
                <a:latin typeface="Arial" pitchFamily="34" charset="0"/>
                <a:cs typeface="Arial" pitchFamily="34" charset="0"/>
              </a:rPr>
              <a:t>Capture</a:t>
            </a:r>
            <a:r>
              <a:rPr lang="ru-RU" sz="1800" b="1" dirty="0" smtClean="0">
                <a:solidFill>
                  <a:srgbClr val="0070C0"/>
                </a:solidFill>
                <a:latin typeface="Arial" pitchFamily="34" charset="0"/>
                <a:cs typeface="Arial" pitchFamily="34" charset="0"/>
              </a:rPr>
              <a:t>) </a:t>
            </a:r>
            <a:r>
              <a:rPr lang="ru-RU" sz="1800" b="1" dirty="0" smtClean="0">
                <a:solidFill>
                  <a:schemeClr val="bg1"/>
                </a:solidFill>
                <a:latin typeface="Arial" pitchFamily="34" charset="0"/>
                <a:cs typeface="Arial" pitchFamily="34" charset="0"/>
              </a:rPr>
              <a:t>– первое направление анимации, которое дает возможность передавать естественные, реалистичные движения в реальном времени. Датчики прикрепляются на живого актера в тех местах, которые будут приведены в соответствие с контрольными точками компьютерной модели для ввода и оцифровки движения. Координаты актера и его ориентация в пространстве  передаются графической станции, и анимационные модели оживают.</a:t>
            </a:r>
            <a:endParaRPr lang="ru-RU" dirty="0" smtClean="0">
              <a:solidFill>
                <a:schemeClr val="bg1"/>
              </a:solidFill>
              <a:latin typeface="Arial" pitchFamily="34" charset="0"/>
              <a:cs typeface="Arial" pitchFamily="34" charset="0"/>
            </a:endParaRPr>
          </a:p>
          <a:p>
            <a:pPr algn="just">
              <a:buNone/>
            </a:pPr>
            <a:endParaRPr lang="ru-RU" b="1" dirty="0" smtClean="0">
              <a:solidFill>
                <a:schemeClr val="bg1"/>
              </a:solidFill>
              <a:latin typeface="Arial" pitchFamily="34" charset="0"/>
              <a:cs typeface="Arial" pitchFamily="34" charset="0"/>
            </a:endParaRPr>
          </a:p>
          <a:p>
            <a:endParaRPr lang="ru-RU" dirty="0"/>
          </a:p>
        </p:txBody>
      </p:sp>
      <p:pic>
        <p:nvPicPr>
          <p:cNvPr id="2050" name="Picture 2" descr="Фото: Полярный экспресс"/>
          <p:cNvPicPr>
            <a:picLocks noChangeAspect="1" noChangeArrowheads="1"/>
          </p:cNvPicPr>
          <p:nvPr/>
        </p:nvPicPr>
        <p:blipFill>
          <a:blip r:embed="rId2" cstate="print"/>
          <a:srcRect/>
          <a:stretch>
            <a:fillRect/>
          </a:stretch>
        </p:blipFill>
        <p:spPr bwMode="auto">
          <a:xfrm>
            <a:off x="827584" y="3717032"/>
            <a:ext cx="7704856" cy="2746914"/>
          </a:xfrm>
          <a:prstGeom prst="rect">
            <a:avLst/>
          </a:prstGeom>
          <a:noFill/>
          <a:effectLst>
            <a:softEdge rad="317500"/>
          </a:effectLst>
        </p:spPr>
      </p:pic>
      <p:pic>
        <p:nvPicPr>
          <p:cNvPr id="6" name="Picture 4" descr="Скачать новые приложения Android Market, APK, игры, приложения: NightGospel">
            <a:hlinkClick r:id="rId3" action="ppaction://hlinksldjump"/>
          </p:cNvPr>
          <p:cNvPicPr>
            <a:picLocks noChangeAspect="1" noChangeArrowheads="1"/>
          </p:cNvPicPr>
          <p:nvPr/>
        </p:nvPicPr>
        <p:blipFill>
          <a:blip r:embed="rId4" cstate="print"/>
          <a:srcRect/>
          <a:stretch>
            <a:fillRect/>
          </a:stretch>
        </p:blipFill>
        <p:spPr bwMode="auto">
          <a:xfrm>
            <a:off x="8595320" y="6309320"/>
            <a:ext cx="548680" cy="548680"/>
          </a:xfrm>
          <a:prstGeom prst="rect">
            <a:avLst/>
          </a:prstGeom>
          <a:noFill/>
        </p:spPr>
      </p:pic>
    </p:spTree>
  </p:cSld>
  <p:clrMapOvr>
    <a:masterClrMapping/>
  </p:clrMapOvr>
  <p:transition>
    <p:cover dir="d"/>
    <p:sndAc>
      <p:endSnd/>
    </p:sndAc>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95536" y="908720"/>
            <a:ext cx="8229600" cy="1143000"/>
          </a:xfrm>
        </p:spPr>
        <p:txBody>
          <a:bodyPr>
            <a:normAutofit/>
          </a:bodyPr>
          <a:lstStyle/>
          <a:p>
            <a:r>
              <a:rPr lang="ru-RU" sz="2800" dirty="0" smtClean="0">
                <a:solidFill>
                  <a:srgbClr val="0070C0"/>
                </a:solidFill>
                <a:latin typeface="Arial Black" pitchFamily="34" charset="0"/>
              </a:rPr>
              <a:t>Список использованных источников</a:t>
            </a:r>
            <a:endParaRPr lang="ru-RU" sz="2800" dirty="0">
              <a:solidFill>
                <a:srgbClr val="0070C0"/>
              </a:solidFill>
              <a:latin typeface="Arial Black" pitchFamily="34" charset="0"/>
            </a:endParaRPr>
          </a:p>
        </p:txBody>
      </p:sp>
      <p:sp>
        <p:nvSpPr>
          <p:cNvPr id="3" name="Содержимое 2"/>
          <p:cNvSpPr>
            <a:spLocks noGrp="1"/>
          </p:cNvSpPr>
          <p:nvPr>
            <p:ph idx="1"/>
          </p:nvPr>
        </p:nvSpPr>
        <p:spPr>
          <a:xfrm>
            <a:off x="611560" y="1988840"/>
            <a:ext cx="7992888" cy="4869160"/>
          </a:xfrm>
        </p:spPr>
        <p:txBody>
          <a:bodyPr>
            <a:normAutofit fontScale="77500" lnSpcReduction="20000"/>
          </a:bodyPr>
          <a:lstStyle/>
          <a:p>
            <a:pPr marL="514350" indent="-514350" algn="just">
              <a:buAutoNum type="arabicPeriod"/>
            </a:pPr>
            <a:r>
              <a:rPr lang="ru-RU" sz="2300" b="1" dirty="0" smtClean="0">
                <a:solidFill>
                  <a:schemeClr val="bg1"/>
                </a:solidFill>
                <a:latin typeface="Arial" pitchFamily="34" charset="0"/>
                <a:cs typeface="Arial" pitchFamily="34" charset="0"/>
              </a:rPr>
              <a:t>История мультипликации [Электронный ресурс] / История явлений и событий. - Режим доступа: </a:t>
            </a:r>
            <a:r>
              <a:rPr lang="ru-RU" sz="2300" b="1" u="sng" dirty="0" smtClean="0">
                <a:solidFill>
                  <a:schemeClr val="bg1"/>
                </a:solidFill>
                <a:latin typeface="Arial" pitchFamily="34" charset="0"/>
                <a:cs typeface="Arial" pitchFamily="34" charset="0"/>
                <a:hlinkClick r:id="rId2"/>
              </a:rPr>
              <a:t>http://www.letopis.info/themes/cinematograph/istorija_multiplikacii.html</a:t>
            </a:r>
            <a:endParaRPr lang="ru-RU" sz="2300" b="1" u="sng" dirty="0" smtClean="0">
              <a:solidFill>
                <a:schemeClr val="bg1"/>
              </a:solidFill>
              <a:latin typeface="Arial" pitchFamily="34" charset="0"/>
              <a:cs typeface="Arial" pitchFamily="34" charset="0"/>
            </a:endParaRPr>
          </a:p>
          <a:p>
            <a:pPr marL="514350" indent="-514350" algn="just">
              <a:buAutoNum type="arabicPeriod"/>
            </a:pPr>
            <a:endParaRPr lang="ru-RU" sz="2300" b="1" dirty="0" smtClean="0">
              <a:solidFill>
                <a:schemeClr val="bg1"/>
              </a:solidFill>
              <a:latin typeface="Arial" pitchFamily="34" charset="0"/>
              <a:cs typeface="Arial" pitchFamily="34" charset="0"/>
            </a:endParaRPr>
          </a:p>
          <a:p>
            <a:pPr algn="just">
              <a:buNone/>
            </a:pPr>
            <a:r>
              <a:rPr lang="ru-RU" sz="2300" b="1" dirty="0" smtClean="0">
                <a:solidFill>
                  <a:schemeClr val="bg1"/>
                </a:solidFill>
                <a:latin typeface="Arial" pitchFamily="34" charset="0"/>
                <a:cs typeface="Arial" pitchFamily="34" charset="0"/>
              </a:rPr>
              <a:t>2. Понятие и виды анимации [Электронный ресурс] / Flash-технологии. - Режим доступа: </a:t>
            </a:r>
            <a:r>
              <a:rPr lang="ru-RU" sz="2300" b="1" u="sng" dirty="0" smtClean="0">
                <a:solidFill>
                  <a:schemeClr val="bg1"/>
                </a:solidFill>
                <a:latin typeface="Arial" pitchFamily="34" charset="0"/>
                <a:cs typeface="Arial" pitchFamily="34" charset="0"/>
                <a:hlinkClick r:id="rId3"/>
              </a:rPr>
              <a:t>http://24ikt.ru/Flash/master2/html/default.php</a:t>
            </a:r>
            <a:endParaRPr lang="ru-RU" sz="2300" b="1" u="sng" dirty="0" smtClean="0">
              <a:solidFill>
                <a:schemeClr val="bg1"/>
              </a:solidFill>
              <a:latin typeface="Arial" pitchFamily="34" charset="0"/>
              <a:cs typeface="Arial" pitchFamily="34" charset="0"/>
            </a:endParaRPr>
          </a:p>
          <a:p>
            <a:pPr algn="just">
              <a:buNone/>
            </a:pPr>
            <a:endParaRPr lang="ru-RU" sz="2300" b="1" dirty="0" smtClean="0">
              <a:solidFill>
                <a:schemeClr val="bg1"/>
              </a:solidFill>
              <a:latin typeface="Arial" pitchFamily="34" charset="0"/>
              <a:cs typeface="Arial" pitchFamily="34" charset="0"/>
            </a:endParaRPr>
          </a:p>
          <a:p>
            <a:pPr algn="just">
              <a:buNone/>
            </a:pPr>
            <a:r>
              <a:rPr lang="ru-RU" sz="2300" b="1" dirty="0" smtClean="0">
                <a:solidFill>
                  <a:schemeClr val="bg1"/>
                </a:solidFill>
                <a:latin typeface="Arial" pitchFamily="34" charset="0"/>
                <a:cs typeface="Arial" pitchFamily="34" charset="0"/>
              </a:rPr>
              <a:t>3. История анимации [Электронный ресурс] / Мультик. - Режим доступа: </a:t>
            </a:r>
            <a:r>
              <a:rPr lang="ru-RU" sz="2300" b="1" u="sng" dirty="0" smtClean="0">
                <a:solidFill>
                  <a:schemeClr val="bg1"/>
                </a:solidFill>
                <a:latin typeface="Arial" pitchFamily="34" charset="0"/>
                <a:cs typeface="Arial" pitchFamily="34" charset="0"/>
                <a:hlinkClick r:id="rId4"/>
              </a:rPr>
              <a:t>http://www.myltik.ru/index.php?topic=interes</a:t>
            </a:r>
            <a:endParaRPr lang="ru-RU" sz="2300" b="1" u="sng" dirty="0" smtClean="0">
              <a:solidFill>
                <a:schemeClr val="bg1"/>
              </a:solidFill>
              <a:latin typeface="Arial" pitchFamily="34" charset="0"/>
              <a:cs typeface="Arial" pitchFamily="34" charset="0"/>
            </a:endParaRPr>
          </a:p>
          <a:p>
            <a:pPr algn="just">
              <a:buNone/>
            </a:pPr>
            <a:endParaRPr lang="ru-RU" sz="2300" b="1" dirty="0" smtClean="0">
              <a:solidFill>
                <a:schemeClr val="bg1"/>
              </a:solidFill>
              <a:latin typeface="Arial" pitchFamily="34" charset="0"/>
              <a:cs typeface="Arial" pitchFamily="34" charset="0"/>
            </a:endParaRPr>
          </a:p>
          <a:p>
            <a:pPr algn="just">
              <a:buNone/>
            </a:pPr>
            <a:r>
              <a:rPr lang="ru-RU" sz="2300" b="1" dirty="0" smtClean="0">
                <a:solidFill>
                  <a:schemeClr val="bg1"/>
                </a:solidFill>
                <a:latin typeface="Arial" pitchFamily="34" charset="0"/>
                <a:cs typeface="Arial" pitchFamily="34" charset="0"/>
              </a:rPr>
              <a:t>4. История </a:t>
            </a:r>
            <a:r>
              <a:rPr lang="en-US" sz="2300" b="1" dirty="0" smtClean="0">
                <a:solidFill>
                  <a:schemeClr val="bg1"/>
                </a:solidFill>
                <a:latin typeface="Arial" pitchFamily="34" charset="0"/>
                <a:cs typeface="Arial" pitchFamily="34" charset="0"/>
              </a:rPr>
              <a:t>The Walt Disney Company </a:t>
            </a:r>
            <a:r>
              <a:rPr lang="ru-RU" sz="2300" b="1" dirty="0" smtClean="0">
                <a:solidFill>
                  <a:schemeClr val="bg1"/>
                </a:solidFill>
                <a:latin typeface="Arial" pitchFamily="34" charset="0"/>
                <a:cs typeface="Arial" pitchFamily="34" charset="0"/>
              </a:rPr>
              <a:t>[Электронный ресурс] / Официальный сайт  </a:t>
            </a:r>
            <a:r>
              <a:rPr lang="en-US" sz="2300" b="1" dirty="0" smtClean="0">
                <a:solidFill>
                  <a:schemeClr val="bg1"/>
                </a:solidFill>
                <a:latin typeface="Arial" pitchFamily="34" charset="0"/>
                <a:cs typeface="Arial" pitchFamily="34" charset="0"/>
              </a:rPr>
              <a:t>The Walt Disney Company</a:t>
            </a:r>
            <a:r>
              <a:rPr lang="ru-RU" sz="2300" b="1" dirty="0" smtClean="0">
                <a:solidFill>
                  <a:schemeClr val="bg1"/>
                </a:solidFill>
                <a:latin typeface="Arial" pitchFamily="34" charset="0"/>
                <a:cs typeface="Arial" pitchFamily="34" charset="0"/>
              </a:rPr>
              <a:t>. - Режим доступа: </a:t>
            </a:r>
            <a:r>
              <a:rPr lang="ru-RU" sz="2300" b="1" u="sng" dirty="0" smtClean="0">
                <a:solidFill>
                  <a:schemeClr val="bg1"/>
                </a:solidFill>
                <a:latin typeface="Arial" pitchFamily="34" charset="0"/>
                <a:cs typeface="Arial" pitchFamily="34" charset="0"/>
                <a:hlinkClick r:id="rId5"/>
              </a:rPr>
              <a:t>http://www.disney.ru/about/history.jsp</a:t>
            </a:r>
            <a:endParaRPr lang="ru-RU" sz="2300" b="1" u="sng" dirty="0" smtClean="0">
              <a:solidFill>
                <a:schemeClr val="bg1"/>
              </a:solidFill>
              <a:latin typeface="Arial" pitchFamily="34" charset="0"/>
              <a:cs typeface="Arial" pitchFamily="34" charset="0"/>
            </a:endParaRPr>
          </a:p>
          <a:p>
            <a:pPr algn="just">
              <a:buNone/>
            </a:pPr>
            <a:endParaRPr lang="ru-RU" sz="2300" b="1" dirty="0" smtClean="0">
              <a:solidFill>
                <a:schemeClr val="bg1"/>
              </a:solidFill>
              <a:latin typeface="Arial" pitchFamily="34" charset="0"/>
              <a:cs typeface="Arial" pitchFamily="34" charset="0"/>
            </a:endParaRPr>
          </a:p>
          <a:p>
            <a:pPr algn="just">
              <a:buNone/>
            </a:pPr>
            <a:r>
              <a:rPr lang="ru-RU" sz="2300" b="1" dirty="0" smtClean="0">
                <a:solidFill>
                  <a:schemeClr val="bg1"/>
                </a:solidFill>
                <a:latin typeface="Arial" pitchFamily="34" charset="0"/>
                <a:cs typeface="Arial" pitchFamily="34" charset="0"/>
              </a:rPr>
              <a:t>5. Мультипликация [Электронный ресурс] / </a:t>
            </a:r>
            <a:r>
              <a:rPr lang="ru-RU" sz="2300" b="1" dirty="0" err="1" smtClean="0">
                <a:solidFill>
                  <a:schemeClr val="bg1"/>
                </a:solidFill>
                <a:latin typeface="Arial" pitchFamily="34" charset="0"/>
                <a:cs typeface="Arial" pitchFamily="34" charset="0"/>
              </a:rPr>
              <a:t>Викимультия</a:t>
            </a:r>
            <a:r>
              <a:rPr lang="ru-RU" sz="2300" b="1" dirty="0" smtClean="0">
                <a:solidFill>
                  <a:schemeClr val="bg1"/>
                </a:solidFill>
                <a:latin typeface="Arial" pitchFamily="34" charset="0"/>
                <a:cs typeface="Arial" pitchFamily="34" charset="0"/>
              </a:rPr>
              <a:t>. - Режим доступа: </a:t>
            </a:r>
            <a:r>
              <a:rPr lang="ru-RU" sz="2300" b="1" dirty="0" smtClean="0">
                <a:solidFill>
                  <a:schemeClr val="bg1"/>
                </a:solidFill>
                <a:latin typeface="Arial" pitchFamily="34" charset="0"/>
                <a:cs typeface="Arial" pitchFamily="34" charset="0"/>
                <a:hlinkClick r:id="rId6"/>
              </a:rPr>
              <a:t>http://ru.wikimultia.org</a:t>
            </a:r>
            <a:endParaRPr lang="ru-RU" sz="2300" b="1" dirty="0" smtClean="0">
              <a:solidFill>
                <a:schemeClr val="bg1"/>
              </a:solidFill>
              <a:latin typeface="Arial" pitchFamily="34" charset="0"/>
              <a:cs typeface="Arial" pitchFamily="34" charset="0"/>
            </a:endParaRPr>
          </a:p>
          <a:p>
            <a:endParaRPr lang="ru-RU" dirty="0"/>
          </a:p>
        </p:txBody>
      </p:sp>
      <p:pic>
        <p:nvPicPr>
          <p:cNvPr id="4" name="Picture 4" descr="Скачать новые приложения Android Market, APK, игры, приложения: NightGospel">
            <a:hlinkClick r:id="rId7" action="ppaction://hlinksldjump"/>
          </p:cNvPr>
          <p:cNvPicPr>
            <a:picLocks noChangeAspect="1" noChangeArrowheads="1"/>
          </p:cNvPicPr>
          <p:nvPr/>
        </p:nvPicPr>
        <p:blipFill>
          <a:blip r:embed="rId8" cstate="print"/>
          <a:srcRect/>
          <a:stretch>
            <a:fillRect/>
          </a:stretch>
        </p:blipFill>
        <p:spPr bwMode="auto">
          <a:xfrm>
            <a:off x="8676456" y="6390456"/>
            <a:ext cx="467544" cy="467544"/>
          </a:xfrm>
          <a:prstGeom prst="rect">
            <a:avLst/>
          </a:prstGeom>
          <a:noFill/>
        </p:spPr>
      </p:pic>
      <p:sp>
        <p:nvSpPr>
          <p:cNvPr id="5" name="Двойные круглые скобки 4"/>
          <p:cNvSpPr/>
          <p:nvPr/>
        </p:nvSpPr>
        <p:spPr>
          <a:xfrm>
            <a:off x="251520" y="1844824"/>
            <a:ext cx="8712968" cy="4752528"/>
          </a:xfrm>
          <a:prstGeom prst="bracketPair">
            <a:avLst/>
          </a:prstGeom>
          <a:ln w="38100">
            <a:solidFill>
              <a:srgbClr val="00B0F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a:p>
        </p:txBody>
      </p:sp>
    </p:spTree>
  </p:cSld>
  <p:clrMapOvr>
    <a:masterClrMapping/>
  </p:clrMapOvr>
  <p:transition>
    <p:cover dir="d"/>
    <p:sndAc>
      <p:endSnd/>
    </p:sndAc>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67544" y="1268760"/>
            <a:ext cx="8229600" cy="436910"/>
          </a:xfrm>
        </p:spPr>
        <p:txBody>
          <a:bodyPr>
            <a:normAutofit fontScale="90000"/>
          </a:bodyPr>
          <a:lstStyle/>
          <a:p>
            <a:r>
              <a:rPr lang="ru-RU" sz="2800" dirty="0" smtClean="0">
                <a:solidFill>
                  <a:srgbClr val="0070C0"/>
                </a:solidFill>
                <a:latin typeface="Arial Black" pitchFamily="34" charset="0"/>
              </a:rPr>
              <a:t>Содержание</a:t>
            </a:r>
            <a:endParaRPr lang="ru-RU" sz="2800" dirty="0">
              <a:solidFill>
                <a:srgbClr val="0070C0"/>
              </a:solidFill>
              <a:latin typeface="Arial Black" pitchFamily="34" charset="0"/>
            </a:endParaRPr>
          </a:p>
        </p:txBody>
      </p:sp>
      <p:sp>
        <p:nvSpPr>
          <p:cNvPr id="3" name="Содержимое 2"/>
          <p:cNvSpPr>
            <a:spLocks noGrp="1"/>
          </p:cNvSpPr>
          <p:nvPr>
            <p:ph idx="1"/>
          </p:nvPr>
        </p:nvSpPr>
        <p:spPr>
          <a:xfrm>
            <a:off x="1547664" y="2060848"/>
            <a:ext cx="7139136" cy="4065315"/>
          </a:xfrm>
        </p:spPr>
        <p:txBody>
          <a:bodyPr>
            <a:normAutofit/>
          </a:bodyPr>
          <a:lstStyle/>
          <a:p>
            <a:pPr marL="514350" indent="-514350" algn="just">
              <a:buAutoNum type="arabicPeriod"/>
            </a:pPr>
            <a:r>
              <a:rPr lang="ru-RU" sz="2400" dirty="0" smtClean="0">
                <a:solidFill>
                  <a:srgbClr val="0070C0"/>
                </a:solidFill>
                <a:latin typeface="Arial Black" pitchFamily="34" charset="0"/>
                <a:hlinkClick r:id="rId2" action="ppaction://hlinksldjump"/>
              </a:rPr>
              <a:t>Понятие мультипликация</a:t>
            </a:r>
            <a:endParaRPr lang="ru-RU" sz="2400" dirty="0" smtClean="0">
              <a:solidFill>
                <a:srgbClr val="0070C0"/>
              </a:solidFill>
              <a:latin typeface="Arial Black" pitchFamily="34" charset="0"/>
            </a:endParaRPr>
          </a:p>
          <a:p>
            <a:pPr marL="514350" indent="-514350" algn="just">
              <a:buAutoNum type="arabicPeriod"/>
            </a:pPr>
            <a:r>
              <a:rPr lang="ru-RU" sz="2400" dirty="0" smtClean="0">
                <a:solidFill>
                  <a:srgbClr val="0070C0"/>
                </a:solidFill>
                <a:latin typeface="Arial Black" pitchFamily="34" charset="0"/>
                <a:hlinkClick r:id="rId3" action="ppaction://hlinksldjump"/>
              </a:rPr>
              <a:t>Понятие анимация</a:t>
            </a:r>
            <a:endParaRPr lang="ru-RU" sz="2400" dirty="0" smtClean="0">
              <a:solidFill>
                <a:srgbClr val="0070C0"/>
              </a:solidFill>
              <a:latin typeface="Arial Black" pitchFamily="34" charset="0"/>
            </a:endParaRPr>
          </a:p>
          <a:p>
            <a:pPr marL="514350" indent="-514350" algn="just">
              <a:buAutoNum type="arabicPeriod"/>
            </a:pPr>
            <a:r>
              <a:rPr lang="ru-RU" sz="2400" b="1" dirty="0" smtClean="0">
                <a:solidFill>
                  <a:srgbClr val="0070C0"/>
                </a:solidFill>
                <a:latin typeface="Arial Black" pitchFamily="34" charset="0"/>
                <a:hlinkClick r:id="rId4" action="ppaction://hlinksldjump"/>
              </a:rPr>
              <a:t>История движущегося предмета</a:t>
            </a:r>
            <a:endParaRPr lang="ru-RU" sz="2400" b="1" dirty="0" smtClean="0">
              <a:solidFill>
                <a:srgbClr val="0070C0"/>
              </a:solidFill>
              <a:latin typeface="Arial Black" pitchFamily="34" charset="0"/>
            </a:endParaRPr>
          </a:p>
          <a:p>
            <a:pPr marL="514350" indent="-514350" algn="just">
              <a:buFont typeface="Arial" pitchFamily="34" charset="0"/>
              <a:buAutoNum type="arabicPeriod"/>
            </a:pPr>
            <a:r>
              <a:rPr lang="ru-RU" sz="2400" b="1" dirty="0" smtClean="0">
                <a:solidFill>
                  <a:srgbClr val="0070C0"/>
                </a:solidFill>
                <a:latin typeface="Arial Black" pitchFamily="34" charset="0"/>
                <a:hlinkClick r:id="rId5" action="ppaction://hlinksldjump"/>
              </a:rPr>
              <a:t>Зарубежная мультипликация</a:t>
            </a:r>
            <a:endParaRPr lang="ru-RU" sz="2400" b="1" dirty="0" smtClean="0">
              <a:solidFill>
                <a:srgbClr val="0070C0"/>
              </a:solidFill>
              <a:latin typeface="Arial Black" pitchFamily="34" charset="0"/>
            </a:endParaRPr>
          </a:p>
          <a:p>
            <a:pPr marL="514350" indent="-514350" algn="just">
              <a:buFont typeface="Arial" pitchFamily="34" charset="0"/>
              <a:buAutoNum type="arabicPeriod"/>
            </a:pPr>
            <a:r>
              <a:rPr lang="ru-RU" sz="2400" b="1" dirty="0" smtClean="0">
                <a:solidFill>
                  <a:srgbClr val="0070C0"/>
                </a:solidFill>
                <a:latin typeface="Arial Black" pitchFamily="34" charset="0"/>
                <a:hlinkClick r:id="rId6" action="ppaction://hlinksldjump"/>
              </a:rPr>
              <a:t>Советская мультипликация</a:t>
            </a:r>
            <a:endParaRPr lang="ru-RU" sz="2400" b="1" dirty="0" smtClean="0">
              <a:solidFill>
                <a:srgbClr val="0070C0"/>
              </a:solidFill>
              <a:latin typeface="Arial Black" pitchFamily="34" charset="0"/>
            </a:endParaRPr>
          </a:p>
          <a:p>
            <a:pPr marL="514350" indent="-514350" algn="just">
              <a:buFont typeface="Arial" pitchFamily="34" charset="0"/>
              <a:buAutoNum type="arabicPeriod"/>
            </a:pPr>
            <a:r>
              <a:rPr lang="ru-RU" sz="2400" dirty="0" smtClean="0">
                <a:solidFill>
                  <a:srgbClr val="0070C0"/>
                </a:solidFill>
                <a:latin typeface="Arial Black" pitchFamily="34" charset="0"/>
                <a:hlinkClick r:id="rId7" action="ppaction://hlinksldjump"/>
              </a:rPr>
              <a:t>Виды мультипликации</a:t>
            </a:r>
            <a:endParaRPr lang="ru-RU" sz="2400" dirty="0" smtClean="0">
              <a:solidFill>
                <a:srgbClr val="0070C0"/>
              </a:solidFill>
              <a:latin typeface="Arial Black" pitchFamily="34" charset="0"/>
            </a:endParaRPr>
          </a:p>
          <a:p>
            <a:pPr marL="514350" indent="-514350" algn="just">
              <a:buFont typeface="Arial" pitchFamily="34" charset="0"/>
              <a:buAutoNum type="arabicPeriod"/>
            </a:pPr>
            <a:r>
              <a:rPr lang="ru-RU" sz="2400" dirty="0" smtClean="0">
                <a:solidFill>
                  <a:srgbClr val="0070C0"/>
                </a:solidFill>
                <a:latin typeface="Arial Black" pitchFamily="34" charset="0"/>
                <a:hlinkClick r:id="rId8" action="ppaction://hlinksldjump"/>
              </a:rPr>
              <a:t>Технологии создания анимации</a:t>
            </a:r>
            <a:endParaRPr lang="ru-RU" sz="2400" dirty="0" smtClean="0">
              <a:solidFill>
                <a:srgbClr val="0070C0"/>
              </a:solidFill>
              <a:latin typeface="Arial Black" pitchFamily="34" charset="0"/>
            </a:endParaRPr>
          </a:p>
          <a:p>
            <a:pPr marL="514350" indent="-514350" algn="just">
              <a:buFont typeface="Arial" pitchFamily="34" charset="0"/>
              <a:buAutoNum type="arabicPeriod"/>
            </a:pPr>
            <a:r>
              <a:rPr lang="ru-RU" sz="2400" dirty="0" smtClean="0">
                <a:solidFill>
                  <a:srgbClr val="0070C0"/>
                </a:solidFill>
                <a:latin typeface="Arial Black" pitchFamily="34" charset="0"/>
                <a:hlinkClick r:id="rId9" action="ppaction://hlinksldjump"/>
              </a:rPr>
              <a:t>Список используемых источников</a:t>
            </a:r>
            <a:endParaRPr lang="ru-RU" sz="2400" dirty="0" smtClean="0">
              <a:solidFill>
                <a:srgbClr val="0070C0"/>
              </a:solidFill>
              <a:latin typeface="Arial Black" pitchFamily="34" charset="0"/>
            </a:endParaRPr>
          </a:p>
          <a:p>
            <a:pPr marL="514350" indent="-514350">
              <a:buAutoNum type="arabicPeriod"/>
            </a:pPr>
            <a:endParaRPr lang="ru-RU" dirty="0" smtClean="0">
              <a:solidFill>
                <a:srgbClr val="0070C0"/>
              </a:solidFill>
              <a:latin typeface="Arial Black" pitchFamily="34" charset="0"/>
            </a:endParaRPr>
          </a:p>
          <a:p>
            <a:pPr marL="514350" indent="-514350">
              <a:buAutoNum type="arabicPeriod"/>
            </a:pPr>
            <a:endParaRPr lang="ru-RU" dirty="0">
              <a:solidFill>
                <a:srgbClr val="0070C0"/>
              </a:solidFill>
            </a:endParaRPr>
          </a:p>
        </p:txBody>
      </p:sp>
      <p:pic>
        <p:nvPicPr>
          <p:cNvPr id="25606" name="Picture 6" descr="Жизнь - обрывки старой киноленты. ВКонтакте"/>
          <p:cNvPicPr>
            <a:picLocks noChangeAspect="1" noChangeArrowheads="1"/>
          </p:cNvPicPr>
          <p:nvPr/>
        </p:nvPicPr>
        <p:blipFill>
          <a:blip r:embed="rId10" cstate="print"/>
          <a:srcRect/>
          <a:stretch>
            <a:fillRect/>
          </a:stretch>
        </p:blipFill>
        <p:spPr bwMode="auto">
          <a:xfrm>
            <a:off x="0" y="1196752"/>
            <a:ext cx="1547664" cy="5661248"/>
          </a:xfrm>
          <a:prstGeom prst="rect">
            <a:avLst/>
          </a:prstGeom>
          <a:noFill/>
          <a:effectLst>
            <a:softEdge rad="635000"/>
          </a:effectLst>
        </p:spPr>
      </p:pic>
    </p:spTree>
  </p:cSld>
  <p:clrMapOvr>
    <a:masterClrMapping/>
  </p:clrMapOvr>
  <p:transition>
    <p:cover dir="d"/>
    <p:sndAc>
      <p:endSnd/>
    </p:sndAc>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971600" y="1196752"/>
            <a:ext cx="7200800" cy="864096"/>
          </a:xfrm>
        </p:spPr>
        <p:txBody>
          <a:bodyPr>
            <a:normAutofit/>
          </a:bodyPr>
          <a:lstStyle/>
          <a:p>
            <a:r>
              <a:rPr lang="ru-RU" sz="2400" dirty="0" smtClean="0">
                <a:solidFill>
                  <a:srgbClr val="0070C0"/>
                </a:solidFill>
                <a:latin typeface="Arial Black" pitchFamily="34" charset="0"/>
              </a:rPr>
              <a:t>Понятие мультипликация</a:t>
            </a:r>
            <a:endParaRPr lang="ru-RU" sz="2400" dirty="0">
              <a:solidFill>
                <a:srgbClr val="0070C0"/>
              </a:solidFill>
              <a:latin typeface="Arial Black" pitchFamily="34" charset="0"/>
            </a:endParaRPr>
          </a:p>
        </p:txBody>
      </p:sp>
      <p:sp>
        <p:nvSpPr>
          <p:cNvPr id="3" name="Содержимое 2"/>
          <p:cNvSpPr>
            <a:spLocks noGrp="1"/>
          </p:cNvSpPr>
          <p:nvPr>
            <p:ph idx="1"/>
          </p:nvPr>
        </p:nvSpPr>
        <p:spPr>
          <a:xfrm>
            <a:off x="3635896" y="1988840"/>
            <a:ext cx="5256584" cy="4536504"/>
          </a:xfrm>
        </p:spPr>
        <p:txBody>
          <a:bodyPr>
            <a:normAutofit/>
          </a:bodyPr>
          <a:lstStyle/>
          <a:p>
            <a:pPr algn="ctr">
              <a:buNone/>
            </a:pPr>
            <a:r>
              <a:rPr lang="ru-RU" dirty="0" smtClean="0">
                <a:solidFill>
                  <a:schemeClr val="bg1">
                    <a:lumMod val="95000"/>
                  </a:schemeClr>
                </a:solidFill>
              </a:rPr>
              <a:t>	</a:t>
            </a:r>
            <a:r>
              <a:rPr lang="ru-RU" sz="2000" b="1" dirty="0" err="1" smtClean="0">
                <a:solidFill>
                  <a:srgbClr val="0070C0"/>
                </a:solidFill>
                <a:latin typeface="Arial" pitchFamily="34" charset="0"/>
                <a:cs typeface="Arial" pitchFamily="34" charset="0"/>
              </a:rPr>
              <a:t>Мультиплика́ция</a:t>
            </a:r>
            <a:r>
              <a:rPr lang="ru-RU" sz="2000" b="1" dirty="0" smtClean="0">
                <a:solidFill>
                  <a:schemeClr val="bg1"/>
                </a:solidFill>
                <a:latin typeface="Arial" pitchFamily="34" charset="0"/>
                <a:cs typeface="Arial" pitchFamily="34" charset="0"/>
              </a:rPr>
              <a:t> </a:t>
            </a:r>
          </a:p>
          <a:p>
            <a:pPr algn="just">
              <a:buNone/>
            </a:pPr>
            <a:r>
              <a:rPr lang="ru-RU" sz="2000" b="1" dirty="0" smtClean="0">
                <a:solidFill>
                  <a:schemeClr val="bg1"/>
                </a:solidFill>
                <a:latin typeface="Arial" pitchFamily="34" charset="0"/>
                <a:cs typeface="Arial" pitchFamily="34" charset="0"/>
              </a:rPr>
              <a:t>	(от лат. </a:t>
            </a:r>
            <a:r>
              <a:rPr lang="ru-RU" sz="2000" b="1" dirty="0" err="1" smtClean="0">
                <a:solidFill>
                  <a:schemeClr val="bg1"/>
                </a:solidFill>
                <a:latin typeface="Arial" pitchFamily="34" charset="0"/>
                <a:cs typeface="Arial" pitchFamily="34" charset="0"/>
              </a:rPr>
              <a:t>multiplicatio</a:t>
            </a:r>
            <a:r>
              <a:rPr lang="ru-RU" sz="2000" b="1" dirty="0" smtClean="0">
                <a:solidFill>
                  <a:schemeClr val="bg1"/>
                </a:solidFill>
                <a:latin typeface="Arial" pitchFamily="34" charset="0"/>
                <a:cs typeface="Arial" pitchFamily="34" charset="0"/>
              </a:rPr>
              <a:t>—умножение, увеличение, возрастание, размножение) — технические приёмы создания иллюзии движущихся изображений (движения и/или изменения формы объектов — </a:t>
            </a:r>
            <a:r>
              <a:rPr lang="ru-RU" sz="2000" b="1" dirty="0" err="1" smtClean="0">
                <a:solidFill>
                  <a:schemeClr val="bg1"/>
                </a:solidFill>
                <a:latin typeface="Arial" pitchFamily="34" charset="0"/>
                <a:cs typeface="Arial" pitchFamily="34" charset="0"/>
              </a:rPr>
              <a:t>морфинга</a:t>
            </a:r>
            <a:r>
              <a:rPr lang="ru-RU" sz="2000" b="1" dirty="0" smtClean="0">
                <a:solidFill>
                  <a:schemeClr val="bg1"/>
                </a:solidFill>
                <a:latin typeface="Arial" pitchFamily="34" charset="0"/>
                <a:cs typeface="Arial" pitchFamily="34" charset="0"/>
              </a:rPr>
              <a:t>) с помощью последовательности неподвижных изображений (кадров), сменяющих друг друга с некоторой частотой.</a:t>
            </a:r>
            <a:r>
              <a:rPr lang="ru-RU" sz="2000" dirty="0" smtClean="0">
                <a:solidFill>
                  <a:schemeClr val="bg1"/>
                </a:solidFill>
                <a:latin typeface="Arial" pitchFamily="34" charset="0"/>
                <a:cs typeface="Arial" pitchFamily="34" charset="0"/>
              </a:rPr>
              <a:t> </a:t>
            </a:r>
          </a:p>
          <a:p>
            <a:pPr algn="just">
              <a:buNone/>
            </a:pPr>
            <a:endParaRPr lang="ru-RU" sz="2000" dirty="0" smtClean="0">
              <a:solidFill>
                <a:srgbClr val="0070C0"/>
              </a:solidFill>
            </a:endParaRPr>
          </a:p>
          <a:p>
            <a:pPr algn="just">
              <a:buNone/>
            </a:pPr>
            <a:r>
              <a:rPr lang="ru-RU" sz="2000" dirty="0" smtClean="0">
                <a:solidFill>
                  <a:srgbClr val="0070C0"/>
                </a:solidFill>
              </a:rPr>
              <a:t>	</a:t>
            </a:r>
            <a:endParaRPr lang="ru-RU" sz="2000" dirty="0">
              <a:solidFill>
                <a:srgbClr val="0070C0"/>
              </a:solidFill>
            </a:endParaRPr>
          </a:p>
        </p:txBody>
      </p:sp>
      <p:pic>
        <p:nvPicPr>
          <p:cNvPr id="25602" name="Picture 2" descr="Tom And Jerry Cartoon Drawing"/>
          <p:cNvPicPr>
            <a:picLocks noChangeAspect="1" noChangeArrowheads="1"/>
          </p:cNvPicPr>
          <p:nvPr/>
        </p:nvPicPr>
        <p:blipFill>
          <a:blip r:embed="rId2" cstate="print"/>
          <a:srcRect/>
          <a:stretch>
            <a:fillRect/>
          </a:stretch>
        </p:blipFill>
        <p:spPr bwMode="auto">
          <a:xfrm>
            <a:off x="-180528" y="2564904"/>
            <a:ext cx="3936437" cy="2952328"/>
          </a:xfrm>
          <a:prstGeom prst="rect">
            <a:avLst/>
          </a:prstGeom>
          <a:noFill/>
          <a:ln>
            <a:noFill/>
          </a:ln>
          <a:effectLst>
            <a:outerShdw blurRad="184150" dist="241300" dir="11520000" sx="110000" sy="110000" algn="ctr">
              <a:srgbClr val="000000">
                <a:alpha val="18000"/>
              </a:srgbClr>
            </a:outerShdw>
          </a:effectLst>
          <a:scene3d>
            <a:camera prst="perspectiveFront" fov="5100000">
              <a:rot lat="0" lon="2100000" rev="0"/>
            </a:camera>
            <a:lightRig rig="flood" dir="t">
              <a:rot lat="0" lon="0" rev="13800000"/>
            </a:lightRig>
          </a:scene3d>
          <a:sp3d extrusionH="107950" prstMaterial="plastic">
            <a:bevelT w="82550" h="63500" prst="divot"/>
            <a:bevelB/>
          </a:sp3d>
        </p:spPr>
      </p:pic>
      <p:sp>
        <p:nvSpPr>
          <p:cNvPr id="5" name="Двойные круглые скобки 4"/>
          <p:cNvSpPr/>
          <p:nvPr/>
        </p:nvSpPr>
        <p:spPr>
          <a:xfrm>
            <a:off x="251520" y="1628800"/>
            <a:ext cx="8712968" cy="4824536"/>
          </a:xfrm>
          <a:prstGeom prst="bracketPair">
            <a:avLst/>
          </a:prstGeom>
          <a:ln w="38100">
            <a:solidFill>
              <a:srgbClr val="00B0F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a:p>
        </p:txBody>
      </p:sp>
      <p:pic>
        <p:nvPicPr>
          <p:cNvPr id="6" name="Picture 4" descr="Скачать новые приложения Android Market, APK, игры, приложения: NightGospel">
            <a:hlinkClick r:id="rId3" action="ppaction://hlinksldjump"/>
          </p:cNvPr>
          <p:cNvPicPr>
            <a:picLocks noChangeAspect="1" noChangeArrowheads="1"/>
          </p:cNvPicPr>
          <p:nvPr/>
        </p:nvPicPr>
        <p:blipFill>
          <a:blip r:embed="rId4" cstate="print"/>
          <a:srcRect/>
          <a:stretch>
            <a:fillRect/>
          </a:stretch>
        </p:blipFill>
        <p:spPr bwMode="auto">
          <a:xfrm>
            <a:off x="8595320" y="6309320"/>
            <a:ext cx="548680" cy="548680"/>
          </a:xfrm>
          <a:prstGeom prst="rect">
            <a:avLst/>
          </a:prstGeom>
          <a:noFill/>
        </p:spPr>
      </p:pic>
    </p:spTree>
  </p:cSld>
  <p:clrMapOvr>
    <a:masterClrMapping/>
  </p:clrMapOvr>
  <p:transition>
    <p:cover dir="d"/>
    <p:sndAc>
      <p:end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5602"/>
                                        </p:tgtEl>
                                        <p:attrNameLst>
                                          <p:attrName>style.visibility</p:attrName>
                                        </p:attrNameLst>
                                      </p:cBhvr>
                                      <p:to>
                                        <p:strVal val="visible"/>
                                      </p:to>
                                    </p:set>
                                    <p:animEffect transition="in" filter="fade">
                                      <p:cBhvr>
                                        <p:cTn id="7" dur="2000"/>
                                        <p:tgtEl>
                                          <p:spTgt spid="2560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39552" y="980728"/>
            <a:ext cx="8229600" cy="1143000"/>
          </a:xfrm>
        </p:spPr>
        <p:txBody>
          <a:bodyPr>
            <a:normAutofit/>
          </a:bodyPr>
          <a:lstStyle/>
          <a:p>
            <a:r>
              <a:rPr lang="ru-RU" sz="2400" dirty="0" smtClean="0">
                <a:solidFill>
                  <a:srgbClr val="0070C0"/>
                </a:solidFill>
                <a:latin typeface="Arial Black" pitchFamily="34" charset="0"/>
              </a:rPr>
              <a:t>Понятие анимация</a:t>
            </a:r>
            <a:endParaRPr lang="ru-RU" sz="2400" dirty="0"/>
          </a:p>
        </p:txBody>
      </p:sp>
      <p:sp>
        <p:nvSpPr>
          <p:cNvPr id="3" name="Содержимое 2"/>
          <p:cNvSpPr>
            <a:spLocks noGrp="1"/>
          </p:cNvSpPr>
          <p:nvPr>
            <p:ph idx="1"/>
          </p:nvPr>
        </p:nvSpPr>
        <p:spPr>
          <a:xfrm>
            <a:off x="251520" y="1916832"/>
            <a:ext cx="7056784" cy="2448272"/>
          </a:xfrm>
        </p:spPr>
        <p:txBody>
          <a:bodyPr>
            <a:normAutofit fontScale="92500" lnSpcReduction="10000"/>
          </a:bodyPr>
          <a:lstStyle/>
          <a:p>
            <a:pPr algn="just">
              <a:buNone/>
            </a:pPr>
            <a:r>
              <a:rPr lang="ru-RU" sz="2000" b="1" dirty="0" smtClean="0">
                <a:solidFill>
                  <a:srgbClr val="0070C0"/>
                </a:solidFill>
              </a:rPr>
              <a:t>	</a:t>
            </a:r>
            <a:r>
              <a:rPr lang="ru-RU" sz="2000" b="1" dirty="0" err="1" smtClean="0">
                <a:solidFill>
                  <a:srgbClr val="0070C0"/>
                </a:solidFill>
                <a:latin typeface="Arial" pitchFamily="34" charset="0"/>
                <a:cs typeface="Arial" pitchFamily="34" charset="0"/>
              </a:rPr>
              <a:t>Анима́ция</a:t>
            </a:r>
            <a:r>
              <a:rPr lang="ru-RU" sz="2000" b="1" dirty="0" smtClean="0">
                <a:solidFill>
                  <a:schemeClr val="bg1"/>
                </a:solidFill>
                <a:latin typeface="Arial" pitchFamily="34" charset="0"/>
                <a:cs typeface="Arial" pitchFamily="34" charset="0"/>
              </a:rPr>
              <a:t> (от фр. </a:t>
            </a:r>
            <a:r>
              <a:rPr lang="ru-RU" sz="2000" b="1" dirty="0" err="1" smtClean="0">
                <a:solidFill>
                  <a:schemeClr val="bg1"/>
                </a:solidFill>
                <a:latin typeface="Arial" pitchFamily="34" charset="0"/>
                <a:cs typeface="Arial" pitchFamily="34" charset="0"/>
              </a:rPr>
              <a:t>animation</a:t>
            </a:r>
            <a:r>
              <a:rPr lang="ru-RU" sz="2000" b="1" dirty="0" smtClean="0">
                <a:solidFill>
                  <a:schemeClr val="bg1"/>
                </a:solidFill>
                <a:latin typeface="Arial" pitchFamily="34" charset="0"/>
                <a:cs typeface="Arial" pitchFamily="34" charset="0"/>
              </a:rPr>
              <a:t>: оживление, одушевление) — западное название мультипликации: вид киноискусства и его произведение (мультфильм), а также соответствующая технология.</a:t>
            </a:r>
          </a:p>
          <a:p>
            <a:pPr algn="just">
              <a:buNone/>
            </a:pPr>
            <a:r>
              <a:rPr lang="ru-RU" sz="1800" b="1" dirty="0" smtClean="0">
                <a:solidFill>
                  <a:schemeClr val="bg1"/>
                </a:solidFill>
                <a:latin typeface="Arial" pitchFamily="34" charset="0"/>
                <a:cs typeface="Arial" pitchFamily="34" charset="0"/>
              </a:rPr>
              <a:t>	</a:t>
            </a:r>
          </a:p>
          <a:p>
            <a:pPr algn="just">
              <a:buNone/>
            </a:pPr>
            <a:r>
              <a:rPr lang="ru-RU" sz="1800" b="1" dirty="0" smtClean="0">
                <a:solidFill>
                  <a:schemeClr val="bg1"/>
                </a:solidFill>
                <a:latin typeface="Arial" pitchFamily="34" charset="0"/>
                <a:cs typeface="Arial" pitchFamily="34" charset="0"/>
              </a:rPr>
              <a:t>	Яркую передачу движения находим мы в искусстве древнего Египта и древней Греции - в скульптурных рельефах, в росписях гробниц и храмов фараонов и в рисунках, украшающих вазы.</a:t>
            </a:r>
            <a:endParaRPr lang="ru-RU" sz="1800" b="1" dirty="0">
              <a:solidFill>
                <a:schemeClr val="bg1"/>
              </a:solidFill>
              <a:latin typeface="Arial" pitchFamily="34" charset="0"/>
              <a:cs typeface="Arial" pitchFamily="34" charset="0"/>
            </a:endParaRPr>
          </a:p>
        </p:txBody>
      </p:sp>
      <p:pic>
        <p:nvPicPr>
          <p:cNvPr id="1028" name="Picture 4" descr="Место захоронения Ахилла (воина Троянской войны) :: Геокэшинг"/>
          <p:cNvPicPr>
            <a:picLocks noChangeAspect="1" noChangeArrowheads="1"/>
          </p:cNvPicPr>
          <p:nvPr/>
        </p:nvPicPr>
        <p:blipFill>
          <a:blip r:embed="rId2" cstate="print"/>
          <a:srcRect/>
          <a:stretch>
            <a:fillRect/>
          </a:stretch>
        </p:blipFill>
        <p:spPr bwMode="auto">
          <a:xfrm>
            <a:off x="7308304" y="1916832"/>
            <a:ext cx="1656184" cy="2392102"/>
          </a:xfrm>
          <a:prstGeom prst="rect">
            <a:avLst/>
          </a:prstGeom>
          <a:noFill/>
          <a:scene3d>
            <a:camera prst="orthographicFront"/>
            <a:lightRig rig="threePt" dir="t"/>
          </a:scene3d>
          <a:sp3d>
            <a:bevelT prst="convex"/>
          </a:sp3d>
        </p:spPr>
      </p:pic>
      <p:pic>
        <p:nvPicPr>
          <p:cNvPr id="24578" name="Picture 2" descr="Рисунки и иллюстрации - Древнеегипетская фреска"/>
          <p:cNvPicPr>
            <a:picLocks noChangeAspect="1" noChangeArrowheads="1"/>
          </p:cNvPicPr>
          <p:nvPr/>
        </p:nvPicPr>
        <p:blipFill>
          <a:blip r:embed="rId3" cstate="print"/>
          <a:srcRect/>
          <a:stretch>
            <a:fillRect/>
          </a:stretch>
        </p:blipFill>
        <p:spPr bwMode="auto">
          <a:xfrm>
            <a:off x="1187624" y="4437112"/>
            <a:ext cx="6264696" cy="2139319"/>
          </a:xfrm>
          <a:prstGeom prst="rect">
            <a:avLst/>
          </a:prstGeom>
          <a:noFill/>
          <a:effectLst>
            <a:glow rad="228600">
              <a:schemeClr val="accent6">
                <a:satMod val="175000"/>
                <a:alpha val="40000"/>
              </a:schemeClr>
            </a:glow>
          </a:effectLst>
        </p:spPr>
      </p:pic>
      <p:pic>
        <p:nvPicPr>
          <p:cNvPr id="6" name="Picture 4" descr="Скачать новые приложения Android Market, APK, игры, приложения: NightGospel">
            <a:hlinkClick r:id="rId4" action="ppaction://hlinksldjump"/>
          </p:cNvPr>
          <p:cNvPicPr>
            <a:picLocks noChangeAspect="1" noChangeArrowheads="1"/>
          </p:cNvPicPr>
          <p:nvPr/>
        </p:nvPicPr>
        <p:blipFill>
          <a:blip r:embed="rId5" cstate="print"/>
          <a:srcRect/>
          <a:stretch>
            <a:fillRect/>
          </a:stretch>
        </p:blipFill>
        <p:spPr bwMode="auto">
          <a:xfrm>
            <a:off x="8595320" y="6309320"/>
            <a:ext cx="548680" cy="548680"/>
          </a:xfrm>
          <a:prstGeom prst="rect">
            <a:avLst/>
          </a:prstGeom>
          <a:noFill/>
        </p:spPr>
      </p:pic>
    </p:spTree>
  </p:cSld>
  <p:clrMapOvr>
    <a:masterClrMapping/>
  </p:clrMapOvr>
  <p:transition>
    <p:cover dir="d"/>
    <p:sndAc>
      <p:end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1028"/>
                                        </p:tgtEl>
                                        <p:attrNameLst>
                                          <p:attrName>style.visibility</p:attrName>
                                        </p:attrNameLst>
                                      </p:cBhvr>
                                      <p:to>
                                        <p:strVal val="visible"/>
                                      </p:to>
                                    </p:set>
                                    <p:animEffect transition="in" filter="blinds(horizontal)">
                                      <p:cBhvr>
                                        <p:cTn id="7" dur="500"/>
                                        <p:tgtEl>
                                          <p:spTgt spid="10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67544" y="1124744"/>
            <a:ext cx="8229600" cy="580926"/>
          </a:xfrm>
        </p:spPr>
        <p:txBody>
          <a:bodyPr>
            <a:noAutofit/>
          </a:bodyPr>
          <a:lstStyle/>
          <a:p>
            <a:r>
              <a:rPr lang="ru-RU" sz="2400" b="1" dirty="0" smtClean="0">
                <a:solidFill>
                  <a:srgbClr val="0070C0"/>
                </a:solidFill>
                <a:latin typeface="Arial Black" pitchFamily="34" charset="0"/>
              </a:rPr>
              <a:t>История движущегося предмета</a:t>
            </a:r>
            <a:endParaRPr lang="ru-RU" sz="2400" b="1" dirty="0">
              <a:solidFill>
                <a:srgbClr val="0070C0"/>
              </a:solidFill>
              <a:latin typeface="Arial Black" pitchFamily="34" charset="0"/>
            </a:endParaRPr>
          </a:p>
        </p:txBody>
      </p:sp>
      <p:sp>
        <p:nvSpPr>
          <p:cNvPr id="3" name="Содержимое 2"/>
          <p:cNvSpPr>
            <a:spLocks noGrp="1"/>
          </p:cNvSpPr>
          <p:nvPr>
            <p:ph idx="1"/>
          </p:nvPr>
        </p:nvSpPr>
        <p:spPr>
          <a:xfrm>
            <a:off x="395536" y="1628800"/>
            <a:ext cx="8064896" cy="3417243"/>
          </a:xfrm>
        </p:spPr>
        <p:txBody>
          <a:bodyPr>
            <a:normAutofit fontScale="77500" lnSpcReduction="20000"/>
          </a:bodyPr>
          <a:lstStyle/>
          <a:p>
            <a:pPr algn="just">
              <a:buNone/>
            </a:pPr>
            <a:r>
              <a:rPr lang="ru-RU" dirty="0" smtClean="0">
                <a:solidFill>
                  <a:srgbClr val="002060"/>
                </a:solidFill>
                <a:latin typeface="Arial Black" pitchFamily="34" charset="0"/>
              </a:rPr>
              <a:t>	</a:t>
            </a:r>
            <a:endParaRPr lang="ru-RU" sz="3500" dirty="0" smtClean="0">
              <a:solidFill>
                <a:srgbClr val="0070C0"/>
              </a:solidFill>
              <a:latin typeface="Arial Black" pitchFamily="34" charset="0"/>
            </a:endParaRPr>
          </a:p>
          <a:p>
            <a:pPr algn="just">
              <a:buNone/>
            </a:pPr>
            <a:r>
              <a:rPr lang="ru-RU" sz="3500" dirty="0" smtClean="0">
                <a:solidFill>
                  <a:srgbClr val="0070C0"/>
                </a:solidFill>
                <a:latin typeface="Arial Black" pitchFamily="34" charset="0"/>
              </a:rPr>
              <a:t>	</a:t>
            </a:r>
            <a:r>
              <a:rPr lang="ru-RU" sz="2300" b="1" dirty="0" smtClean="0">
                <a:solidFill>
                  <a:srgbClr val="0070C0"/>
                </a:solidFill>
                <a:latin typeface="Arial" pitchFamily="34" charset="0"/>
                <a:cs typeface="Arial" pitchFamily="34" charset="0"/>
              </a:rPr>
              <a:t>70-е годы до н.э.</a:t>
            </a:r>
            <a:r>
              <a:rPr lang="ru-RU" sz="2300" b="1" dirty="0" smtClean="0">
                <a:solidFill>
                  <a:schemeClr val="bg1"/>
                </a:solidFill>
                <a:latin typeface="Arial" pitchFamily="34" charset="0"/>
                <a:cs typeface="Arial" pitchFamily="34" charset="0"/>
              </a:rPr>
              <a:t> - Римский поэт и философ Лукреций в трактате "О природе вещей" описал приспособление для высвечивания на экране движущихся рисунков.</a:t>
            </a:r>
          </a:p>
          <a:p>
            <a:pPr algn="just">
              <a:buNone/>
            </a:pPr>
            <a:r>
              <a:rPr lang="ru-RU" sz="2300" b="1" dirty="0" smtClean="0">
                <a:solidFill>
                  <a:schemeClr val="bg1"/>
                </a:solidFill>
                <a:latin typeface="Arial" pitchFamily="34" charset="0"/>
                <a:cs typeface="Arial" pitchFamily="34" charset="0"/>
              </a:rPr>
              <a:t/>
            </a:r>
            <a:br>
              <a:rPr lang="ru-RU" sz="2300" b="1" dirty="0" smtClean="0">
                <a:solidFill>
                  <a:schemeClr val="bg1"/>
                </a:solidFill>
                <a:latin typeface="Arial" pitchFamily="34" charset="0"/>
                <a:cs typeface="Arial" pitchFamily="34" charset="0"/>
              </a:rPr>
            </a:br>
            <a:r>
              <a:rPr lang="ru-RU" sz="2300" b="1" dirty="0" smtClean="0">
                <a:solidFill>
                  <a:srgbClr val="0070C0"/>
                </a:solidFill>
                <a:latin typeface="Arial" pitchFamily="34" charset="0"/>
                <a:cs typeface="Arial" pitchFamily="34" charset="0"/>
              </a:rPr>
              <a:t>Х-ХI вв.</a:t>
            </a:r>
            <a:r>
              <a:rPr lang="ru-RU" sz="2300" b="1" dirty="0" smtClean="0">
                <a:solidFill>
                  <a:schemeClr val="bg1"/>
                </a:solidFill>
                <a:latin typeface="Arial" pitchFamily="34" charset="0"/>
                <a:cs typeface="Arial" pitchFamily="34" charset="0"/>
              </a:rPr>
              <a:t> - Первые упоминания о китайском театре теней - типе зрелища, визуально близком будущему анимационному фильму.</a:t>
            </a:r>
          </a:p>
          <a:p>
            <a:pPr algn="just">
              <a:buNone/>
            </a:pPr>
            <a:r>
              <a:rPr lang="ru-RU" sz="2300" b="1" dirty="0" smtClean="0">
                <a:solidFill>
                  <a:schemeClr val="bg1"/>
                </a:solidFill>
                <a:latin typeface="Arial" pitchFamily="34" charset="0"/>
                <a:cs typeface="Arial" pitchFamily="34" charset="0"/>
              </a:rPr>
              <a:t/>
            </a:r>
            <a:br>
              <a:rPr lang="ru-RU" sz="2300" b="1" dirty="0" smtClean="0">
                <a:solidFill>
                  <a:schemeClr val="bg1"/>
                </a:solidFill>
                <a:latin typeface="Arial" pitchFamily="34" charset="0"/>
                <a:cs typeface="Arial" pitchFamily="34" charset="0"/>
              </a:rPr>
            </a:br>
            <a:r>
              <a:rPr lang="ru-RU" sz="2300" b="1" dirty="0" smtClean="0">
                <a:solidFill>
                  <a:srgbClr val="0070C0"/>
                </a:solidFill>
                <a:latin typeface="Arial" pitchFamily="34" charset="0"/>
                <a:cs typeface="Arial" pitchFamily="34" charset="0"/>
              </a:rPr>
              <a:t>XV в.</a:t>
            </a:r>
            <a:r>
              <a:rPr lang="ru-RU" sz="2300" b="1" dirty="0" smtClean="0">
                <a:solidFill>
                  <a:schemeClr val="bg1"/>
                </a:solidFill>
                <a:latin typeface="Arial" pitchFamily="34" charset="0"/>
                <a:cs typeface="Arial" pitchFamily="34" charset="0"/>
              </a:rPr>
              <a:t> - Появились книжки с рисунками, воспроизводившими различные фазы движения человеческой фигуры. Свернутые в рулон, а затем мгновенно разворачивавшиеся, эти книжки создавали иллюзию оживших рисунков.</a:t>
            </a:r>
            <a:r>
              <a:rPr lang="ru-RU" b="1" dirty="0" smtClean="0">
                <a:solidFill>
                  <a:schemeClr val="bg1"/>
                </a:solidFill>
                <a:latin typeface="Arial" pitchFamily="34" charset="0"/>
                <a:cs typeface="Arial" pitchFamily="34" charset="0"/>
              </a:rPr>
              <a:t/>
            </a:r>
            <a:br>
              <a:rPr lang="ru-RU" b="1" dirty="0" smtClean="0">
                <a:solidFill>
                  <a:schemeClr val="bg1"/>
                </a:solidFill>
                <a:latin typeface="Arial" pitchFamily="34" charset="0"/>
                <a:cs typeface="Arial" pitchFamily="34" charset="0"/>
              </a:rPr>
            </a:br>
            <a:endParaRPr lang="ru-RU" b="1" dirty="0">
              <a:solidFill>
                <a:schemeClr val="bg1"/>
              </a:solidFill>
              <a:latin typeface="Arial" pitchFamily="34" charset="0"/>
              <a:cs typeface="Arial" pitchFamily="34" charset="0"/>
            </a:endParaRPr>
          </a:p>
        </p:txBody>
      </p:sp>
      <p:pic>
        <p:nvPicPr>
          <p:cNvPr id="16388" name="Picture 4" descr="книжка"/>
          <p:cNvPicPr>
            <a:picLocks noChangeAspect="1" noChangeArrowheads="1"/>
          </p:cNvPicPr>
          <p:nvPr/>
        </p:nvPicPr>
        <p:blipFill>
          <a:blip r:embed="rId2" cstate="print"/>
          <a:srcRect/>
          <a:stretch>
            <a:fillRect/>
          </a:stretch>
        </p:blipFill>
        <p:spPr bwMode="auto">
          <a:xfrm>
            <a:off x="4716016" y="4869160"/>
            <a:ext cx="4104456" cy="1729734"/>
          </a:xfrm>
          <a:prstGeom prst="rect">
            <a:avLst/>
          </a:prstGeom>
          <a:noFill/>
          <a:effectLst>
            <a:softEdge rad="635000"/>
          </a:effectLst>
        </p:spPr>
      </p:pic>
      <p:sp>
        <p:nvSpPr>
          <p:cNvPr id="5" name="Двойные круглые скобки 4"/>
          <p:cNvSpPr/>
          <p:nvPr/>
        </p:nvSpPr>
        <p:spPr>
          <a:xfrm>
            <a:off x="467544" y="1412776"/>
            <a:ext cx="8496944" cy="5112568"/>
          </a:xfrm>
          <a:prstGeom prst="bracketPair">
            <a:avLst/>
          </a:prstGeom>
          <a:ln w="38100">
            <a:solidFill>
              <a:srgbClr val="00B0F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a:p>
        </p:txBody>
      </p:sp>
      <p:pic>
        <p:nvPicPr>
          <p:cNvPr id="6" name="Picture 4" descr="Скачать новые приложения Android Market, APK, игры, приложения: NightGospel">
            <a:hlinkClick r:id="rId3" action="ppaction://hlinksldjump"/>
          </p:cNvPr>
          <p:cNvPicPr>
            <a:picLocks noChangeAspect="1" noChangeArrowheads="1"/>
          </p:cNvPicPr>
          <p:nvPr/>
        </p:nvPicPr>
        <p:blipFill>
          <a:blip r:embed="rId4" cstate="print"/>
          <a:srcRect/>
          <a:stretch>
            <a:fillRect/>
          </a:stretch>
        </p:blipFill>
        <p:spPr bwMode="auto">
          <a:xfrm>
            <a:off x="8595320" y="6309320"/>
            <a:ext cx="548680" cy="548680"/>
          </a:xfrm>
          <a:prstGeom prst="rect">
            <a:avLst/>
          </a:prstGeom>
          <a:noFill/>
        </p:spPr>
      </p:pic>
    </p:spTree>
  </p:cSld>
  <p:clrMapOvr>
    <a:masterClrMapping/>
  </p:clrMapOvr>
  <p:transition>
    <p:cover dir="d"/>
    <p:sndAc>
      <p:endSnd/>
    </p:sndAc>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3995936" y="1600200"/>
            <a:ext cx="4690864" cy="4525963"/>
          </a:xfrm>
        </p:spPr>
        <p:txBody>
          <a:bodyPr>
            <a:normAutofit fontScale="92500"/>
          </a:bodyPr>
          <a:lstStyle/>
          <a:p>
            <a:pPr>
              <a:buNone/>
            </a:pPr>
            <a:r>
              <a:rPr lang="ru-RU" sz="1800" dirty="0" smtClean="0">
                <a:solidFill>
                  <a:srgbClr val="0070C0"/>
                </a:solidFill>
                <a:latin typeface="Arial" pitchFamily="34" charset="0"/>
                <a:cs typeface="Arial" pitchFamily="34" charset="0"/>
              </a:rPr>
              <a:t>	</a:t>
            </a:r>
          </a:p>
          <a:p>
            <a:pPr algn="just">
              <a:buNone/>
            </a:pPr>
            <a:r>
              <a:rPr lang="ru-RU" sz="1800" i="1" dirty="0" smtClean="0">
                <a:solidFill>
                  <a:srgbClr val="0070C0"/>
                </a:solidFill>
                <a:latin typeface="Arial" pitchFamily="34" charset="0"/>
                <a:cs typeface="Arial" pitchFamily="34" charset="0"/>
              </a:rPr>
              <a:t>	</a:t>
            </a:r>
            <a:r>
              <a:rPr lang="ru-RU" sz="1900" i="1" dirty="0" smtClean="0">
                <a:solidFill>
                  <a:schemeClr val="bg1"/>
                </a:solidFill>
                <a:latin typeface="Arial" pitchFamily="34" charset="0"/>
                <a:cs typeface="Arial" pitchFamily="34" charset="0"/>
              </a:rPr>
              <a:t>1646 г.</a:t>
            </a:r>
            <a:r>
              <a:rPr lang="ru-RU" sz="1900" dirty="0" smtClean="0">
                <a:solidFill>
                  <a:schemeClr val="bg1"/>
                </a:solidFill>
                <a:latin typeface="Arial" pitchFamily="34" charset="0"/>
                <a:cs typeface="Arial" pitchFamily="34" charset="0"/>
              </a:rPr>
              <a:t> - иезуитский монах </a:t>
            </a:r>
            <a:r>
              <a:rPr lang="ru-RU" sz="1900" dirty="0" err="1" smtClean="0">
                <a:solidFill>
                  <a:schemeClr val="bg1"/>
                </a:solidFill>
                <a:latin typeface="Arial" pitchFamily="34" charset="0"/>
                <a:cs typeface="Arial" pitchFamily="34" charset="0"/>
              </a:rPr>
              <a:t>Атанасиус</a:t>
            </a:r>
            <a:r>
              <a:rPr lang="ru-RU" sz="1900" dirty="0" smtClean="0">
                <a:solidFill>
                  <a:schemeClr val="bg1"/>
                </a:solidFill>
                <a:latin typeface="Arial" pitchFamily="34" charset="0"/>
                <a:cs typeface="Arial" pitchFamily="34" charset="0"/>
              </a:rPr>
              <a:t> </a:t>
            </a:r>
            <a:r>
              <a:rPr lang="ru-RU" sz="1900" dirty="0" err="1" smtClean="0">
                <a:solidFill>
                  <a:schemeClr val="bg1"/>
                </a:solidFill>
                <a:latin typeface="Arial" pitchFamily="34" charset="0"/>
                <a:cs typeface="Arial" pitchFamily="34" charset="0"/>
              </a:rPr>
              <a:t>Киршер</a:t>
            </a:r>
            <a:r>
              <a:rPr lang="ru-RU" sz="1900" dirty="0" smtClean="0">
                <a:solidFill>
                  <a:schemeClr val="bg1"/>
                </a:solidFill>
                <a:latin typeface="Arial" pitchFamily="34" charset="0"/>
                <a:cs typeface="Arial" pitchFamily="34" charset="0"/>
              </a:rPr>
              <a:t> дал первое описание устройства сконструированного им «волшебного фонаря»</a:t>
            </a:r>
          </a:p>
          <a:p>
            <a:pPr algn="just">
              <a:buNone/>
            </a:pPr>
            <a:r>
              <a:rPr lang="ru-RU" sz="1900" dirty="0" smtClean="0">
                <a:solidFill>
                  <a:schemeClr val="bg1"/>
                </a:solidFill>
                <a:latin typeface="Arial" pitchFamily="34" charset="0"/>
                <a:cs typeface="Arial" pitchFamily="34" charset="0"/>
              </a:rPr>
              <a:t>	</a:t>
            </a:r>
          </a:p>
          <a:p>
            <a:pPr algn="just">
              <a:buNone/>
            </a:pPr>
            <a:r>
              <a:rPr lang="ru-RU" sz="1900" dirty="0" smtClean="0">
                <a:solidFill>
                  <a:schemeClr val="bg1"/>
                </a:solidFill>
                <a:latin typeface="Arial" pitchFamily="34" charset="0"/>
                <a:cs typeface="Arial" pitchFamily="34" charset="0"/>
              </a:rPr>
              <a:t>	</a:t>
            </a:r>
            <a:r>
              <a:rPr lang="ru-RU" sz="1900" b="1" dirty="0" smtClean="0">
                <a:solidFill>
                  <a:srgbClr val="0070C0"/>
                </a:solidFill>
                <a:latin typeface="Arial" pitchFamily="34" charset="0"/>
                <a:cs typeface="Arial" pitchFamily="34" charset="0"/>
              </a:rPr>
              <a:t>Волшебный фонарь</a:t>
            </a:r>
          </a:p>
          <a:p>
            <a:pPr algn="just">
              <a:buNone/>
            </a:pPr>
            <a:r>
              <a:rPr lang="ru-RU" sz="1900" dirty="0" smtClean="0">
                <a:solidFill>
                  <a:schemeClr val="bg1"/>
                </a:solidFill>
                <a:latin typeface="Arial" pitchFamily="34" charset="0"/>
                <a:cs typeface="Arial" pitchFamily="34" charset="0"/>
              </a:rPr>
              <a:t>	 </a:t>
            </a:r>
            <a:r>
              <a:rPr lang="ru-RU" sz="1900" b="1" dirty="0" smtClean="0">
                <a:solidFill>
                  <a:schemeClr val="bg1"/>
                </a:solidFill>
                <a:latin typeface="Arial" pitchFamily="34" charset="0"/>
                <a:cs typeface="Arial" pitchFamily="34" charset="0"/>
              </a:rPr>
              <a:t>проекционный аппарат для показа слайдов</a:t>
            </a:r>
            <a:r>
              <a:rPr lang="ru-RU" sz="1900" dirty="0" smtClean="0">
                <a:solidFill>
                  <a:schemeClr val="bg1"/>
                </a:solidFill>
                <a:latin typeface="Arial" pitchFamily="34" charset="0"/>
                <a:cs typeface="Arial" pitchFamily="34" charset="0"/>
              </a:rPr>
              <a:t>  и состоит он  из деревянного или металлического корпуса с отверстием и/или объективом, в корпусе размещен </a:t>
            </a:r>
            <a:r>
              <a:rPr lang="ru-RU" sz="1900" b="1" dirty="0" smtClean="0">
                <a:solidFill>
                  <a:schemeClr val="bg1"/>
                </a:solidFill>
                <a:latin typeface="Arial" pitchFamily="34" charset="0"/>
                <a:cs typeface="Arial" pitchFamily="34" charset="0"/>
              </a:rPr>
              <a:t>источник света.</a:t>
            </a:r>
          </a:p>
          <a:p>
            <a:pPr algn="just">
              <a:buNone/>
            </a:pPr>
            <a:r>
              <a:rPr lang="ru-RU" sz="1900" b="1" dirty="0" smtClean="0">
                <a:solidFill>
                  <a:schemeClr val="bg1"/>
                </a:solidFill>
                <a:latin typeface="Arial" pitchFamily="34" charset="0"/>
                <a:cs typeface="Arial" pitchFamily="34" charset="0"/>
              </a:rPr>
              <a:t>	</a:t>
            </a:r>
            <a:endParaRPr lang="ru-RU" sz="1900" dirty="0" smtClean="0">
              <a:solidFill>
                <a:schemeClr val="bg1"/>
              </a:solidFill>
              <a:latin typeface="Arial" pitchFamily="34" charset="0"/>
              <a:cs typeface="Arial" pitchFamily="34" charset="0"/>
            </a:endParaRPr>
          </a:p>
          <a:p>
            <a:pPr>
              <a:buNone/>
            </a:pPr>
            <a:r>
              <a:rPr lang="ru-RU" sz="1800" dirty="0" smtClean="0">
                <a:solidFill>
                  <a:schemeClr val="bg1"/>
                </a:solidFill>
                <a:latin typeface="Arial" pitchFamily="34" charset="0"/>
                <a:cs typeface="Arial" pitchFamily="34" charset="0"/>
              </a:rPr>
              <a:t>	</a:t>
            </a:r>
            <a:endParaRPr lang="ru-RU" sz="1800" dirty="0">
              <a:solidFill>
                <a:schemeClr val="bg1"/>
              </a:solidFill>
              <a:latin typeface="Arial" pitchFamily="34" charset="0"/>
              <a:cs typeface="Arial" pitchFamily="34" charset="0"/>
            </a:endParaRPr>
          </a:p>
        </p:txBody>
      </p:sp>
      <p:pic>
        <p:nvPicPr>
          <p:cNvPr id="1030" name="Picture 6" descr="http://s43.radikal.ru/i100/0912/e5/85a7da51d2f1.jpg"/>
          <p:cNvPicPr>
            <a:picLocks noChangeAspect="1" noChangeArrowheads="1"/>
          </p:cNvPicPr>
          <p:nvPr/>
        </p:nvPicPr>
        <p:blipFill>
          <a:blip r:embed="rId2" cstate="print"/>
          <a:srcRect/>
          <a:stretch>
            <a:fillRect/>
          </a:stretch>
        </p:blipFill>
        <p:spPr bwMode="auto">
          <a:xfrm>
            <a:off x="971600" y="2132856"/>
            <a:ext cx="2448272" cy="3937087"/>
          </a:xfrm>
          <a:prstGeom prst="rect">
            <a:avLst/>
          </a:prstGeom>
          <a:noFill/>
          <a:effectLst>
            <a:reflection blurRad="6350" stA="50000" endA="300" endPos="38500" dist="50800" dir="5400000" sy="-100000" algn="bl" rotWithShape="0"/>
          </a:effectLst>
        </p:spPr>
      </p:pic>
      <p:sp>
        <p:nvSpPr>
          <p:cNvPr id="7" name="Прямоугольник 6"/>
          <p:cNvSpPr/>
          <p:nvPr/>
        </p:nvSpPr>
        <p:spPr>
          <a:xfrm>
            <a:off x="0" y="1340768"/>
            <a:ext cx="4572000" cy="646331"/>
          </a:xfrm>
          <a:prstGeom prst="rect">
            <a:avLst/>
          </a:prstGeom>
        </p:spPr>
        <p:txBody>
          <a:bodyPr>
            <a:spAutoFit/>
          </a:bodyPr>
          <a:lstStyle/>
          <a:p>
            <a:pPr algn="ctr"/>
            <a:r>
              <a:rPr lang="ru-RU" b="1" dirty="0" smtClean="0">
                <a:solidFill>
                  <a:srgbClr val="0070C0"/>
                </a:solidFill>
              </a:rPr>
              <a:t>Волшебный фонарь «</a:t>
            </a:r>
            <a:r>
              <a:rPr lang="en-US" b="1" dirty="0" err="1" smtClean="0">
                <a:solidFill>
                  <a:srgbClr val="0070C0"/>
                </a:solidFill>
              </a:rPr>
              <a:t>Keramikfliesen</a:t>
            </a:r>
            <a:r>
              <a:rPr lang="ru-RU" b="1" dirty="0" smtClean="0">
                <a:solidFill>
                  <a:srgbClr val="0070C0"/>
                </a:solidFill>
              </a:rPr>
              <a:t>»</a:t>
            </a:r>
            <a:r>
              <a:rPr lang="en-US" b="1" dirty="0" smtClean="0">
                <a:solidFill>
                  <a:srgbClr val="0070C0"/>
                </a:solidFill>
              </a:rPr>
              <a:t> </a:t>
            </a:r>
            <a:r>
              <a:rPr lang="ru-RU" b="1" dirty="0" smtClean="0">
                <a:solidFill>
                  <a:srgbClr val="0070C0"/>
                </a:solidFill>
              </a:rPr>
              <a:t>Иоганна Фалька 1895 год</a:t>
            </a:r>
            <a:endParaRPr lang="ru-RU" b="1" dirty="0">
              <a:solidFill>
                <a:srgbClr val="0070C0"/>
              </a:solidFill>
            </a:endParaRPr>
          </a:p>
        </p:txBody>
      </p:sp>
      <p:pic>
        <p:nvPicPr>
          <p:cNvPr id="5" name="Picture 4" descr="Скачать новые приложения Android Market, APK, игры, приложения: NightGospel">
            <a:hlinkClick r:id="rId3" action="ppaction://hlinksldjump"/>
          </p:cNvPr>
          <p:cNvPicPr>
            <a:picLocks noChangeAspect="1" noChangeArrowheads="1"/>
          </p:cNvPicPr>
          <p:nvPr/>
        </p:nvPicPr>
        <p:blipFill>
          <a:blip r:embed="rId4" cstate="print"/>
          <a:srcRect/>
          <a:stretch>
            <a:fillRect/>
          </a:stretch>
        </p:blipFill>
        <p:spPr bwMode="auto">
          <a:xfrm>
            <a:off x="8595320" y="6309320"/>
            <a:ext cx="548680" cy="548680"/>
          </a:xfrm>
          <a:prstGeom prst="rect">
            <a:avLst/>
          </a:prstGeom>
          <a:noFill/>
        </p:spPr>
      </p:pic>
    </p:spTree>
  </p:cSld>
  <p:clrMapOvr>
    <a:masterClrMapping/>
  </p:clrMapOvr>
  <p:transition>
    <p:cover dir="d"/>
    <p:sndAc>
      <p:endSnd/>
    </p:sndAc>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3203848" y="1268760"/>
            <a:ext cx="5508104" cy="4608512"/>
          </a:xfrm>
        </p:spPr>
        <p:txBody>
          <a:bodyPr>
            <a:normAutofit/>
          </a:bodyPr>
          <a:lstStyle/>
          <a:p>
            <a:pPr>
              <a:buNone/>
            </a:pPr>
            <a:endParaRPr lang="ru-RU" sz="2000" b="1" dirty="0" smtClean="0">
              <a:solidFill>
                <a:srgbClr val="0070C0"/>
              </a:solidFill>
            </a:endParaRPr>
          </a:p>
          <a:p>
            <a:pPr algn="just">
              <a:buNone/>
            </a:pPr>
            <a:r>
              <a:rPr lang="ru-RU" sz="2000" b="1" dirty="0" smtClean="0">
                <a:solidFill>
                  <a:srgbClr val="0070C0"/>
                </a:solidFill>
              </a:rPr>
              <a:t>	</a:t>
            </a:r>
          </a:p>
          <a:p>
            <a:pPr algn="just">
              <a:buNone/>
            </a:pPr>
            <a:endParaRPr lang="ru-RU" sz="2000" dirty="0" smtClean="0">
              <a:solidFill>
                <a:srgbClr val="0070C0"/>
              </a:solidFill>
            </a:endParaRPr>
          </a:p>
          <a:p>
            <a:pPr algn="just">
              <a:buNone/>
            </a:pPr>
            <a:r>
              <a:rPr lang="ru-RU" sz="2000" dirty="0" smtClean="0">
                <a:solidFill>
                  <a:schemeClr val="bg1"/>
                </a:solidFill>
              </a:rPr>
              <a:t>	</a:t>
            </a:r>
            <a:r>
              <a:rPr lang="ru-RU" sz="2000" b="1" dirty="0" smtClean="0">
                <a:solidFill>
                  <a:srgbClr val="0070C0"/>
                </a:solidFill>
              </a:rPr>
              <a:t>«Стробоскопом» </a:t>
            </a:r>
            <a:r>
              <a:rPr lang="ru-RU" sz="2000" dirty="0" smtClean="0">
                <a:solidFill>
                  <a:schemeClr val="bg1"/>
                </a:solidFill>
              </a:rPr>
              <a:t>был назван картонный барабан, насаженный на ось. На внутренней стороне этого барабана на бумажной ленте находилась серия рисунков (обычно их было от восьми до двенадцати), иллюстрирующих последовательные фазы движения человека или животного. </a:t>
            </a:r>
          </a:p>
          <a:p>
            <a:pPr>
              <a:buNone/>
            </a:pPr>
            <a:endParaRPr lang="ru-RU" sz="2000" dirty="0" smtClean="0">
              <a:solidFill>
                <a:srgbClr val="0070C0"/>
              </a:solidFill>
            </a:endParaRPr>
          </a:p>
          <a:p>
            <a:endParaRPr lang="ru-RU" sz="2000" dirty="0">
              <a:solidFill>
                <a:srgbClr val="0070C0"/>
              </a:solidFill>
            </a:endParaRPr>
          </a:p>
        </p:txBody>
      </p:sp>
      <p:pic>
        <p:nvPicPr>
          <p:cNvPr id="5" name="Picture 4" descr="История развития мультипликации"/>
          <p:cNvPicPr>
            <a:picLocks noChangeAspect="1" noChangeArrowheads="1"/>
          </p:cNvPicPr>
          <p:nvPr/>
        </p:nvPicPr>
        <p:blipFill>
          <a:blip r:embed="rId2" cstate="print"/>
          <a:srcRect/>
          <a:stretch>
            <a:fillRect/>
          </a:stretch>
        </p:blipFill>
        <p:spPr bwMode="auto">
          <a:xfrm>
            <a:off x="611560" y="3212976"/>
            <a:ext cx="2736304" cy="2376603"/>
          </a:xfrm>
          <a:prstGeom prst="rect">
            <a:avLst/>
          </a:prstGeom>
          <a:noFill/>
          <a:effectLst>
            <a:softEdge rad="317500"/>
          </a:effectLst>
        </p:spPr>
      </p:pic>
      <p:pic>
        <p:nvPicPr>
          <p:cNvPr id="6" name="Picture 2" descr="фенакистископ"/>
          <p:cNvPicPr>
            <a:picLocks noChangeAspect="1" noChangeArrowheads="1" noCrop="1"/>
          </p:cNvPicPr>
          <p:nvPr/>
        </p:nvPicPr>
        <p:blipFill>
          <a:blip r:embed="rId3" cstate="print"/>
          <a:srcRect/>
          <a:stretch>
            <a:fillRect/>
          </a:stretch>
        </p:blipFill>
        <p:spPr bwMode="auto">
          <a:xfrm>
            <a:off x="6372200" y="4365104"/>
            <a:ext cx="2076822" cy="2076822"/>
          </a:xfrm>
          <a:prstGeom prst="rect">
            <a:avLst/>
          </a:prstGeom>
          <a:noFill/>
          <a:effectLst>
            <a:glow rad="228600">
              <a:schemeClr val="accent6">
                <a:satMod val="175000"/>
                <a:alpha val="40000"/>
              </a:schemeClr>
            </a:glow>
          </a:effectLst>
          <a:scene3d>
            <a:camera prst="orthographicFront"/>
            <a:lightRig rig="threePt" dir="t"/>
          </a:scene3d>
          <a:sp3d>
            <a:bevelT prst="slope"/>
          </a:sp3d>
        </p:spPr>
      </p:pic>
      <p:sp>
        <p:nvSpPr>
          <p:cNvPr id="7" name="Прямоугольник 6"/>
          <p:cNvSpPr/>
          <p:nvPr/>
        </p:nvSpPr>
        <p:spPr>
          <a:xfrm>
            <a:off x="755576" y="1556792"/>
            <a:ext cx="7704856" cy="646331"/>
          </a:xfrm>
          <a:prstGeom prst="rect">
            <a:avLst/>
          </a:prstGeom>
        </p:spPr>
        <p:txBody>
          <a:bodyPr wrap="square">
            <a:spAutoFit/>
          </a:bodyPr>
          <a:lstStyle/>
          <a:p>
            <a:pPr algn="just"/>
            <a:r>
              <a:rPr lang="ru-RU" b="1" dirty="0" smtClean="0">
                <a:solidFill>
                  <a:srgbClr val="0070C0"/>
                </a:solidFill>
                <a:latin typeface="Arial" pitchFamily="34" charset="0"/>
                <a:cs typeface="Arial" pitchFamily="34" charset="0"/>
              </a:rPr>
              <a:t>1832 г.</a:t>
            </a:r>
            <a:r>
              <a:rPr lang="ru-RU" b="1" dirty="0" smtClean="0">
                <a:solidFill>
                  <a:schemeClr val="bg1"/>
                </a:solidFill>
                <a:latin typeface="Arial" pitchFamily="34" charset="0"/>
                <a:cs typeface="Arial" pitchFamily="34" charset="0"/>
              </a:rPr>
              <a:t> - тот же принцип был положен венским профессором </a:t>
            </a:r>
            <a:r>
              <a:rPr lang="ru-RU" b="1" dirty="0" err="1" smtClean="0">
                <a:solidFill>
                  <a:schemeClr val="bg1"/>
                </a:solidFill>
                <a:latin typeface="Arial" pitchFamily="34" charset="0"/>
                <a:cs typeface="Arial" pitchFamily="34" charset="0"/>
              </a:rPr>
              <a:t>Симоном</a:t>
            </a:r>
            <a:r>
              <a:rPr lang="ru-RU" b="1" dirty="0" smtClean="0">
                <a:solidFill>
                  <a:schemeClr val="bg1"/>
                </a:solidFill>
                <a:latin typeface="Arial" pitchFamily="34" charset="0"/>
                <a:cs typeface="Arial" pitchFamily="34" charset="0"/>
              </a:rPr>
              <a:t> фон </a:t>
            </a:r>
            <a:r>
              <a:rPr lang="ru-RU" b="1" dirty="0" err="1" smtClean="0">
                <a:solidFill>
                  <a:schemeClr val="bg1"/>
                </a:solidFill>
                <a:latin typeface="Arial" pitchFamily="34" charset="0"/>
                <a:cs typeface="Arial" pitchFamily="34" charset="0"/>
              </a:rPr>
              <a:t>Штампефером</a:t>
            </a:r>
            <a:r>
              <a:rPr lang="ru-RU" b="1" dirty="0" smtClean="0">
                <a:solidFill>
                  <a:schemeClr val="bg1"/>
                </a:solidFill>
                <a:latin typeface="Arial" pitchFamily="34" charset="0"/>
                <a:cs typeface="Arial" pitchFamily="34" charset="0"/>
              </a:rPr>
              <a:t> в основу </a:t>
            </a:r>
            <a:r>
              <a:rPr lang="ru-RU" b="1" dirty="0" smtClean="0">
                <a:solidFill>
                  <a:srgbClr val="0070C0"/>
                </a:solidFill>
                <a:latin typeface="Arial" pitchFamily="34" charset="0"/>
                <a:cs typeface="Arial" pitchFamily="34" charset="0"/>
              </a:rPr>
              <a:t>стробоскопа. </a:t>
            </a:r>
            <a:endParaRPr lang="ru-RU" b="1" dirty="0">
              <a:latin typeface="Arial" pitchFamily="34" charset="0"/>
              <a:cs typeface="Arial" pitchFamily="34" charset="0"/>
            </a:endParaRPr>
          </a:p>
        </p:txBody>
      </p:sp>
      <p:sp>
        <p:nvSpPr>
          <p:cNvPr id="8" name="Двойные круглые скобки 7"/>
          <p:cNvSpPr/>
          <p:nvPr/>
        </p:nvSpPr>
        <p:spPr>
          <a:xfrm>
            <a:off x="323528" y="1340768"/>
            <a:ext cx="8568952" cy="5328592"/>
          </a:xfrm>
          <a:prstGeom prst="bracketPair">
            <a:avLst/>
          </a:prstGeom>
          <a:ln w="38100">
            <a:solidFill>
              <a:srgbClr val="00B0F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a:p>
        </p:txBody>
      </p:sp>
      <p:pic>
        <p:nvPicPr>
          <p:cNvPr id="9" name="Picture 4" descr="Скачать новые приложения Android Market, APK, игры, приложения: NightGospel">
            <a:hlinkClick r:id="rId4" action="ppaction://hlinksldjump"/>
          </p:cNvPr>
          <p:cNvPicPr>
            <a:picLocks noChangeAspect="1" noChangeArrowheads="1"/>
          </p:cNvPicPr>
          <p:nvPr/>
        </p:nvPicPr>
        <p:blipFill>
          <a:blip r:embed="rId5" cstate="print"/>
          <a:srcRect/>
          <a:stretch>
            <a:fillRect/>
          </a:stretch>
        </p:blipFill>
        <p:spPr bwMode="auto">
          <a:xfrm>
            <a:off x="8667328" y="6381328"/>
            <a:ext cx="476672" cy="476672"/>
          </a:xfrm>
          <a:prstGeom prst="rect">
            <a:avLst/>
          </a:prstGeom>
          <a:noFill/>
        </p:spPr>
      </p:pic>
    </p:spTree>
  </p:cSld>
  <p:clrMapOvr>
    <a:masterClrMapping/>
  </p:clrMapOvr>
  <p:transition>
    <p:cover dir="d"/>
    <p:sndAc>
      <p:endSnd/>
    </p:sndAc>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4211960" y="1600201"/>
            <a:ext cx="4474840" cy="4277072"/>
          </a:xfrm>
        </p:spPr>
        <p:txBody>
          <a:bodyPr/>
          <a:lstStyle/>
          <a:p>
            <a:pPr algn="just">
              <a:buNone/>
            </a:pPr>
            <a:r>
              <a:rPr lang="ru-RU" sz="1800" dirty="0" smtClean="0">
                <a:solidFill>
                  <a:schemeClr val="bg1"/>
                </a:solidFill>
              </a:rPr>
              <a:t>	</a:t>
            </a:r>
            <a:r>
              <a:rPr lang="ru-RU" sz="2400" b="1" dirty="0" smtClean="0">
                <a:solidFill>
                  <a:srgbClr val="0070C0"/>
                </a:solidFill>
                <a:latin typeface="Arial" pitchFamily="34" charset="0"/>
                <a:cs typeface="Arial" pitchFamily="34" charset="0"/>
              </a:rPr>
              <a:t>1834 г.</a:t>
            </a:r>
            <a:r>
              <a:rPr lang="ru-RU" sz="2400" b="1" dirty="0" smtClean="0">
                <a:solidFill>
                  <a:schemeClr val="bg1"/>
                </a:solidFill>
                <a:latin typeface="Arial" pitchFamily="34" charset="0"/>
                <a:cs typeface="Arial" pitchFamily="34" charset="0"/>
              </a:rPr>
              <a:t> был изобретен </a:t>
            </a:r>
            <a:r>
              <a:rPr lang="ru-RU" sz="2400" b="1" dirty="0" err="1" smtClean="0">
                <a:solidFill>
                  <a:srgbClr val="0070C0"/>
                </a:solidFill>
                <a:latin typeface="Arial" pitchFamily="34" charset="0"/>
                <a:cs typeface="Arial" pitchFamily="34" charset="0"/>
              </a:rPr>
              <a:t>зоотроп</a:t>
            </a:r>
            <a:r>
              <a:rPr lang="ru-RU" sz="2400" b="1" dirty="0" smtClean="0">
                <a:solidFill>
                  <a:schemeClr val="bg1"/>
                </a:solidFill>
                <a:latin typeface="Arial" pitchFamily="34" charset="0"/>
                <a:cs typeface="Arial" pitchFamily="34" charset="0"/>
              </a:rPr>
              <a:t>, в котором, подобно стробоскопу, двигались наклеенные на ленту рисунки.</a:t>
            </a:r>
          </a:p>
          <a:p>
            <a:pPr algn="just">
              <a:buNone/>
            </a:pPr>
            <a:r>
              <a:rPr lang="ru-RU" sz="2400" b="1" dirty="0" smtClean="0">
                <a:solidFill>
                  <a:schemeClr val="bg1"/>
                </a:solidFill>
                <a:latin typeface="Arial" pitchFamily="34" charset="0"/>
                <a:cs typeface="Arial" pitchFamily="34" charset="0"/>
              </a:rPr>
              <a:t>	</a:t>
            </a:r>
          </a:p>
          <a:p>
            <a:pPr algn="just">
              <a:buNone/>
            </a:pPr>
            <a:r>
              <a:rPr lang="ru-RU" sz="2400" b="1" dirty="0" smtClean="0">
                <a:solidFill>
                  <a:schemeClr val="bg1"/>
                </a:solidFill>
                <a:latin typeface="Arial" pitchFamily="34" charset="0"/>
                <a:cs typeface="Arial" pitchFamily="34" charset="0"/>
              </a:rPr>
              <a:t>	Он был сконструирован английским математиком </a:t>
            </a:r>
            <a:r>
              <a:rPr lang="ru-RU" sz="2400" b="1" dirty="0" smtClean="0">
                <a:solidFill>
                  <a:srgbClr val="0070C0"/>
                </a:solidFill>
                <a:latin typeface="Arial" pitchFamily="34" charset="0"/>
                <a:cs typeface="Arial" pitchFamily="34" charset="0"/>
              </a:rPr>
              <a:t>Уильямом Джорджем </a:t>
            </a:r>
            <a:r>
              <a:rPr lang="ru-RU" sz="2400" b="1" dirty="0" err="1" smtClean="0">
                <a:solidFill>
                  <a:srgbClr val="0070C0"/>
                </a:solidFill>
                <a:latin typeface="Arial" pitchFamily="34" charset="0"/>
                <a:cs typeface="Arial" pitchFamily="34" charset="0"/>
              </a:rPr>
              <a:t>Хорнером</a:t>
            </a:r>
            <a:r>
              <a:rPr lang="ru-RU" sz="2400" b="1" dirty="0" smtClean="0">
                <a:solidFill>
                  <a:srgbClr val="0070C0"/>
                </a:solidFill>
                <a:latin typeface="Arial" pitchFamily="34" charset="0"/>
                <a:cs typeface="Arial" pitchFamily="34" charset="0"/>
              </a:rPr>
              <a:t> </a:t>
            </a:r>
          </a:p>
          <a:p>
            <a:endParaRPr lang="ru-RU" dirty="0"/>
          </a:p>
        </p:txBody>
      </p:sp>
      <p:pic>
        <p:nvPicPr>
          <p:cNvPr id="4" name="Picture 8" descr="zoetrope_box"/>
          <p:cNvPicPr>
            <a:picLocks noChangeAspect="1" noChangeArrowheads="1"/>
          </p:cNvPicPr>
          <p:nvPr/>
        </p:nvPicPr>
        <p:blipFill>
          <a:blip r:embed="rId2" cstate="print"/>
          <a:srcRect/>
          <a:stretch>
            <a:fillRect/>
          </a:stretch>
        </p:blipFill>
        <p:spPr bwMode="auto">
          <a:xfrm>
            <a:off x="323528" y="1628800"/>
            <a:ext cx="4104456" cy="4104456"/>
          </a:xfrm>
          <a:prstGeom prst="rect">
            <a:avLst/>
          </a:prstGeom>
          <a:noFill/>
          <a:ln w="9525">
            <a:noFill/>
            <a:miter lim="800000"/>
            <a:headEnd/>
            <a:tailEnd/>
          </a:ln>
          <a:effectLst>
            <a:reflection blurRad="6350" stA="50000" endA="300" endPos="55500" dist="50800" dir="5400000" sy="-100000" algn="bl" rotWithShape="0"/>
          </a:effectLst>
        </p:spPr>
      </p:pic>
      <p:pic>
        <p:nvPicPr>
          <p:cNvPr id="5" name="Picture 4" descr="Скачать новые приложения Android Market, APK, игры, приложения: NightGospel">
            <a:hlinkClick r:id="rId3" action="ppaction://hlinksldjump"/>
          </p:cNvPr>
          <p:cNvPicPr>
            <a:picLocks noChangeAspect="1" noChangeArrowheads="1"/>
          </p:cNvPicPr>
          <p:nvPr/>
        </p:nvPicPr>
        <p:blipFill>
          <a:blip r:embed="rId4" cstate="print"/>
          <a:srcRect/>
          <a:stretch>
            <a:fillRect/>
          </a:stretch>
        </p:blipFill>
        <p:spPr bwMode="auto">
          <a:xfrm>
            <a:off x="8595320" y="6309320"/>
            <a:ext cx="548680" cy="548680"/>
          </a:xfrm>
          <a:prstGeom prst="rect">
            <a:avLst/>
          </a:prstGeom>
          <a:noFill/>
        </p:spPr>
      </p:pic>
    </p:spTree>
  </p:cSld>
  <p:clrMapOvr>
    <a:masterClrMapping/>
  </p:clrMapOvr>
  <p:transition>
    <p:cover dir="d"/>
    <p:sndAc>
      <p:endSnd/>
    </p:sndAc>
  </p:transition>
  <p:timing>
    <p:tnLst>
      <p:par>
        <p:cTn id="1" dur="indefinite" restart="never" nodeType="tmRoot"/>
      </p:par>
    </p:tnLst>
  </p:timing>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485</TotalTime>
  <Words>273</Words>
  <Application>Microsoft Office PowerPoint</Application>
  <PresentationFormat>Экран (4:3)</PresentationFormat>
  <Paragraphs>106</Paragraphs>
  <Slides>26</Slides>
  <Notes>0</Notes>
  <HiddenSlides>0</HiddenSlides>
  <MMClips>1</MMClips>
  <ScaleCrop>false</ScaleCrop>
  <HeadingPairs>
    <vt:vector size="4" baseType="variant">
      <vt:variant>
        <vt:lpstr>Тема</vt:lpstr>
      </vt:variant>
      <vt:variant>
        <vt:i4>1</vt:i4>
      </vt:variant>
      <vt:variant>
        <vt:lpstr>Заголовки слайдов</vt:lpstr>
      </vt:variant>
      <vt:variant>
        <vt:i4>26</vt:i4>
      </vt:variant>
    </vt:vector>
  </HeadingPairs>
  <TitlesOfParts>
    <vt:vector size="27" baseType="lpstr">
      <vt:lpstr>Тема Office</vt:lpstr>
      <vt:lpstr>Слайд 1</vt:lpstr>
      <vt:lpstr>История анимации и мультипликации</vt:lpstr>
      <vt:lpstr>Содержание</vt:lpstr>
      <vt:lpstr>Понятие мультипликация</vt:lpstr>
      <vt:lpstr>Понятие анимация</vt:lpstr>
      <vt:lpstr>История движущегося предмета</vt:lpstr>
      <vt:lpstr>Слайд 7</vt:lpstr>
      <vt:lpstr>Слайд 8</vt:lpstr>
      <vt:lpstr>Слайд 9</vt:lpstr>
      <vt:lpstr>Слайд 10</vt:lpstr>
      <vt:lpstr>Слайд 11</vt:lpstr>
      <vt:lpstr>Слайд 12</vt:lpstr>
      <vt:lpstr>Слайд 13</vt:lpstr>
      <vt:lpstr>Слайд 14</vt:lpstr>
      <vt:lpstr>Слайд 15</vt:lpstr>
      <vt:lpstr>Советская мультипликация</vt:lpstr>
      <vt:lpstr>Киностудия «Союзмультфильм»</vt:lpstr>
      <vt:lpstr>Виды мультипликации</vt:lpstr>
      <vt:lpstr>Технологии создания анимации</vt:lpstr>
      <vt:lpstr>Слайд 20</vt:lpstr>
      <vt:lpstr>Слайд 21</vt:lpstr>
      <vt:lpstr>Слайд 22</vt:lpstr>
      <vt:lpstr>Слайд 23</vt:lpstr>
      <vt:lpstr>Слайд 24</vt:lpstr>
      <vt:lpstr>Слайд 25</vt:lpstr>
      <vt:lpstr>Список использованных источников</vt:lpstr>
    </vt:vector>
  </TitlesOfParts>
  <Company>Grizli777</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История анимации и мультипликации</dc:title>
  <dc:creator>Эльвира</dc:creator>
  <cp:lastModifiedBy>Эльвира</cp:lastModifiedBy>
  <cp:revision>51</cp:revision>
  <dcterms:created xsi:type="dcterms:W3CDTF">2014-11-08T06:59:32Z</dcterms:created>
  <dcterms:modified xsi:type="dcterms:W3CDTF">2015-05-17T17:37:32Z</dcterms:modified>
</cp:coreProperties>
</file>