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72" r:id="rId4"/>
    <p:sldId id="257" r:id="rId5"/>
    <p:sldId id="259" r:id="rId6"/>
    <p:sldId id="263" r:id="rId7"/>
    <p:sldId id="268" r:id="rId8"/>
    <p:sldId id="265" r:id="rId9"/>
    <p:sldId id="261" r:id="rId10"/>
    <p:sldId id="267" r:id="rId11"/>
    <p:sldId id="266" r:id="rId12"/>
    <p:sldId id="269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E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24" autoAdjust="0"/>
  </p:normalViewPr>
  <p:slideViewPr>
    <p:cSldViewPr>
      <p:cViewPr>
        <p:scale>
          <a:sx n="68" d="100"/>
          <a:sy n="68" d="100"/>
        </p:scale>
        <p:origin x="-147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46C-11B9-4565-83F5-8CBA5F5CD49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1EFC-4C96-4CD8-BEF6-C9523252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46C-11B9-4565-83F5-8CBA5F5CD49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1EFC-4C96-4CD8-BEF6-C9523252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46C-11B9-4565-83F5-8CBA5F5CD49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1EFC-4C96-4CD8-BEF6-C9523252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46C-11B9-4565-83F5-8CBA5F5CD49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1EFC-4C96-4CD8-BEF6-C9523252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46C-11B9-4565-83F5-8CBA5F5CD49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1EFC-4C96-4CD8-BEF6-C9523252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46C-11B9-4565-83F5-8CBA5F5CD49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1EFC-4C96-4CD8-BEF6-C9523252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46C-11B9-4565-83F5-8CBA5F5CD49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1EFC-4C96-4CD8-BEF6-C9523252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46C-11B9-4565-83F5-8CBA5F5CD49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1EFC-4C96-4CD8-BEF6-C9523252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46C-11B9-4565-83F5-8CBA5F5CD49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1EFC-4C96-4CD8-BEF6-C9523252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46C-11B9-4565-83F5-8CBA5F5CD49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1EFC-4C96-4CD8-BEF6-C9523252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B46C-11B9-4565-83F5-8CBA5F5CD49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1EFC-4C96-4CD8-BEF6-C9523252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0B46C-11B9-4565-83F5-8CBA5F5CD49D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41EFC-4C96-4CD8-BEF6-C95232521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2xsai_example.png?uselang=ru" TargetMode="External"/><Relationship Id="rId5" Type="http://schemas.openxmlformats.org/officeDocument/2006/relationships/hyperlink" Target="https://ru.wikipedia.org/wiki/%D0%A4%D0%BE%D1%82%D0%BE%D0%B3%D1%80%D0%B0%D1%84%D0%B8%D1%8F" TargetMode="Externa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errapeople.ru/terrapedia/wp-content/uploads/2013/02/34.jpg" TargetMode="External"/><Relationship Id="rId5" Type="http://schemas.openxmlformats.org/officeDocument/2006/relationships/hyperlink" Target="http://hello.eboy.com/eboy/" TargetMode="Externa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oakhill.ru/blog/illustration/33.html" TargetMode="External"/><Relationship Id="rId3" Type="http://schemas.openxmlformats.org/officeDocument/2006/relationships/image" Target="../media/image21.jpeg"/><Relationship Id="rId7" Type="http://schemas.openxmlformats.org/officeDocument/2006/relationships/hyperlink" Target="http://gamin.me/blog/art/484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CF%E8%EA%F1%E5%EB%FC%ED%E0%FF_%E3%F0%E0%F4%E8%EA%E0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www.wmz-portal.ru/page-al-piksel_art.html" TargetMode="External"/><Relationship Id="rId4" Type="http://schemas.openxmlformats.org/officeDocument/2006/relationships/slide" Target="slide2.xml"/><Relationship Id="rId9" Type="http://schemas.openxmlformats.org/officeDocument/2006/relationships/hyperlink" Target="http://forum.hellroom.ru/index.php?topic=7909.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4.jpeg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audio" Target="../media/audio1.wav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8.xml"/><Relationship Id="rId5" Type="http://schemas.openxmlformats.org/officeDocument/2006/relationships/slide" Target="slide2.xml"/><Relationship Id="rId15" Type="http://schemas.openxmlformats.org/officeDocument/2006/relationships/slide" Target="slide12.xml"/><Relationship Id="rId10" Type="http://schemas.openxmlformats.org/officeDocument/2006/relationships/slide" Target="slide7.xml"/><Relationship Id="rId4" Type="http://schemas.openxmlformats.org/officeDocument/2006/relationships/image" Target="../media/image5.jpe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hyperlink" Target="https://commons.wikimedia.org/wiki/File:The_Gunk_details.png?uselang=ru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8%D0%BC%D0%B5%D1%82%D1%80%D0%B8%D1%87%D0%B5%D1%81%D0%BA%D0%B0%D1%8F_%D0%BF%D1%80%D0%BE%D0%B5%D0%BA%D1%86%D0%B8%D1%8F" TargetMode="External"/><Relationship Id="rId3" Type="http://schemas.openxmlformats.org/officeDocument/2006/relationships/slide" Target="slide3.xml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3.jpeg"/><Relationship Id="rId9" Type="http://schemas.openxmlformats.org/officeDocument/2006/relationships/hyperlink" Target="https://ru.wikipedia.org/wiki/%D0%9F%D0%B5%D1%80%D1%81%D0%BF%D0%B5%D0%BA%D1%82%D0%B8%D0%B2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rrapeople.ru/terrapedia/wp-content/uploads/2013/02/4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hyperlink" Target="https://ru.wikipedia.org/wiki/%D0%96%D0%9A-%D0%BC%D0%BE%D0%BD%D0%B8%D1%82%D0%BE%D1%80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B0F0"/>
                </a:solidFill>
                <a:latin typeface="Verdana" pitchFamily="34" charset="0"/>
              </a:rPr>
              <a:t>Презентация к уроку информатики в 11 классе по теме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B0F0"/>
                </a:solidFill>
                <a:latin typeface="Verdana" pitchFamily="34" charset="0"/>
              </a:rPr>
              <a:t>«Пиксель-арт </a:t>
            </a:r>
            <a:r>
              <a:rPr lang="ru-RU" b="1" dirty="0" smtClean="0">
                <a:solidFill>
                  <a:srgbClr val="00B0F0"/>
                </a:solidFill>
                <a:latin typeface="Verdana" pitchFamily="34" charset="0"/>
              </a:rPr>
              <a:t>как </a:t>
            </a:r>
            <a:r>
              <a:rPr lang="ru-RU" b="1" dirty="0" smtClean="0">
                <a:solidFill>
                  <a:srgbClr val="00B0F0"/>
                </a:solidFill>
                <a:latin typeface="Verdana" pitchFamily="34" charset="0"/>
              </a:rPr>
              <a:t>один из видов цифрового </a:t>
            </a:r>
            <a:r>
              <a:rPr lang="ru-RU" b="1" dirty="0" smtClean="0">
                <a:solidFill>
                  <a:srgbClr val="00B0F0"/>
                </a:solidFill>
                <a:latin typeface="Verdana" pitchFamily="34" charset="0"/>
              </a:rPr>
              <a:t>искусства</a:t>
            </a:r>
            <a:r>
              <a:rPr lang="ru-RU" b="1" dirty="0" smtClean="0">
                <a:solidFill>
                  <a:srgbClr val="00B0F0"/>
                </a:solidFill>
                <a:latin typeface="Verdana" pitchFamily="34" charset="0"/>
              </a:rPr>
              <a:t>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611188" y="1989138"/>
            <a:ext cx="8229600" cy="3600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Автор материала: 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Энгельгардт Эльвира Эдуардовна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Студенка (бакалавр) 3 курса,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психолого-педагогического факультета,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Кафедра информационных технологий обучения и непрерывного образования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Институт педагогики, психологии и социологии </a:t>
            </a:r>
          </a:p>
          <a:p>
            <a:pPr marL="228600" marR="0" lvl="0" indent="-22860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Сибирского Федерального Университета (ИППС СФУ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132138" y="6092825"/>
            <a:ext cx="2808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г. Красноярск, 2015 год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48445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1142976" cy="294273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357290" y="1071546"/>
            <a:ext cx="750099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Пиксельная графика плохо переносит изменение размера; при переходе на другое разрешение её приходится перерисовывать. Обычные алгоритмы масштабирования для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  <a:hlinkClick r:id="rId5" tooltip="Фотография"/>
              </a:rPr>
              <a:t>фотографий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  совершенно непригодны для пиксельного рисунка — картинка становится размытой.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285852" y="3281747"/>
            <a:ext cx="300039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9510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Простейший алгоритм, пригодный для увеличения в 2, 3 и т. д. раз — «ближайший сосед».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-195103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0"/>
            <a:ext cx="614363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Алгоритмы масштабирования </a:t>
            </a: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https://upload.wikimedia.org/wikipedia/commons/e/e9/2xsai_example.pn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2857496"/>
            <a:ext cx="35004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786314" y="5143512"/>
            <a:ext cx="4000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A7E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Слева — «ближайший сосед», справа —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A7E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A7E2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48445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1142976" cy="294273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429256" y="3072348"/>
            <a:ext cx="464346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Пиксельная графика 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применяется при создании: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иконок, кнопок, баннеров;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иллюстрации </a:t>
            </a:r>
            <a:r>
              <a:rPr lang="ru-RU" sz="1600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для </a:t>
            </a: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сайтов;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иллюстрации </a:t>
            </a:r>
            <a:r>
              <a:rPr lang="ru-RU" sz="1600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для </a:t>
            </a: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полиграфии;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графики </a:t>
            </a:r>
            <a:r>
              <a:rPr lang="ru-RU" sz="1600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для </a:t>
            </a: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игр;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открыток, аватаров, смайлов.</a:t>
            </a:r>
            <a:endParaRPr lang="ru-RU" sz="1600" dirty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57422" y="0"/>
            <a:ext cx="6786578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Применение</a:t>
            </a:r>
            <a:endParaRPr lang="ru-RU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714356"/>
            <a:ext cx="40719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ru-RU" sz="1600" b="1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Первой программой для создания </a:t>
            </a:r>
            <a:r>
              <a:rPr lang="ru-RU" sz="1600" b="1" dirty="0" err="1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пиксел-арта</a:t>
            </a:r>
            <a:r>
              <a:rPr lang="ru-RU" sz="1600" b="1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была </a:t>
            </a:r>
            <a:r>
              <a:rPr lang="ru-RU" sz="1600" b="1" dirty="0" smtClean="0">
                <a:solidFill>
                  <a:srgbClr val="00A7E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ru-RU" sz="1600" b="1" dirty="0" err="1" smtClean="0">
                <a:solidFill>
                  <a:srgbClr val="00A7E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</a:t>
            </a:r>
            <a:r>
              <a:rPr lang="ru-RU" sz="1600" b="1" dirty="0" smtClean="0">
                <a:solidFill>
                  <a:srgbClr val="00A7E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err="1" smtClean="0">
                <a:solidFill>
                  <a:srgbClr val="00A7E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Paint</a:t>
            </a:r>
            <a:r>
              <a:rPr lang="ru-RU" sz="1600" b="1" dirty="0" smtClean="0">
                <a:solidFill>
                  <a:srgbClr val="00A7E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ru-RU" sz="1600" b="1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     Сейчас для этих целей подходит практически любой растровый редактор:</a:t>
            </a:r>
            <a:endParaRPr lang="ru-RU" sz="1600" b="1" dirty="0" smtClean="0">
              <a:latin typeface="Myriad Pro Light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1600" b="1" dirty="0" smtClean="0">
                <a:latin typeface="Myriad Pro Light" pitchFamily="34" charset="0"/>
              </a:rPr>
              <a:t>Adobe Photoshop</a:t>
            </a:r>
            <a:endParaRPr lang="ru-RU" sz="1600" b="1" dirty="0" smtClean="0">
              <a:latin typeface="Myriad Pro Light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1600" b="1" dirty="0" smtClean="0">
                <a:latin typeface="Myriad Pro Light" pitchFamily="34" charset="0"/>
              </a:rPr>
              <a:t>MS Paint, GIMP</a:t>
            </a:r>
            <a:endParaRPr lang="ru-RU" sz="1600" b="1" dirty="0" smtClean="0">
              <a:latin typeface="Myriad Pro Light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1600" b="1" dirty="0" smtClean="0">
                <a:latin typeface="Myriad Pro Light" pitchFamily="34" charset="0"/>
              </a:rPr>
              <a:t>Graphics Gale</a:t>
            </a:r>
            <a:endParaRPr lang="ru-RU" sz="1600" b="1" dirty="0" smtClean="0">
              <a:latin typeface="Myriad Pro Light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1600" b="1" dirty="0" smtClean="0">
                <a:latin typeface="Myriad Pro Light" pitchFamily="34" charset="0"/>
              </a:rPr>
              <a:t>Picture Editor </a:t>
            </a:r>
            <a:r>
              <a:rPr lang="ru-RU" sz="1600" b="1" dirty="0" smtClean="0">
                <a:latin typeface="Myriad Pro Light" pitchFamily="34" charset="0"/>
              </a:rPr>
              <a:t>и </a:t>
            </a:r>
            <a:r>
              <a:rPr lang="ru-RU" sz="1600" b="1" dirty="0" err="1" smtClean="0">
                <a:latin typeface="Myriad Pro Light" pitchFamily="34" charset="0"/>
              </a:rPr>
              <a:t>др</a:t>
            </a:r>
            <a:r>
              <a:rPr lang="en-US" sz="1600" b="1" dirty="0" smtClean="0">
                <a:latin typeface="Myriad Pro Light" pitchFamily="34" charset="0"/>
              </a:rPr>
              <a:t>.</a:t>
            </a:r>
            <a:endParaRPr lang="ru-RU" sz="1600" b="1" dirty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1180682439_picedeg-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928670"/>
            <a:ext cx="2928958" cy="268404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5e59f63282548d7e29a786133a8d81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5852" y="3357562"/>
            <a:ext cx="4000528" cy="30003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48445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1142975" cy="294273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14414" y="811348"/>
            <a:ext cx="350046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Современная </a:t>
            </a:r>
            <a:r>
              <a:rPr lang="ru-RU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пиксельная графика используется как ответная реакция любителей игр/рисунков на преобладание трёхмерной </a:t>
            </a:r>
            <a:r>
              <a:rPr lang="ru-RU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графики.</a:t>
            </a:r>
            <a:r>
              <a:rPr lang="ru-RU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 smtClean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интернете существует много сообществ, посвящённых пиксельной </a:t>
            </a:r>
            <a:r>
              <a:rPr lang="ru-RU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графике</a:t>
            </a:r>
            <a:endParaRPr lang="ru-RU" dirty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428728" y="4143380"/>
            <a:ext cx="321471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err="1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  <a:hlinkClick r:id="rId5"/>
              </a:rPr>
              <a:t>Eboy</a:t>
            </a:r>
            <a:r>
              <a:rPr lang="ru-RU" b="1" dirty="0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, одна из самых известных в мире </a:t>
            </a:r>
            <a:r>
              <a:rPr lang="ru-RU" b="1" dirty="0" err="1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пиксел-арт-команд</a:t>
            </a:r>
            <a:r>
              <a:rPr lang="ru-RU" b="1" dirty="0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, состоящая из </a:t>
            </a:r>
            <a:r>
              <a:rPr lang="ru-RU" b="1" dirty="0" smtClean="0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ru-RU" b="1" dirty="0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человек. </a:t>
            </a:r>
            <a:r>
              <a:rPr lang="ru-RU" b="1" dirty="0" smtClean="0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Делали </a:t>
            </a:r>
            <a:r>
              <a:rPr lang="ru-RU" b="1" dirty="0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заказы для </a:t>
            </a:r>
            <a:r>
              <a:rPr lang="ru-RU" b="1" dirty="0" err="1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Coca-Cola</a:t>
            </a:r>
            <a:r>
              <a:rPr lang="ru-RU" b="1" dirty="0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dirty="0" err="1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Axe</a:t>
            </a:r>
            <a:r>
              <a:rPr lang="ru-RU" b="1" dirty="0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dirty="0" err="1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Google</a:t>
            </a:r>
            <a:r>
              <a:rPr lang="ru-RU" b="1" dirty="0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dirty="0" err="1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Nike</a:t>
            </a:r>
            <a:r>
              <a:rPr lang="ru-RU" b="1" dirty="0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dirty="0" err="1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Honda</a:t>
            </a:r>
            <a:r>
              <a:rPr lang="ru-RU" b="1" dirty="0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dirty="0" err="1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Microsoft</a:t>
            </a:r>
            <a:r>
              <a:rPr lang="ru-RU" b="1" dirty="0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dirty="0" err="1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National</a:t>
            </a:r>
            <a:r>
              <a:rPr lang="ru-RU" b="1" dirty="0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Geographic</a:t>
            </a:r>
            <a:r>
              <a:rPr lang="ru-RU" b="1" dirty="0">
                <a:ln>
                  <a:noFill/>
                  <a:prstDash val="solid"/>
                </a:ln>
                <a:solidFill>
                  <a:srgbClr val="0070C0"/>
                </a:solidFill>
                <a:effectLst/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и многих других</a:t>
            </a:r>
            <a:r>
              <a:rPr lang="ru-RU" b="1" dirty="0">
                <a:ln>
                  <a:noFill/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5918" y="0"/>
            <a:ext cx="7358082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Сообщества</a:t>
            </a:r>
            <a:r>
              <a:rPr lang="ru-RU" sz="2800" dirty="0" smtClean="0">
                <a:latin typeface="Arial Black" pitchFamily="34" charset="0"/>
              </a:rPr>
              <a:t> 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6" name="Рисунок 5" descr="3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714356"/>
            <a:ext cx="4324350" cy="590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48445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1142975" cy="29427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2976" y="0"/>
            <a:ext cx="800102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Рисуем арбуз </a:t>
            </a: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714356"/>
            <a:ext cx="621510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Нарисуем круг и полукруг – это будут арбуз и вырезанная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долька.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1600" dirty="0" smtClean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2. Обозначим вырез на самом арбузе, а на дольке – границу между корочкой и мякотью.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3. Заливка. Цвета из палитры, средний оттенок зелёного – цвет корки, средний красный – цвет мякоти.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4. Обозначим переходный участок от корки к мякоти.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5. Светлые полосы на арбузе.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6. Бледно-розовый цвет используем для обозначения бликов над семечками в разрезе, и, выкладывая пиксели в шахматном порядке, добиваемся от вырезанной дольки некоего подобия объёма. Тёмный красный оттенок используем, чтобы обозначить затенённые места в разрезе арбуза, и тёмно-зелёный – чтобы придать объём самому арбузу.</a:t>
            </a:r>
          </a:p>
        </p:txBody>
      </p:sp>
      <p:pic>
        <p:nvPicPr>
          <p:cNvPr id="6" name="Рисунок 5" descr="арбуз.png"/>
          <p:cNvPicPr>
            <a:picLocks noChangeAspect="1"/>
          </p:cNvPicPr>
          <p:nvPr/>
        </p:nvPicPr>
        <p:blipFill>
          <a:blip r:embed="rId5" cstate="print"/>
          <a:srcRect l="51831" r="26194" b="10875"/>
          <a:stretch>
            <a:fillRect/>
          </a:stretch>
        </p:blipFill>
        <p:spPr>
          <a:xfrm>
            <a:off x="7429488" y="2952432"/>
            <a:ext cx="1714512" cy="39055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uperMarioWorldFlash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 l="13572" t="2222" r="2727"/>
          <a:stretch>
            <a:fillRect/>
          </a:stretch>
        </p:blipFill>
        <p:spPr>
          <a:xfrm>
            <a:off x="1142976" y="500042"/>
            <a:ext cx="8001024" cy="6357958"/>
          </a:xfrm>
          <a:prstGeom prst="rect">
            <a:avLst/>
          </a:prstGeom>
        </p:spPr>
      </p:pic>
      <p:pic>
        <p:nvPicPr>
          <p:cNvPr id="2" name="Рисунок 1" descr="4948445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1142975" cy="29427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077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Список используемых источников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908720"/>
            <a:ext cx="7272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Myriad Pro Light" pitchFamily="34" charset="0"/>
              </a:rPr>
              <a:t>Пиксельная графика [Электронный ресурс] / Википедия: свободная энциклопедия. -Режим доступа: </a:t>
            </a:r>
            <a:r>
              <a:rPr lang="ru-RU" sz="1600" u="sng" dirty="0" err="1" smtClean="0">
                <a:solidFill>
                  <a:schemeClr val="bg1"/>
                </a:solidFill>
                <a:latin typeface="Myriad Pro Light" pitchFamily="34" charset="0"/>
                <a:hlinkClick r:id="rId6"/>
              </a:rPr>
              <a:t>ru.wikipedia.org</a:t>
            </a:r>
            <a:r>
              <a:rPr lang="ru-RU" sz="1600" u="sng" dirty="0" smtClean="0">
                <a:solidFill>
                  <a:schemeClr val="bg1"/>
                </a:solidFill>
                <a:latin typeface="Myriad Pro Light" pitchFamily="34" charset="0"/>
                <a:hlinkClick r:id="rId6"/>
              </a:rPr>
              <a:t>/</a:t>
            </a:r>
            <a:r>
              <a:rPr lang="ru-RU" sz="1600" u="sng" dirty="0" err="1" smtClean="0">
                <a:solidFill>
                  <a:schemeClr val="bg1"/>
                </a:solidFill>
                <a:latin typeface="Myriad Pro Light" pitchFamily="34" charset="0"/>
                <a:hlinkClick r:id="rId6"/>
              </a:rPr>
              <a:t>wiki</a:t>
            </a:r>
            <a:endParaRPr lang="ru-RU" sz="1600" u="sng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marL="342900" indent="-342900" algn="just">
              <a:buAutoNum type="arabicPeriod"/>
            </a:pPr>
            <a:endParaRPr lang="ru-RU" sz="1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Myriad Pro Light" pitchFamily="34" charset="0"/>
              </a:rPr>
              <a:t>2.Pixel </a:t>
            </a:r>
            <a:r>
              <a:rPr lang="ru-RU" sz="1600" dirty="0" err="1" smtClean="0">
                <a:solidFill>
                  <a:schemeClr val="bg1"/>
                </a:solidFill>
                <a:latin typeface="Myriad Pro Light" pitchFamily="34" charset="0"/>
              </a:rPr>
              <a:t>art</a:t>
            </a:r>
            <a:r>
              <a:rPr lang="ru-RU" sz="1600" dirty="0" smtClean="0">
                <a:solidFill>
                  <a:schemeClr val="bg1"/>
                </a:solidFill>
                <a:latin typeface="Myriad Pro Light" pitchFamily="34" charset="0"/>
              </a:rPr>
              <a:t> для начинающих. Введение [Электронный ресурс] / </a:t>
            </a:r>
            <a:r>
              <a:rPr lang="ru-RU" sz="1600" dirty="0" err="1" smtClean="0">
                <a:solidFill>
                  <a:schemeClr val="bg1"/>
                </a:solidFill>
                <a:latin typeface="Myriad Pro Light" pitchFamily="34" charset="0"/>
              </a:rPr>
              <a:t>Арт-блог</a:t>
            </a:r>
            <a:r>
              <a:rPr lang="ru-RU" sz="1600" dirty="0" smtClean="0">
                <a:solidFill>
                  <a:schemeClr val="bg1"/>
                </a:solidFill>
                <a:latin typeface="Myriad Pro Light" pitchFamily="34" charset="0"/>
              </a:rPr>
              <a:t>. - Режим доступа: </a:t>
            </a:r>
            <a:r>
              <a:rPr lang="ru-RU" sz="1600" dirty="0" smtClean="0">
                <a:solidFill>
                  <a:schemeClr val="bg1"/>
                </a:solidFill>
                <a:latin typeface="Myriad Pro Light" pitchFamily="34" charset="0"/>
                <a:hlinkClick r:id="rId7"/>
              </a:rPr>
              <a:t>http://gamin.me/blog/art/4849</a:t>
            </a:r>
            <a:endParaRPr lang="ru-RU" sz="1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Myriad Pro Light" pitchFamily="34" charset="0"/>
              </a:rPr>
              <a:t>Пиксельная графика (</a:t>
            </a:r>
            <a:r>
              <a:rPr lang="ru-RU" sz="1600" dirty="0" err="1" smtClean="0">
                <a:solidFill>
                  <a:schemeClr val="bg1"/>
                </a:solidFill>
                <a:latin typeface="Myriad Pro Light" pitchFamily="34" charset="0"/>
              </a:rPr>
              <a:t>pixel</a:t>
            </a:r>
            <a:r>
              <a:rPr lang="ru-RU" sz="1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Myriad Pro Light" pitchFamily="34" charset="0"/>
              </a:rPr>
              <a:t>art</a:t>
            </a:r>
            <a:r>
              <a:rPr lang="ru-RU" sz="1600" dirty="0" smtClean="0">
                <a:solidFill>
                  <a:schemeClr val="bg1"/>
                </a:solidFill>
                <a:latin typeface="Myriad Pro Light" pitchFamily="34" charset="0"/>
              </a:rPr>
              <a:t>): лучшие работы и иллюстраторы [Электронный ресурс] / </a:t>
            </a:r>
            <a:r>
              <a:rPr lang="ru-RU" sz="1600" dirty="0" err="1" smtClean="0">
                <a:solidFill>
                  <a:schemeClr val="bg1"/>
                </a:solidFill>
                <a:latin typeface="Myriad Pro Light" pitchFamily="34" charset="0"/>
              </a:rPr>
              <a:t>OakHill</a:t>
            </a:r>
            <a:r>
              <a:rPr lang="ru-RU" sz="1600" dirty="0" smtClean="0">
                <a:solidFill>
                  <a:schemeClr val="bg1"/>
                </a:solidFill>
                <a:latin typeface="Myriad Pro Light" pitchFamily="34" charset="0"/>
              </a:rPr>
              <a:t> / </a:t>
            </a:r>
            <a:r>
              <a:rPr lang="ru-RU" sz="1600" dirty="0" err="1" smtClean="0">
                <a:solidFill>
                  <a:schemeClr val="bg1"/>
                </a:solidFill>
                <a:latin typeface="Myriad Pro Light" pitchFamily="34" charset="0"/>
              </a:rPr>
              <a:t>Блоги</a:t>
            </a:r>
            <a:r>
              <a:rPr lang="ru-RU" sz="1600" dirty="0" smtClean="0">
                <a:solidFill>
                  <a:schemeClr val="bg1"/>
                </a:solidFill>
                <a:latin typeface="Myriad Pro Light" pitchFamily="34" charset="0"/>
              </a:rPr>
              <a:t>. - Режим доступа: </a:t>
            </a:r>
            <a:r>
              <a:rPr lang="ru-RU" sz="1600" dirty="0" smtClean="0">
                <a:solidFill>
                  <a:schemeClr val="bg1"/>
                </a:solidFill>
                <a:latin typeface="Myriad Pro Light" pitchFamily="34" charset="0"/>
                <a:hlinkClick r:id="rId8"/>
              </a:rPr>
              <a:t>http://oakhill.ru/blog/illustration/33.html</a:t>
            </a:r>
            <a:endParaRPr lang="ru-RU" sz="1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Myriad Pro Light" pitchFamily="34" charset="0"/>
              </a:rPr>
              <a:t>Кулагина, Е.  Урок пиксельной графики. Теория Электронный ресурс] / Кулагина, Е.  - Режим доступа: </a:t>
            </a:r>
            <a:r>
              <a:rPr lang="ru-RU" sz="1600" dirty="0" smtClean="0">
                <a:solidFill>
                  <a:schemeClr val="bg1"/>
                </a:solidFill>
                <a:latin typeface="Myriad Pro Light" pitchFamily="34" charset="0"/>
                <a:hlinkClick r:id="rId9"/>
              </a:rPr>
              <a:t>http://forum.hellroom.ru/index.php?topic=7909.0</a:t>
            </a:r>
            <a:endParaRPr lang="ru-RU" sz="1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err="1" smtClean="0">
                <a:solidFill>
                  <a:schemeClr val="bg1"/>
                </a:solidFill>
                <a:latin typeface="Myriad Pro Light" pitchFamily="34" charset="0"/>
              </a:rPr>
              <a:t>Пиксел</a:t>
            </a:r>
            <a:r>
              <a:rPr lang="ru-RU" sz="16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Myriad Pro Light" pitchFamily="34" charset="0"/>
              </a:rPr>
              <a:t>арт</a:t>
            </a:r>
            <a:r>
              <a:rPr lang="ru-RU" sz="1600" dirty="0" smtClean="0">
                <a:solidFill>
                  <a:schemeClr val="bg1"/>
                </a:solidFill>
                <a:latin typeface="Myriad Pro Light" pitchFamily="34" charset="0"/>
              </a:rPr>
              <a:t>  [Электронный ресурс] / WMZ </a:t>
            </a:r>
            <a:r>
              <a:rPr lang="ru-RU" sz="1600" dirty="0" err="1" smtClean="0">
                <a:solidFill>
                  <a:schemeClr val="bg1"/>
                </a:solidFill>
                <a:latin typeface="Myriad Pro Light" pitchFamily="34" charset="0"/>
              </a:rPr>
              <a:t>portal</a:t>
            </a:r>
            <a:r>
              <a:rPr lang="ru-RU" sz="1600" dirty="0" smtClean="0">
                <a:solidFill>
                  <a:schemeClr val="bg1"/>
                </a:solidFill>
                <a:latin typeface="Myriad Pro Light" pitchFamily="34" charset="0"/>
              </a:rPr>
              <a:t>.- Режим доступа: </a:t>
            </a:r>
            <a:r>
              <a:rPr lang="ru-RU" sz="1600" dirty="0" smtClean="0">
                <a:solidFill>
                  <a:schemeClr val="bg1"/>
                </a:solidFill>
                <a:latin typeface="Myriad Pro Light" pitchFamily="34" charset="0"/>
                <a:hlinkClick r:id="rId10"/>
              </a:rPr>
              <a:t>http://www.wmz-portal.ru/page-al-piksel_art.html</a:t>
            </a:r>
            <a:endParaRPr lang="ru-RU" sz="1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9484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57430"/>
            <a:ext cx="3714744" cy="10715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Пиксель-арт  как один из 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видов цифрового искусства 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uper-mario-bros-crossover.jpg"/>
          <p:cNvPicPr>
            <a:picLocks noChangeAspect="1"/>
          </p:cNvPicPr>
          <p:nvPr/>
        </p:nvPicPr>
        <p:blipFill>
          <a:blip r:embed="rId4" cstate="print"/>
          <a:srcRect t="10256" b="3985"/>
          <a:stretch>
            <a:fillRect/>
          </a:stretch>
        </p:blipFill>
        <p:spPr>
          <a:xfrm>
            <a:off x="1142976" y="500042"/>
            <a:ext cx="8001024" cy="6357958"/>
          </a:xfrm>
          <a:prstGeom prst="rect">
            <a:avLst/>
          </a:prstGeom>
        </p:spPr>
      </p:pic>
      <p:pic>
        <p:nvPicPr>
          <p:cNvPr id="5" name="Рисунок 4" descr="4948445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1142976" cy="3297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19872" y="1340768"/>
            <a:ext cx="6000792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7" action="ppaction://hlinksldjump"/>
              </a:rPr>
              <a:t>Понятия</a:t>
            </a:r>
            <a:endParaRPr lang="ru-RU" sz="20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8" action="ppaction://hlinksldjump"/>
              </a:rPr>
              <a:t>История</a:t>
            </a:r>
            <a:endParaRPr lang="ru-RU" sz="20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9" action="ppaction://hlinksldjump"/>
              </a:rPr>
              <a:t>Техники рисования</a:t>
            </a:r>
            <a:endParaRPr lang="ru-RU" sz="20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0" action="ppaction://hlinksldjump"/>
              </a:rPr>
              <a:t>Виды графики</a:t>
            </a:r>
            <a:endParaRPr lang="ru-RU" sz="20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1" action="ppaction://hlinksldjump"/>
              </a:rPr>
              <a:t>Хранение</a:t>
            </a:r>
            <a:endParaRPr lang="ru-RU" sz="20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2" action="ppaction://hlinksldjump"/>
              </a:rPr>
              <a:t>Достоинства и недостатки</a:t>
            </a:r>
            <a:endParaRPr lang="ru-RU" sz="20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3" action="ppaction://hlinksldjump"/>
              </a:rPr>
              <a:t>Алгоритмы масштабирования </a:t>
            </a:r>
            <a:endParaRPr lang="ru-RU" sz="20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4" action="ppaction://hlinksldjump"/>
              </a:rPr>
              <a:t>Применение</a:t>
            </a:r>
            <a:endParaRPr lang="ru-RU" sz="20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5" action="ppaction://hlinksldjump"/>
              </a:rPr>
              <a:t>Сообщества</a:t>
            </a:r>
            <a:endParaRPr lang="ru-RU" sz="20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6" action="ppaction://hlinksldjump"/>
              </a:rPr>
              <a:t>Рисуем арбуз</a:t>
            </a:r>
            <a:endParaRPr lang="ru-RU" sz="20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14350" lvl="0" indent="-514350"/>
            <a:endParaRPr lang="ru-RU" sz="20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hlinkClick r:id="rId17" action="ppaction://hlinksldjump"/>
            </a:endParaRPr>
          </a:p>
          <a:p>
            <a:pPr marL="514350" lvl="0" indent="-514350"/>
            <a:r>
              <a:rPr lang="ru-RU" sz="20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17" action="ppaction://hlinksldjump"/>
              </a:rPr>
              <a:t>Список используемых источников</a:t>
            </a:r>
            <a:endParaRPr lang="ru-RU" sz="20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sz="2000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0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Содержание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 thruBlk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upload.wikimedia.org/wikipedia/commons/f/ff/Umbrella_Nearest_Neigbor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714752"/>
            <a:ext cx="221461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00166" y="3143248"/>
            <a:ext cx="4857784" cy="2585323"/>
          </a:xfrm>
          <a:prstGeom prst="rect">
            <a:avLst/>
          </a:prstGeom>
          <a:ln>
            <a:solidFill>
              <a:srgbClr val="00A7E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Пи́ксель</a:t>
            </a:r>
            <a:r>
              <a:rPr lang="ru-RU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 </a:t>
            </a:r>
            <a:r>
              <a:rPr lang="ru-RU" b="1" dirty="0" err="1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пи́ксел</a:t>
            </a:r>
            <a:r>
              <a:rPr lang="ru-RU" dirty="0" smtClean="0">
                <a:latin typeface="Myriad Pro Light" pitchFamily="34" charset="0"/>
              </a:rPr>
              <a:t> (иногда </a:t>
            </a:r>
            <a:r>
              <a:rPr lang="ru-RU" i="1" dirty="0" err="1" smtClean="0">
                <a:latin typeface="Myriad Pro Light" pitchFamily="34" charset="0"/>
              </a:rPr>
              <a:t>пэл</a:t>
            </a:r>
            <a:r>
              <a:rPr lang="ru-RU" dirty="0" smtClean="0">
                <a:latin typeface="Myriad Pro Light" pitchFamily="34" charset="0"/>
              </a:rPr>
              <a:t>, англ. </a:t>
            </a:r>
            <a:r>
              <a:rPr lang="ru-RU" i="1" dirty="0" err="1" smtClean="0">
                <a:latin typeface="Myriad Pro Light" pitchFamily="34" charset="0"/>
              </a:rPr>
              <a:t>pixel</a:t>
            </a:r>
            <a:r>
              <a:rPr lang="ru-RU" i="1" dirty="0" smtClean="0">
                <a:latin typeface="Myriad Pro Light" pitchFamily="34" charset="0"/>
              </a:rPr>
              <a:t>, </a:t>
            </a:r>
            <a:r>
              <a:rPr lang="ru-RU" i="1" dirty="0" err="1" smtClean="0">
                <a:latin typeface="Myriad Pro Light" pitchFamily="34" charset="0"/>
              </a:rPr>
              <a:t>pel</a:t>
            </a:r>
            <a:r>
              <a:rPr lang="ru-RU" dirty="0" smtClean="0">
                <a:latin typeface="Myriad Pro Light" pitchFamily="34" charset="0"/>
              </a:rPr>
              <a:t> — сокращение от </a:t>
            </a:r>
            <a:r>
              <a:rPr lang="ru-RU" b="1" i="1" dirty="0" err="1" smtClean="0">
                <a:latin typeface="Myriad Pro Light" pitchFamily="34" charset="0"/>
              </a:rPr>
              <a:t>pix</a:t>
            </a:r>
            <a:r>
              <a:rPr lang="ru-RU" i="1" dirty="0" smtClean="0">
                <a:latin typeface="Myriad Pro Light" pitchFamily="34" charset="0"/>
              </a:rPr>
              <a:t> </a:t>
            </a:r>
            <a:r>
              <a:rPr lang="ru-RU" b="1" i="1" dirty="0" err="1" smtClean="0">
                <a:latin typeface="Myriad Pro Light" pitchFamily="34" charset="0"/>
              </a:rPr>
              <a:t>el</a:t>
            </a:r>
            <a:r>
              <a:rPr lang="ru-RU" i="1" dirty="0" err="1" smtClean="0">
                <a:latin typeface="Myriad Pro Light" pitchFamily="34" charset="0"/>
              </a:rPr>
              <a:t>ement</a:t>
            </a:r>
            <a:r>
              <a:rPr lang="ru-RU" dirty="0" smtClean="0">
                <a:latin typeface="Myriad Pro Light" pitchFamily="34" charset="0"/>
              </a:rPr>
              <a:t>, в некоторых источниках </a:t>
            </a:r>
            <a:r>
              <a:rPr lang="ru-RU" b="1" i="1" dirty="0" err="1" smtClean="0">
                <a:latin typeface="Myriad Pro Light" pitchFamily="34" charset="0"/>
              </a:rPr>
              <a:t>piс</a:t>
            </a:r>
            <a:r>
              <a:rPr lang="ru-RU" i="1" dirty="0" err="1" smtClean="0">
                <a:latin typeface="Myriad Pro Light" pitchFamily="34" charset="0"/>
              </a:rPr>
              <a:t>ture</a:t>
            </a:r>
            <a:r>
              <a:rPr lang="ru-RU" i="1" dirty="0" smtClean="0">
                <a:latin typeface="Myriad Pro Light" pitchFamily="34" charset="0"/>
              </a:rPr>
              <a:t> </a:t>
            </a:r>
            <a:r>
              <a:rPr lang="ru-RU" b="1" i="1" dirty="0" err="1" smtClean="0">
                <a:latin typeface="Myriad Pro Light" pitchFamily="34" charset="0"/>
              </a:rPr>
              <a:t>cel</a:t>
            </a:r>
            <a:r>
              <a:rPr lang="ru-RU" i="1" dirty="0" err="1" smtClean="0">
                <a:latin typeface="Myriad Pro Light" pitchFamily="34" charset="0"/>
              </a:rPr>
              <a:t>l</a:t>
            </a:r>
            <a:r>
              <a:rPr lang="ru-RU" dirty="0" smtClean="0">
                <a:latin typeface="Myriad Pro Light" pitchFamily="34" charset="0"/>
              </a:rPr>
              <a:t> — букв. </a:t>
            </a:r>
            <a:r>
              <a:rPr lang="ru-RU" i="1" dirty="0" smtClean="0">
                <a:latin typeface="Myriad Pro Light" pitchFamily="34" charset="0"/>
              </a:rPr>
              <a:t>элемент изображений</a:t>
            </a:r>
            <a:r>
              <a:rPr lang="en-US" i="1" dirty="0" smtClean="0">
                <a:latin typeface="Myriad Pro Light" pitchFamily="34" charset="0"/>
              </a:rPr>
              <a:t>)</a:t>
            </a:r>
            <a:r>
              <a:rPr lang="ru-RU" dirty="0" smtClean="0">
                <a:latin typeface="Myriad Pro Light" pitchFamily="34" charset="0"/>
              </a:rPr>
              <a:t> — наименьший логический элемент двумерного цифрового изображения в растровой графике, или [физический] элемент матрицы дисплеев, формирующих изображение.</a:t>
            </a:r>
            <a:r>
              <a:rPr lang="ru-RU" b="1" u="sng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Рисунок 1" descr="4948445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1142975" cy="294273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928670"/>
            <a:ext cx="7286676" cy="1754326"/>
          </a:xfrm>
          <a:prstGeom prst="rect">
            <a:avLst/>
          </a:prstGeom>
          <a:ln>
            <a:solidFill>
              <a:srgbClr val="00A7E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err="1">
                <a:solidFill>
                  <a:srgbClr val="00A7E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Пи́ксельная</a:t>
            </a:r>
            <a:r>
              <a:rPr lang="ru-RU" b="1" dirty="0">
                <a:solidFill>
                  <a:srgbClr val="00A7E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err="1">
                <a:solidFill>
                  <a:srgbClr val="00A7E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гра́фика</a:t>
            </a:r>
            <a:r>
              <a:rPr lang="ru-RU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 (от англ. </a:t>
            </a:r>
            <a:r>
              <a:rPr lang="ru-RU" dirty="0" err="1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pixel</a:t>
            </a:r>
            <a:r>
              <a:rPr lang="ru-RU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 — </a:t>
            </a:r>
            <a:r>
              <a:rPr lang="ru-RU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сокращение от</a:t>
            </a:r>
            <a:r>
              <a:rPr lang="ru-RU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dirty="0" err="1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pix</a:t>
            </a:r>
            <a:r>
              <a:rPr lang="ru-RU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dirty="0" err="1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element</a:t>
            </a:r>
            <a:r>
              <a:rPr lang="ru-RU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ru-RU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 рус. растровая графика, или точечная) — форма цифрового изображения, созданного на компьютере с помощью растрового графического редактора, где изображение редактируется на уровне пикселей (точек), а разрешение изображения настолько мало, что отдельные пиксели чётко видны.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286644" y="0"/>
            <a:ext cx="1857356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Понятия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f_13166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857628"/>
            <a:ext cx="3118605" cy="2260989"/>
          </a:xfrm>
          <a:prstGeom prst="rect">
            <a:avLst/>
          </a:prstGeom>
          <a:noFill/>
        </p:spPr>
      </p:pic>
      <p:pic>
        <p:nvPicPr>
          <p:cNvPr id="2" name="Рисунок 1" descr="4948445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1142975" cy="34945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857232"/>
            <a:ext cx="7215238" cy="110799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ru-RU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Термин</a:t>
            </a:r>
            <a:r>
              <a:rPr lang="ru-RU" sz="1600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sz="1600" b="1" dirty="0" err="1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pixel</a:t>
            </a:r>
            <a:r>
              <a:rPr lang="ru-RU" sz="1600" b="1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b="1" dirty="0" err="1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</a:t>
            </a:r>
            <a:r>
              <a:rPr lang="ru-RU" sz="1600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 был впервые использован Адель </a:t>
            </a:r>
            <a:r>
              <a:rPr lang="ru-RU" sz="1600" dirty="0" err="1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Голдберт</a:t>
            </a:r>
            <a:r>
              <a:rPr lang="ru-RU" sz="1600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и Робертом </a:t>
            </a:r>
            <a:r>
              <a:rPr lang="ru-RU" sz="1600" dirty="0" err="1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Флегалом</a:t>
            </a:r>
            <a:r>
              <a:rPr lang="ru-RU" sz="1600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в</a:t>
            </a:r>
            <a:r>
              <a:rPr lang="ru-RU" sz="1600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 1982 году. </a:t>
            </a: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Пиксельная графика широко применялась в 1980-е годы на компьютерах и приставках с ограниченными палитрами. </a:t>
            </a:r>
            <a:endParaRPr lang="ru-RU" sz="1600" dirty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643182"/>
            <a:ext cx="4357718" cy="366254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Отличительные черты пиксельной графики: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небольшой размер;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ограниченная цветовая палитра;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отсутствие сглаживания;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использование простейших инструментов растровых     графических   редакторов </a:t>
            </a:r>
            <a:r>
              <a:rPr lang="en-US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(«карандаш», «прямая» или «заливка»);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использование минимального число цветов.</a:t>
            </a:r>
            <a:endParaRPr lang="ru-RU" sz="1600" dirty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43702" y="0"/>
            <a:ext cx="2500298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</a:t>
            </a:r>
            <a:r>
              <a:rPr lang="ru-RU" sz="28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История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48445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1142975" cy="294273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Рисунок 368" descr="The Gunk details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0042"/>
            <a:ext cx="1214414" cy="2449071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428728" y="571480"/>
            <a:ext cx="7358114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dirty="0" smtClean="0">
                <a:latin typeface="Myriad Pro Light" pitchFamily="34" charset="0"/>
              </a:rPr>
              <a:t>Основная форма размытия — </a:t>
            </a:r>
            <a:r>
              <a:rPr lang="ru-RU" b="1" dirty="0" smtClean="0">
                <a:solidFill>
                  <a:srgbClr val="00A7E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«сетчатое </a:t>
            </a:r>
            <a:r>
              <a:rPr lang="ru-RU" b="1" dirty="0" err="1" smtClean="0">
                <a:solidFill>
                  <a:srgbClr val="00A7E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тонирование</a:t>
            </a:r>
            <a:r>
              <a:rPr lang="ru-RU" b="1" dirty="0" smtClean="0">
                <a:solidFill>
                  <a:srgbClr val="00A7E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или </a:t>
            </a:r>
            <a:r>
              <a:rPr lang="ru-RU" b="1" dirty="0" err="1" smtClean="0">
                <a:solidFill>
                  <a:srgbClr val="00A7E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дизеринг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— два цвета </a:t>
            </a:r>
            <a:r>
              <a:rPr lang="ru-RU" dirty="0" smtClean="0">
                <a:latin typeface="Myriad Pro Light" pitchFamily="34" charset="0"/>
              </a:rPr>
              <a:t>в виде «</a:t>
            </a:r>
            <a:r>
              <a:rPr lang="ru-RU" dirty="0" err="1" smtClean="0">
                <a:latin typeface="Myriad Pro Light" pitchFamily="34" charset="0"/>
              </a:rPr>
              <a:t>шахматки</a:t>
            </a:r>
            <a:r>
              <a:rPr lang="ru-RU" dirty="0" smtClean="0">
                <a:latin typeface="Myriad Pro Light" pitchFamily="34" charset="0"/>
              </a:rPr>
              <a:t>» из пикселей 2×2.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dirty="0" smtClean="0">
              <a:latin typeface="Myriad Pro Light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dirty="0" smtClean="0">
                <a:latin typeface="Myriad Pro Light" pitchFamily="34" charset="0"/>
              </a:rPr>
              <a:t> </a:t>
            </a:r>
            <a:r>
              <a:rPr lang="ru-RU" b="1" dirty="0" smtClean="0">
                <a:solidFill>
                  <a:srgbClr val="00A7E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Стилизованное размытие </a:t>
            </a:r>
            <a:r>
              <a:rPr lang="ru-RU" dirty="0" smtClean="0">
                <a:latin typeface="Myriad Pro Light" pitchFamily="34" charset="0"/>
              </a:rPr>
              <a:t>с беспорядочно рассеянными квадратами из пикселей 2×2 позволяет добиться необычных эффектов.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dirty="0" smtClean="0">
              <a:latin typeface="Myriad Pro Light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>
                <a:latin typeface="Myriad Pro Light" pitchFamily="34" charset="0"/>
              </a:rPr>
              <a:t>    </a:t>
            </a:r>
            <a:r>
              <a:rPr lang="ru-RU" b="1" dirty="0" smtClean="0">
                <a:solidFill>
                  <a:srgbClr val="00A7E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Сглаживание</a:t>
            </a:r>
            <a:r>
              <a:rPr lang="ru-RU" dirty="0" smtClean="0">
                <a:latin typeface="Myriad Pro Light" pitchFamily="34" charset="0"/>
              </a:rPr>
              <a:t>  — нарисованное вручную с использованием эффекта сглаживания.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72198" y="0"/>
            <a:ext cx="3071802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Техники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рисования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Рисунок 9" descr="dogsbarkin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42908" y="4929198"/>
            <a:ext cx="9286908" cy="150598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48445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1142975" cy="294273"/>
          </a:xfrm>
          <a:prstGeom prst="rect">
            <a:avLst/>
          </a:prstGeom>
        </p:spPr>
      </p:pic>
      <p:pic>
        <p:nvPicPr>
          <p:cNvPr id="12" name="Рисунок 11" descr="http://oakhill.ru/uploads/article_images/pixelart/20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071678"/>
            <a:ext cx="43577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prosonok.ru/wp-content/uploads/2010/09/nonisom.png"/>
          <p:cNvPicPr/>
          <p:nvPr/>
        </p:nvPicPr>
        <p:blipFill>
          <a:blip r:embed="rId6" cstate="print"/>
          <a:srcRect l="4651" t="3846" r="4651" b="11538"/>
          <a:stretch>
            <a:fillRect/>
          </a:stretch>
        </p:blipFill>
        <p:spPr bwMode="auto">
          <a:xfrm>
            <a:off x="6357950" y="2857496"/>
            <a:ext cx="2500330" cy="1357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6" name="Рисунок 5" descr="http://sprosonok.ru/wp-content/uploads/2010/09/isom.png"/>
          <p:cNvPicPr/>
          <p:nvPr/>
        </p:nvPicPr>
        <p:blipFill>
          <a:blip r:embed="rId7" cstate="print"/>
          <a:srcRect l="9302" t="7692" r="6977" b="7692"/>
          <a:stretch>
            <a:fillRect/>
          </a:stretch>
        </p:blipFill>
        <p:spPr bwMode="auto">
          <a:xfrm>
            <a:off x="5786446" y="4500570"/>
            <a:ext cx="2500330" cy="1285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429092" y="6027003"/>
            <a:ext cx="47149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Реже встречаются другие </a:t>
            </a:r>
            <a:r>
              <a:rPr lang="ru-RU" sz="1600" b="1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проекции - </a:t>
            </a:r>
            <a:r>
              <a:rPr lang="ru-RU" sz="1600" b="1" dirty="0" err="1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  <a:hlinkClick r:id="rId8" tooltip="Диметрическая проекция"/>
              </a:rPr>
              <a:t>диметрическая</a:t>
            </a:r>
            <a:r>
              <a:rPr lang="ru-RU" sz="1600" b="1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 или </a:t>
            </a:r>
            <a:r>
              <a:rPr lang="ru-RU" sz="1600" b="1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  <a:hlinkClick r:id="rId9" tooltip="Перспектива"/>
              </a:rPr>
              <a:t>перспективная</a:t>
            </a:r>
            <a:r>
              <a:rPr lang="ru-RU" sz="1600" b="1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b="1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</a:b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29256" y="0"/>
            <a:ext cx="371474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Виды графики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714356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u="sng" dirty="0" smtClean="0">
                <a:solidFill>
                  <a:srgbClr val="00A7E2"/>
                </a:solidFill>
                <a:latin typeface="Arial Black" pitchFamily="34" charset="0"/>
              </a:rPr>
              <a:t>Плоская пиксельная </a:t>
            </a:r>
            <a:r>
              <a:rPr lang="ru-RU" sz="1600" b="1" i="1" u="sng" dirty="0" smtClean="0">
                <a:solidFill>
                  <a:srgbClr val="00A7E2"/>
                </a:solidFill>
                <a:latin typeface="Arial Black" pitchFamily="34" charset="0"/>
              </a:rPr>
              <a:t>графика</a:t>
            </a:r>
            <a:r>
              <a:rPr lang="ru-RU" sz="1600" dirty="0" smtClean="0">
                <a:solidFill>
                  <a:srgbClr val="00A7E2"/>
                </a:solidFill>
                <a:latin typeface="Arial Black" pitchFamily="34" charset="0"/>
              </a:rPr>
              <a:t> </a:t>
            </a:r>
            <a:r>
              <a:rPr lang="ru-RU" sz="1600" dirty="0" smtClean="0">
                <a:latin typeface="Myriad Pro Light" pitchFamily="34" charset="0"/>
              </a:rPr>
              <a:t>подразумевает вид спереди, сверху или сбоку.</a:t>
            </a:r>
            <a:endParaRPr lang="ru-RU" sz="1600" dirty="0">
              <a:latin typeface="Myriad Pro Ligh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714356"/>
            <a:ext cx="45005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i="1" u="sng" dirty="0" smtClean="0">
                <a:solidFill>
                  <a:srgbClr val="00A7E2"/>
                </a:solidFill>
                <a:latin typeface="Arial Black" pitchFamily="34" charset="0"/>
              </a:rPr>
              <a:t>Изометрическая пиксельная графика</a:t>
            </a:r>
            <a:r>
              <a:rPr lang="ru-RU" sz="1600" u="sng" dirty="0" smtClean="0">
                <a:latin typeface="Myriad Pro Light" pitchFamily="34" charset="0"/>
              </a:rPr>
              <a:t> </a:t>
            </a:r>
            <a:r>
              <a:rPr lang="ru-RU" sz="1600" dirty="0" smtClean="0">
                <a:latin typeface="Myriad Pro Light" pitchFamily="34" charset="0"/>
              </a:rPr>
              <a:t>рисуется в проекции, близкой к </a:t>
            </a:r>
            <a:r>
              <a:rPr lang="ru-RU" sz="1600" u="sng" dirty="0" smtClean="0">
                <a:latin typeface="Myriad Pro Light" pitchFamily="34" charset="0"/>
              </a:rPr>
              <a:t>изометрической</a:t>
            </a:r>
            <a:r>
              <a:rPr lang="ru-RU" sz="1600" dirty="0" smtClean="0">
                <a:latin typeface="Myriad Pro Light" pitchFamily="34" charset="0"/>
              </a:rPr>
              <a:t>. Технически в изометрии углы должны быть 30° от горизонтали, но при этом линии в пиксельной графике выглядят неровными. Чтобы устранить этот эффект, выбираются линии с отношением пикселей 1:2, а угол при этом составляет 26,565°.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6534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aseline="30000" dirty="0" smtClean="0">
                <a:solidFill>
                  <a:srgbClr val="00A7E2"/>
                </a:solidFill>
                <a:latin typeface="Arial Black" pitchFamily="34" charset="0"/>
              </a:rPr>
              <a:t>Пиратский сюжет.  Автор: </a:t>
            </a:r>
            <a:r>
              <a:rPr lang="ru-RU" baseline="30000" dirty="0" err="1" smtClean="0">
                <a:solidFill>
                  <a:srgbClr val="00A7E2"/>
                </a:solidFill>
                <a:latin typeface="Arial Black" pitchFamily="34" charset="0"/>
              </a:rPr>
              <a:t>bugpixel</a:t>
            </a:r>
            <a:r>
              <a:rPr lang="ru-RU" dirty="0" smtClean="0">
                <a:solidFill>
                  <a:srgbClr val="00A7E2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00A7E2"/>
                </a:solidFill>
                <a:latin typeface="Arial Black" pitchFamily="34" charset="0"/>
              </a:rPr>
            </a:br>
            <a:endParaRPr lang="ru-RU" dirty="0">
              <a:solidFill>
                <a:srgbClr val="00A7E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16" y="2786058"/>
            <a:ext cx="4857784" cy="34290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" name="Рисунок 1" descr="4948445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1142975" cy="294273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14414" y="714356"/>
            <a:ext cx="73581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Myriad Pro Light" pitchFamily="34" charset="0"/>
              </a:rPr>
              <a:t>	Пиксельную </a:t>
            </a:r>
            <a:r>
              <a:rPr lang="ru-RU" sz="1600" dirty="0">
                <a:latin typeface="Myriad Pro Light" pitchFamily="34" charset="0"/>
              </a:rPr>
              <a:t>графику обычно сохраняют в форматах «без потерь», то есть в тех, которые могут сохранить каждый пиксель изображения без потери </a:t>
            </a:r>
            <a:r>
              <a:rPr lang="ru-RU" sz="1600" dirty="0" smtClean="0">
                <a:latin typeface="Myriad Pro Light" pitchFamily="34" charset="0"/>
              </a:rPr>
              <a:t>точности </a:t>
            </a:r>
            <a:r>
              <a:rPr lang="en-US" sz="1600" dirty="0" smtClean="0">
                <a:latin typeface="Myriad Pro Light" pitchFamily="34" charset="0"/>
              </a:rPr>
              <a:t>(</a:t>
            </a:r>
            <a:r>
              <a:rPr lang="ru-RU" sz="1600" dirty="0" smtClean="0">
                <a:solidFill>
                  <a:srgbClr val="00A7E2"/>
                </a:solidFill>
                <a:latin typeface="Arial Black" pitchFamily="34" charset="0"/>
              </a:rPr>
              <a:t>PNG</a:t>
            </a:r>
            <a:r>
              <a:rPr lang="ru-RU" sz="1600" dirty="0">
                <a:solidFill>
                  <a:srgbClr val="00A7E2"/>
                </a:solidFill>
                <a:latin typeface="Arial Black" pitchFamily="34" charset="0"/>
              </a:rPr>
              <a:t> и </a:t>
            </a:r>
            <a:r>
              <a:rPr lang="ru-RU" sz="1600" dirty="0" smtClean="0">
                <a:solidFill>
                  <a:srgbClr val="00A7E2"/>
                </a:solidFill>
                <a:latin typeface="Arial Black" pitchFamily="34" charset="0"/>
              </a:rPr>
              <a:t>GIF</a:t>
            </a:r>
            <a:r>
              <a:rPr lang="ru-RU" sz="1600" dirty="0" smtClean="0">
                <a:latin typeface="Myriad Pro Light" pitchFamily="34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Myriad Pro Light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Myriad Pro Light" pitchFamily="34" charset="0"/>
              </a:rPr>
              <a:t>	Пиксельную </a:t>
            </a:r>
            <a:r>
              <a:rPr lang="ru-RU" sz="1600" dirty="0">
                <a:latin typeface="Myriad Pro Light" pitchFamily="34" charset="0"/>
              </a:rPr>
              <a:t>графику стараются не сохранять в формате </a:t>
            </a:r>
            <a:r>
              <a:rPr lang="ru-RU" sz="1600" dirty="0">
                <a:solidFill>
                  <a:srgbClr val="FF0000"/>
                </a:solidFill>
                <a:latin typeface="Arial Black" pitchFamily="34" charset="0"/>
              </a:rPr>
              <a:t>JPEG</a:t>
            </a:r>
            <a:r>
              <a:rPr lang="ru-RU" sz="1600" dirty="0">
                <a:latin typeface="Myriad Pro Light" pitchFamily="34" charset="0"/>
              </a:rPr>
              <a:t>, так как а</a:t>
            </a:r>
            <a:r>
              <a:rPr lang="ru-RU" sz="1600" dirty="0" smtClean="0">
                <a:latin typeface="Myriad Pro Light" pitchFamily="34" charset="0"/>
              </a:rPr>
              <a:t>лгоритм </a:t>
            </a:r>
            <a:r>
              <a:rPr lang="ru-RU" sz="1600" dirty="0">
                <a:latin typeface="Myriad Pro Light" pitchFamily="34" charset="0"/>
              </a:rPr>
              <a:t>сжатия JPEG может вызвать серьёзное искажение первоначального вида пиксельного рисунка из-за того, что может менять цвета отдельных пикселей. </a:t>
            </a:r>
            <a:endParaRPr lang="ru-RU" sz="1600" dirty="0" smtClean="0">
              <a:latin typeface="Myriad Pro Light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Myriad Pro Light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57752" y="0"/>
            <a:ext cx="4286248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Хранение</a:t>
            </a:r>
            <a:endParaRPr lang="ru-RU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143248"/>
            <a:ext cx="1928826" cy="181588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Myriad Pro Light" pitchFamily="34" charset="0"/>
              </a:rPr>
              <a:t>По размеру же JPEG-файлы с такими рисункам получаются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Myriad Pro Light" pitchFamily="34" charset="0"/>
              </a:rPr>
              <a:t> даже больше,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Myriad Pro Light" pitchFamily="34" charset="0"/>
              </a:rPr>
              <a:t>чем  сохранённые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Myriad Pro Light" pitchFamily="34" charset="0"/>
              </a:rPr>
              <a:t> в GIF или PNG. </a:t>
            </a:r>
            <a:endParaRPr lang="ru-RU" sz="1600" dirty="0">
              <a:latin typeface="Myriad Pro Ligh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48445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1142975" cy="294273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42976" y="928670"/>
            <a:ext cx="442915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Один </a:t>
            </a:r>
            <a:r>
              <a:rPr lang="ru-RU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из самых простых в изучении стилей компьютерного искусства </a:t>
            </a:r>
            <a:endParaRPr lang="ru-RU" dirty="0" smtClean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dirty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Естественный </a:t>
            </a:r>
            <a:r>
              <a:rPr lang="ru-RU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выбор на ограниченных палитрах и сверхнизких разрешениях, где важен каждый </a:t>
            </a:r>
            <a:r>
              <a:rPr lang="ru-RU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пиксель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dirty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Требует </a:t>
            </a:r>
            <a:r>
              <a:rPr lang="ru-RU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мало памяти за счёт применения </a:t>
            </a:r>
            <a:r>
              <a:rPr lang="ru-RU" dirty="0" err="1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палитровых</a:t>
            </a:r>
            <a:r>
              <a:rPr lang="ru-RU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 форматов с небольшим количеством </a:t>
            </a:r>
            <a:r>
              <a:rPr lang="ru-RU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цветов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dirty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Даже </a:t>
            </a:r>
            <a:r>
              <a:rPr lang="ru-RU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при очень плохой цветопередаче пиксельный рисунок не теряет </a:t>
            </a:r>
            <a:r>
              <a:rPr lang="ru-RU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выразительности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ru-RU" dirty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Хорошо </a:t>
            </a:r>
            <a:r>
              <a:rPr lang="ru-RU" dirty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выглядит на экранах с чёткими границами пикселей (наподобие </a:t>
            </a:r>
            <a:r>
              <a:rPr lang="ru-RU" dirty="0">
                <a:latin typeface="Myriad Pro Light" pitchFamily="34" charset="0"/>
                <a:ea typeface="Arial Unicode MS" pitchFamily="34" charset="-128"/>
                <a:cs typeface="Arial Unicode MS" pitchFamily="34" charset="-128"/>
                <a:hlinkClick r:id="rId5" tooltip="ЖК-монитор"/>
              </a:rPr>
              <a:t>ЖК</a:t>
            </a:r>
            <a:r>
              <a:rPr lang="ru-RU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ru-RU" dirty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43306" y="0"/>
            <a:ext cx="550069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Достоинства  и   недостатки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1000108"/>
            <a:ext cx="32147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Плохо переносит автоматическое масштабирование (при изменении разрешения картинку требуется перерисовывать)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1600" dirty="0" smtClean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На некачественных мониторах «сетчатое» </a:t>
            </a:r>
            <a:r>
              <a:rPr lang="ru-RU" sz="1600" dirty="0" err="1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тонирование</a:t>
            </a:r>
            <a:r>
              <a:rPr lang="ru-RU" sz="1600" dirty="0" smtClean="0">
                <a:latin typeface="Myriad Pro Light" pitchFamily="34" charset="0"/>
                <a:ea typeface="Arial Unicode MS" pitchFamily="34" charset="-128"/>
                <a:cs typeface="Arial Unicode MS" pitchFamily="34" charset="-128"/>
              </a:rPr>
              <a:t> может мерцать</a:t>
            </a:r>
            <a:endParaRPr lang="ru-RU" sz="1600" dirty="0">
              <a:latin typeface="Myriad Pro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1" descr="C:\Program Files (x86)\Microsoft Office\MEDIA\OFFICE12\Lines\BD21321_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657482" y="3557568"/>
            <a:ext cx="5934075" cy="104775"/>
          </a:xfrm>
          <a:prstGeom prst="rect">
            <a:avLst/>
          </a:prstGeom>
          <a:noFill/>
        </p:spPr>
      </p:pic>
      <p:pic>
        <p:nvPicPr>
          <p:cNvPr id="10" name="Рисунок 9" descr="http://oakhill.ru/uploads/article_images/pixelart/12.png"/>
          <p:cNvPicPr/>
          <p:nvPr/>
        </p:nvPicPr>
        <p:blipFill>
          <a:blip r:embed="rId7" cstate="print"/>
          <a:srcRect r="49667"/>
          <a:stretch>
            <a:fillRect/>
          </a:stretch>
        </p:blipFill>
        <p:spPr bwMode="auto">
          <a:xfrm>
            <a:off x="6072198" y="3643314"/>
            <a:ext cx="2876550" cy="234315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Прямоугольник 10"/>
          <p:cNvSpPr/>
          <p:nvPr/>
        </p:nvSpPr>
        <p:spPr>
          <a:xfrm>
            <a:off x="6786578" y="6072206"/>
            <a:ext cx="164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aseline="30000" dirty="0" smtClean="0">
                <a:solidFill>
                  <a:srgbClr val="00A7E2"/>
                </a:solidFill>
                <a:latin typeface="Arial Black" pitchFamily="34" charset="0"/>
              </a:rPr>
              <a:t>Автор: </a:t>
            </a:r>
            <a:r>
              <a:rPr lang="ru-RU" baseline="30000" dirty="0" err="1" smtClean="0">
                <a:solidFill>
                  <a:srgbClr val="00A7E2"/>
                </a:solidFill>
                <a:latin typeface="Arial Black" pitchFamily="34" charset="0"/>
              </a:rPr>
              <a:t>SpiderDex</a:t>
            </a:r>
            <a:endParaRPr lang="ru-RU" dirty="0">
              <a:solidFill>
                <a:srgbClr val="00A7E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530</Words>
  <Application>Microsoft Office PowerPoint</Application>
  <PresentationFormat>Экран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автономное образовательное учреждение высшего профессионального образования «СИБИРСКИЙ ФЕДЕРАЛЬНЫЙ УНИВЕРСИТЕТ» Институт педагогики психологии и социологии Кафедра информатики и информационных технологий</dc:title>
  <dc:creator>Эльвира</dc:creator>
  <cp:lastModifiedBy>Эльвира</cp:lastModifiedBy>
  <cp:revision>60</cp:revision>
  <dcterms:created xsi:type="dcterms:W3CDTF">2014-09-04T12:35:10Z</dcterms:created>
  <dcterms:modified xsi:type="dcterms:W3CDTF">2015-05-18T12:45:36Z</dcterms:modified>
</cp:coreProperties>
</file>