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2" r:id="rId5"/>
    <p:sldId id="278" r:id="rId6"/>
    <p:sldId id="258" r:id="rId7"/>
    <p:sldId id="279" r:id="rId8"/>
    <p:sldId id="259" r:id="rId9"/>
    <p:sldId id="260" r:id="rId10"/>
    <p:sldId id="277" r:id="rId11"/>
    <p:sldId id="262" r:id="rId12"/>
    <p:sldId id="263" r:id="rId13"/>
    <p:sldId id="261" r:id="rId14"/>
    <p:sldId id="264" r:id="rId15"/>
    <p:sldId id="265" r:id="rId16"/>
    <p:sldId id="281" r:id="rId17"/>
    <p:sldId id="266" r:id="rId18"/>
    <p:sldId id="267" r:id="rId19"/>
    <p:sldId id="269" r:id="rId20"/>
    <p:sldId id="268" r:id="rId21"/>
    <p:sldId id="274" r:id="rId22"/>
    <p:sldId id="284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00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5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1DphKscaa8?feature=player_embedded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layarosa.org/category/eyo-velichestvo-roza/stihotvoreniya-pro-rozy/page/2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xmama.ru/stihotvorno/stihi-pro-rozy-dlya-detej/" TargetMode="External"/><Relationship Id="rId4" Type="http://schemas.openxmlformats.org/officeDocument/2006/relationships/hyperlink" Target="http://www.liveinternet.ru/users/4505975/post35595169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rdschool.ru/foto_stati/59952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910"/>
            <a:ext cx="905116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43651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altLang="ru-RU" dirty="0" smtClean="0">
                <a:solidFill>
                  <a:srgbClr val="FF0000"/>
                </a:solidFill>
                <a:latin typeface="Arial Black" pitchFamily="34" charset="0"/>
              </a:rPr>
              <a:t>Ольга Михайловна </a:t>
            </a:r>
          </a:p>
          <a:p>
            <a:pPr algn="r"/>
            <a:r>
              <a:rPr lang="ru-RU" altLang="ru-RU" dirty="0" smtClean="0">
                <a:solidFill>
                  <a:srgbClr val="FF0000"/>
                </a:solidFill>
                <a:latin typeface="Arial Black" pitchFamily="34" charset="0"/>
              </a:rPr>
              <a:t>Степанова</a:t>
            </a:r>
          </a:p>
          <a:p>
            <a:pPr algn="r"/>
            <a:r>
              <a:rPr lang="ru-RU" altLang="ru-RU" dirty="0">
                <a:solidFill>
                  <a:srgbClr val="FF0000"/>
                </a:solidFill>
                <a:latin typeface="Arial Black" pitchFamily="34" charset="0"/>
              </a:rPr>
              <a:t>у</a:t>
            </a:r>
            <a:r>
              <a:rPr lang="ru-RU" altLang="ru-RU" dirty="0" smtClean="0">
                <a:solidFill>
                  <a:srgbClr val="FF0000"/>
                </a:solidFill>
                <a:latin typeface="Arial Black" pitchFamily="34" charset="0"/>
              </a:rPr>
              <a:t>читель </a:t>
            </a:r>
          </a:p>
          <a:p>
            <a:pPr algn="r"/>
            <a:r>
              <a:rPr lang="ru-RU" altLang="ru-RU" dirty="0" smtClean="0">
                <a:solidFill>
                  <a:srgbClr val="FF0000"/>
                </a:solidFill>
                <a:latin typeface="Arial Black" pitchFamily="34" charset="0"/>
              </a:rPr>
              <a:t>английского языка</a:t>
            </a:r>
          </a:p>
          <a:p>
            <a:pPr algn="r"/>
            <a:r>
              <a:rPr lang="ru-RU" altLang="ru-RU" dirty="0" smtClean="0">
                <a:solidFill>
                  <a:srgbClr val="FF0000"/>
                </a:solidFill>
                <a:latin typeface="Arial Black" pitchFamily="34" charset="0"/>
              </a:rPr>
              <a:t>МБОУ «</a:t>
            </a:r>
            <a:r>
              <a:rPr lang="ru-RU" altLang="ru-RU" dirty="0" err="1" smtClean="0">
                <a:solidFill>
                  <a:srgbClr val="FF0000"/>
                </a:solidFill>
                <a:latin typeface="Arial Black" pitchFamily="34" charset="0"/>
              </a:rPr>
              <a:t>Цивильская</a:t>
            </a:r>
            <a:r>
              <a:rPr lang="ru-RU" altLang="ru-RU" dirty="0" smtClean="0">
                <a:solidFill>
                  <a:srgbClr val="FF0000"/>
                </a:solidFill>
                <a:latin typeface="Arial Black" pitchFamily="34" charset="0"/>
              </a:rPr>
              <a:t> СОШ №2» города Цивильск </a:t>
            </a:r>
          </a:p>
          <a:p>
            <a:pPr algn="r"/>
            <a:r>
              <a:rPr lang="ru-RU" altLang="ru-RU" dirty="0" smtClean="0">
                <a:solidFill>
                  <a:srgbClr val="FF0000"/>
                </a:solidFill>
                <a:latin typeface="Arial Black" pitchFamily="34" charset="0"/>
              </a:rPr>
              <a:t>Чувашской Республики</a:t>
            </a:r>
            <a:endParaRPr lang="ru-RU" altLang="ru-RU" dirty="0">
              <a:solidFill>
                <a:srgbClr val="FF0000"/>
              </a:solidFill>
              <a:latin typeface="Arial Black" pitchFamily="34" charset="0"/>
            </a:endParaRPr>
          </a:p>
          <a:p>
            <a:pPr algn="r"/>
            <a:r>
              <a:rPr lang="ru-RU" altLang="ru-RU" dirty="0">
                <a:solidFill>
                  <a:srgbClr val="FF0000"/>
                </a:solidFill>
                <a:latin typeface="Arial Black" pitchFamily="34" charset="0"/>
              </a:rPr>
              <a:t>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387" y="0"/>
            <a:ext cx="8680581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Роза , Царица цветов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75385" y="953225"/>
            <a:ext cx="868058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Интерактивная викторина 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для  учащихся 7-10 классов  </a:t>
            </a:r>
            <a:endParaRPr lang="ru-RU" sz="4000" b="1" dirty="0">
              <a:ln w="11430"/>
              <a:solidFill>
                <a:srgbClr val="00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r="2135" b="7921"/>
          <a:stretch/>
        </p:blipFill>
        <p:spPr bwMode="auto">
          <a:xfrm>
            <a:off x="1" y="-9108"/>
            <a:ext cx="9144000" cy="686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07704" y="404664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b="0" dirty="0">
              <a:solidFill>
                <a:srgbClr val="00FFFF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l"/>
            <a:r>
              <a:rPr lang="ru-RU" sz="4000" dirty="0">
                <a:solidFill>
                  <a:srgbClr val="00FFFF"/>
                </a:solidFill>
              </a:rPr>
              <a:t>В лепестках хранит царица,</a:t>
            </a:r>
          </a:p>
          <a:p>
            <a:pPr algn="l"/>
            <a:r>
              <a:rPr lang="ru-RU" sz="4000" dirty="0">
                <a:solidFill>
                  <a:srgbClr val="00FFFF"/>
                </a:solidFill>
              </a:rPr>
              <a:t>Тайну нежности, любви.</a:t>
            </a:r>
          </a:p>
          <a:p>
            <a:pPr algn="l"/>
            <a:r>
              <a:rPr lang="ru-RU" sz="4000" dirty="0">
                <a:solidFill>
                  <a:srgbClr val="00FFFF"/>
                </a:solidFill>
              </a:rPr>
              <a:t>Каждый может насладиться,</a:t>
            </a:r>
          </a:p>
          <a:p>
            <a:pPr algn="l"/>
            <a:r>
              <a:rPr lang="ru-RU" sz="4000" dirty="0" smtClean="0">
                <a:solidFill>
                  <a:srgbClr val="00FFFF"/>
                </a:solidFill>
              </a:rPr>
              <a:t>Эталоном… .</a:t>
            </a:r>
            <a:endParaRPr lang="ru-RU" sz="4000" dirty="0">
              <a:solidFill>
                <a:srgbClr val="00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59832" y="505614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FFFF"/>
                </a:solidFill>
              </a:rPr>
              <a:t>красоты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556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4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476672"/>
            <a:ext cx="864096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dirty="0">
              <a:solidFill>
                <a:srgbClr val="0000CC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l"/>
            <a:r>
              <a:rPr lang="ru-RU" sz="4000" dirty="0">
                <a:solidFill>
                  <a:srgbClr val="0000CC"/>
                </a:solidFill>
                <a:effectLst/>
              </a:rPr>
              <a:t>Роз букет – очарованье,</a:t>
            </a:r>
          </a:p>
          <a:p>
            <a:pPr algn="l"/>
            <a:r>
              <a:rPr lang="ru-RU" sz="4000" dirty="0">
                <a:solidFill>
                  <a:srgbClr val="0000CC"/>
                </a:solidFill>
                <a:effectLst/>
              </a:rPr>
              <a:t>Дарит символ каждый цвет:</a:t>
            </a:r>
          </a:p>
          <a:p>
            <a:pPr algn="l"/>
            <a:r>
              <a:rPr lang="ru-RU" sz="4000" dirty="0">
                <a:solidFill>
                  <a:srgbClr val="0000CC"/>
                </a:solidFill>
                <a:effectLst/>
              </a:rPr>
              <a:t>Красный – путь к любви, признанье,</a:t>
            </a:r>
          </a:p>
          <a:p>
            <a:pPr algn="l"/>
            <a:r>
              <a:rPr lang="ru-RU" sz="4000" dirty="0" smtClean="0">
                <a:solidFill>
                  <a:srgbClr val="0000CC"/>
                </a:solidFill>
                <a:effectLst/>
              </a:rPr>
              <a:t>… – </a:t>
            </a:r>
            <a:r>
              <a:rPr lang="ru-RU" sz="4000" dirty="0">
                <a:solidFill>
                  <a:srgbClr val="0000CC"/>
                </a:solidFill>
                <a:effectLst/>
              </a:rPr>
              <a:t>чистоты завет.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3713" y="4869160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00CC"/>
                </a:solidFill>
                <a:effectLst/>
              </a:rPr>
              <a:t>Белый</a:t>
            </a:r>
            <a:endParaRPr lang="en-US" sz="7200" b="1" kern="0" dirty="0">
              <a:solidFill>
                <a:srgbClr val="0000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1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/>
          <a:stretch/>
        </p:blipFill>
        <p:spPr bwMode="auto">
          <a:xfrm>
            <a:off x="0" y="0"/>
            <a:ext cx="914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1368798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00FFFF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Утром ранним, чуть туманным пробудился майский сад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И розарий у фонтана освежает свой наряд.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Розы солнышко встречают, в розоватых небесах,</a:t>
            </a:r>
          </a:p>
          <a:p>
            <a:pPr algn="just"/>
            <a:r>
              <a:rPr lang="ru-RU" sz="3600" dirty="0" smtClean="0">
                <a:solidFill>
                  <a:srgbClr val="00FFFF"/>
                </a:solidFill>
                <a:latin typeface="Arial"/>
              </a:rPr>
              <a:t>И … , </a:t>
            </a:r>
            <a:r>
              <a:rPr lang="ru-RU" sz="3600" dirty="0">
                <a:solidFill>
                  <a:srgbClr val="00FFFF"/>
                </a:solidFill>
                <a:latin typeface="Arial"/>
              </a:rPr>
              <a:t>как </a:t>
            </a:r>
            <a:r>
              <a:rPr lang="ru-RU" sz="3600" dirty="0" smtClean="0">
                <a:solidFill>
                  <a:srgbClr val="00FFFF"/>
                </a:solidFill>
                <a:latin typeface="Arial"/>
              </a:rPr>
              <a:t>живые, </a:t>
            </a:r>
            <a:r>
              <a:rPr lang="ru-RU" sz="3600" dirty="0">
                <a:solidFill>
                  <a:srgbClr val="00FFFF"/>
                </a:solidFill>
                <a:latin typeface="Arial"/>
              </a:rPr>
              <a:t>серебрятся на цветах.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FFFF"/>
                </a:solidFill>
                <a:latin typeface="Arial"/>
              </a:rPr>
              <a:t>росинки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83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2"/>
          <a:stretch/>
        </p:blipFill>
        <p:spPr bwMode="auto">
          <a:xfrm>
            <a:off x="2591" y="-1316"/>
            <a:ext cx="9141409" cy="685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89608" y="232888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00FFFF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День быть ясным обещает с тихим легким ветерком,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Солнце землю согревает, и под ласковым теплом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Вся </a:t>
            </a:r>
            <a:r>
              <a:rPr lang="ru-RU" sz="3600" dirty="0" smtClean="0">
                <a:solidFill>
                  <a:srgbClr val="00FFFF"/>
                </a:solidFill>
                <a:latin typeface="Arial"/>
              </a:rPr>
              <a:t>природа … , </a:t>
            </a:r>
            <a:r>
              <a:rPr lang="ru-RU" sz="3600" dirty="0">
                <a:solidFill>
                  <a:srgbClr val="00FFFF"/>
                </a:solidFill>
                <a:latin typeface="Arial"/>
              </a:rPr>
              <a:t>всяк росток стремится вверх;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Все цветы красивы в мае, только розы лучше всех.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 </a:t>
            </a:r>
            <a:endParaRPr lang="ru-RU" sz="3600" b="0" dirty="0">
              <a:solidFill>
                <a:srgbClr val="00FFFF"/>
              </a:solidFill>
              <a:effectLst/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89608" y="5450198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FFFF"/>
                </a:solidFill>
                <a:latin typeface="Arial"/>
              </a:rPr>
              <a:t>оживает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40540" y="3284984"/>
            <a:ext cx="880346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620688"/>
            <a:ext cx="880346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40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О ней поют поэты всех веков. </a:t>
            </a:r>
            <a:br>
              <a:rPr lang="ru-RU" sz="4000" dirty="0">
                <a:solidFill>
                  <a:srgbClr val="FFFF00"/>
                </a:solidFill>
                <a:effectLst/>
              </a:rPr>
            </a:br>
            <a:r>
              <a:rPr lang="ru-RU" sz="4000" dirty="0">
                <a:solidFill>
                  <a:srgbClr val="FFFF00"/>
                </a:solidFill>
                <a:effectLst/>
              </a:rPr>
              <a:t>Нет в мире ничего </a:t>
            </a:r>
            <a:r>
              <a:rPr lang="ru-RU" sz="4000" dirty="0" err="1">
                <a:solidFill>
                  <a:srgbClr val="FFFF00"/>
                </a:solidFill>
                <a:effectLst/>
              </a:rPr>
              <a:t>нежней</a:t>
            </a:r>
            <a:r>
              <a:rPr lang="ru-RU" sz="4000" dirty="0">
                <a:solidFill>
                  <a:srgbClr val="FFFF00"/>
                </a:solidFill>
                <a:effectLst/>
              </a:rPr>
              <a:t> и краше, </a:t>
            </a:r>
            <a:br>
              <a:rPr lang="ru-RU" sz="4000" dirty="0">
                <a:solidFill>
                  <a:srgbClr val="FFFF00"/>
                </a:solidFill>
                <a:effectLst/>
              </a:rPr>
            </a:br>
            <a:r>
              <a:rPr lang="ru-RU" sz="4000" dirty="0">
                <a:solidFill>
                  <a:srgbClr val="FFFF00"/>
                </a:solidFill>
                <a:effectLst/>
              </a:rPr>
              <a:t>Чем этот сверток алых лепестков, </a:t>
            </a:r>
            <a:br>
              <a:rPr lang="ru-RU" sz="4000" dirty="0">
                <a:solidFill>
                  <a:srgbClr val="FFFF00"/>
                </a:solidFill>
                <a:effectLst/>
              </a:rPr>
            </a:br>
            <a:r>
              <a:rPr lang="ru-RU" sz="4000" dirty="0">
                <a:solidFill>
                  <a:srgbClr val="FFFF00"/>
                </a:solidFill>
                <a:effectLst/>
              </a:rPr>
              <a:t>Раскрывшийся 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благоуханной … .</a:t>
            </a:r>
            <a:endParaRPr lang="ru-RU" sz="4000" b="0" dirty="0" smtClean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5" y="5157192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lvl="0" indent="0" eaLnBrk="1" fontAlgn="auto" hangingPunct="1"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buNone/>
              <a:defRPr/>
            </a:pPr>
            <a:r>
              <a:rPr lang="ru-RU" sz="7200" b="1" dirty="0">
                <a:solidFill>
                  <a:srgbClr val="FFFF00"/>
                </a:solidFill>
                <a:effectLst/>
              </a:rPr>
              <a:t>чашей</a:t>
            </a:r>
            <a:endParaRPr lang="ru-RU" sz="7200" b="1" dirty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1916831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Как хороши, как свежи были розы </a:t>
            </a:r>
            <a:endParaRPr lang="ru-RU" sz="3600" b="0" dirty="0" smtClean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В </a:t>
            </a: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моем саду! Как взор прельщали мой! </a:t>
            </a:r>
            <a:endParaRPr lang="ru-RU" sz="3600" b="0" dirty="0" smtClean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Как </a:t>
            </a: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я молил весенние морозы Не трогать их холодною </a:t>
            </a:r>
            <a:r>
              <a:rPr lang="ru-RU" sz="3600" b="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… !</a:t>
            </a:r>
            <a:endParaRPr lang="ru-RU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FFFF00"/>
                </a:solidFill>
                <a:latin typeface="Times New Roman"/>
              </a:rPr>
              <a:t>рукой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543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700808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Сколько раз была воспета,</a:t>
            </a:r>
          </a:p>
          <a:p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Ты, царица всех цветов?!</a:t>
            </a:r>
          </a:p>
          <a:p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И у каждого поэта</a:t>
            </a:r>
          </a:p>
          <a:p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Для тебя есть </a:t>
            </a:r>
            <a:r>
              <a:rPr lang="ru-RU" sz="3600" b="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море … .</a:t>
            </a: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</a:br>
            <a:endParaRPr lang="ru-RU" sz="3600" b="0" dirty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слов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1268760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00FFFF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00FFFF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Сколько шарма, прелести, изыска,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00FFFF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Сколько силы в царственном цветке!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00FFFF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Лишь шипы – защита зоны риска –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00FFFF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Оставляют </a:t>
            </a:r>
            <a:r>
              <a:rPr lang="ru-RU" sz="3600" b="0" dirty="0" smtClean="0">
                <a:solidFill>
                  <a:srgbClr val="00FFFF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… </a:t>
            </a:r>
            <a:r>
              <a:rPr lang="ru-RU" sz="3600" b="0" dirty="0">
                <a:solidFill>
                  <a:srgbClr val="00FFFF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свой на руке.</a:t>
            </a:r>
            <a:endParaRPr lang="ru-RU" sz="3600" b="0" dirty="0" smtClean="0">
              <a:solidFill>
                <a:srgbClr val="00FFFF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kern="0" dirty="0" smtClean="0">
                <a:solidFill>
                  <a:srgbClr val="00FFFF"/>
                </a:solidFill>
                <a:latin typeface="Times New Roman"/>
              </a:rPr>
              <a:t>след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6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9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825206"/>
            <a:ext cx="8875468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За красоту мы любим розы,</a:t>
            </a:r>
            <a:r>
              <a:rPr lang="ru-RU" sz="36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Их дивный запах, аромат</a:t>
            </a:r>
            <a:r>
              <a:rPr lang="ru-RU" sz="36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За радость, что приносят людям,</a:t>
            </a:r>
            <a:r>
              <a:rPr lang="ru-RU" sz="36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Им </a:t>
            </a:r>
            <a:r>
              <a:rPr lang="ru-RU" sz="3600" b="0" dirty="0" smtClean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дарят мимолетный…!</a:t>
            </a:r>
            <a:endParaRPr lang="ru-RU" sz="3600" b="0" dirty="0" smtClean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5526" y="5435451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00CC"/>
                </a:solidFill>
                <a:effectLst/>
              </a:rPr>
              <a:t>взгляд</a:t>
            </a:r>
            <a:endParaRPr lang="en-US" sz="7200" b="1" kern="0" dirty="0">
              <a:solidFill>
                <a:srgbClr val="0000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157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C:\Users\1\Desktop\яроз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"/>
          <a:stretch/>
        </p:blipFill>
        <p:spPr bwMode="auto">
          <a:xfrm>
            <a:off x="0" y="0"/>
            <a:ext cx="9129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500" y="1430769"/>
            <a:ext cx="8869979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0000CC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>И только аромат цветущих роз-</a:t>
            </a:r>
            <a:r>
              <a:rPr lang="ru-RU" sz="3600" dirty="0">
                <a:solidFill>
                  <a:srgbClr val="0000CC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>Летучий пленник, запертый в стекле,-</a:t>
            </a:r>
            <a:r>
              <a:rPr lang="ru-RU" sz="3600" dirty="0">
                <a:solidFill>
                  <a:srgbClr val="0000CC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>Напоминает в стужу </a:t>
            </a:r>
            <a:r>
              <a:rPr lang="ru-RU" sz="3600" b="0" dirty="0" smtClean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>и …</a:t>
            </a:r>
            <a:r>
              <a:rPr lang="ru-RU" sz="3600" dirty="0">
                <a:solidFill>
                  <a:srgbClr val="0000CC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r>
              <a:rPr lang="ru-RU" sz="3600" b="0" dirty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>О том, что лето было на земле. </a:t>
            </a:r>
            <a:endParaRPr lang="ru-RU" sz="3600" b="0" dirty="0" smtClean="0">
              <a:solidFill>
                <a:srgbClr val="0000CC"/>
              </a:solidFill>
              <a:effectLst/>
              <a:latin typeface="Arial Black" panose="020B0A04020102020204" pitchFamily="34" charset="0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i="1" dirty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sz="3600" b="0" i="1" dirty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</a:br>
            <a:r>
              <a:rPr lang="ru-RU" sz="3600" b="0" i="1" dirty="0" err="1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>У.Шекспир</a:t>
            </a:r>
            <a:r>
              <a:rPr lang="ru-RU" sz="3600" b="0" i="1" dirty="0">
                <a:solidFill>
                  <a:srgbClr val="0000CC"/>
                </a:solidFill>
                <a:effectLst/>
                <a:latin typeface="Arial Black" panose="020B0A04020102020204" pitchFamily="34" charset="0"/>
              </a:rPr>
              <a:t>. Сонет</a:t>
            </a:r>
            <a:endParaRPr lang="ru-RU" sz="3600" b="0" dirty="0" smtClean="0">
              <a:solidFill>
                <a:srgbClr val="0000CC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00CC"/>
                </a:solidFill>
                <a:effectLst/>
              </a:rPr>
              <a:t>мороз</a:t>
            </a:r>
            <a:endParaRPr lang="en-US" sz="7200" b="1" kern="0" dirty="0">
              <a:solidFill>
                <a:srgbClr val="0000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849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ями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0" y="0"/>
            <a:ext cx="9152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1DphKscaa8?feature=player_embedded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0802" y="2204864"/>
            <a:ext cx="7260637" cy="40841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221" y="201414"/>
            <a:ext cx="8404865" cy="153888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Так расцветает </a:t>
            </a:r>
            <a:r>
              <a:rPr lang="ru-RU" sz="54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роза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Приглашаю в видеозал</a:t>
            </a:r>
            <a:endParaRPr lang="ru-RU" sz="4000" b="1" spc="50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r="6167"/>
          <a:stretch/>
        </p:blipFill>
        <p:spPr bwMode="auto">
          <a:xfrm>
            <a:off x="-34429" y="332656"/>
            <a:ext cx="917842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1628800"/>
            <a:ext cx="8875468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00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00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В знак процветания – из пышных роз букет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00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Пусть станет символом богатства на сто лет.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00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Дарю его с почтеньем и поклоном</a:t>
            </a:r>
          </a:p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r>
              <a:rPr lang="ru-RU" sz="3600" b="0" dirty="0" smtClean="0">
                <a:solidFill>
                  <a:srgbClr val="00FF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Всех благ желая вам, семье и… 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5" y="5451475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dirty="0">
                <a:solidFill>
                  <a:srgbClr val="00FF00"/>
                </a:solidFill>
                <a:effectLst/>
                <a:latin typeface="Arial Black" panose="020B0A04020102020204" pitchFamily="34" charset="0"/>
              </a:rPr>
              <a:t>дому</a:t>
            </a:r>
            <a:endParaRPr lang="en-US" sz="7200" b="1" kern="0" dirty="0">
              <a:solidFill>
                <a:srgbClr val="00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38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1.liveinternet.ru/images/attach/c/1/49/329/49329359_Bezimeni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est-animation.ru/lanim/spasibo_nov/spasibo_1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267" y="677469"/>
            <a:ext cx="8725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Спасибо за участие в викторине!</a:t>
            </a:r>
            <a:endParaRPr lang="ru-RU" sz="54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124744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hlinkClick r:id="rId3"/>
              </a:rPr>
              <a:t>http://</a:t>
            </a:r>
            <a:r>
              <a:rPr lang="en-US" sz="2800" dirty="0" smtClean="0">
                <a:solidFill>
                  <a:srgbClr val="00B0F0"/>
                </a:solidFill>
                <a:hlinkClick r:id="rId3"/>
              </a:rPr>
              <a:t>alayarosa.org/category/eyo-velichestvo-roza/stihotvoreniya-pro-rozy/page/2</a:t>
            </a:r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r>
              <a:rPr lang="en-US" sz="2800" dirty="0">
                <a:solidFill>
                  <a:srgbClr val="00B0F0"/>
                </a:solidFill>
                <a:hlinkClick r:id="rId4"/>
              </a:rPr>
              <a:t>http://www.liveinternet.ru/users/4505975/post355951690</a:t>
            </a:r>
            <a:r>
              <a:rPr lang="en-US" sz="2800" dirty="0" smtClean="0">
                <a:solidFill>
                  <a:srgbClr val="00B0F0"/>
                </a:solidFill>
                <a:hlinkClick r:id="rId4"/>
              </a:rPr>
              <a:t>/</a:t>
            </a:r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r>
              <a:rPr lang="en-US" sz="2800" dirty="0">
                <a:solidFill>
                  <a:srgbClr val="00B0F0"/>
                </a:solidFill>
                <a:hlinkClick r:id="rId5"/>
              </a:rPr>
              <a:t>http://axmama.ru/stihotvorno/stihi-pro-rozy-dlya-detej</a:t>
            </a:r>
            <a:r>
              <a:rPr lang="en-US" sz="2800" dirty="0" smtClean="0">
                <a:solidFill>
                  <a:srgbClr val="00B0F0"/>
                </a:solidFill>
                <a:hlinkClick r:id="rId5"/>
              </a:rPr>
              <a:t>/</a:t>
            </a:r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 smtClean="0">
              <a:solidFill>
                <a:srgbClr val="00B0F0"/>
              </a:solidFill>
            </a:endParaRPr>
          </a:p>
          <a:p>
            <a:endParaRPr lang="ru-RU" sz="2800" dirty="0">
              <a:solidFill>
                <a:srgbClr val="00B0F0"/>
              </a:solidFill>
            </a:endParaRPr>
          </a:p>
          <a:p>
            <a:endParaRPr lang="ru-RU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89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99"/>
            <a:ext cx="352839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В Древнем Иране о прелести этого цветка написаны сотни томов. По словам одного из поэтов, роза была подарком самого Аллаха. Однажды к нему явились все дети Флоры с просьбой назначить им нового повелителя,  взамен прекрасного, но сонливого Лотоса, который забывал среди ночи свои обязанности правителя. Аллах внял их просьбе и ниспослал им девственно-белую розу с острыми шипами.</a:t>
            </a:r>
          </a:p>
        </p:txBody>
      </p:sp>
    </p:spTree>
    <p:extLst>
      <p:ext uri="{BB962C8B-B14F-4D97-AF65-F5344CB8AC3E}">
        <p14:creationId xmlns:p14="http://schemas.microsoft.com/office/powerpoint/2010/main" val="27316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359244348_2729723 (700x525, 48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91778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074509"/>
            <a:ext cx="38164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Мифы говорят</a:t>
            </a:r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что в райских садах росли лишь эти девственно чистые белые розы</a:t>
            </a:r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Они 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были ослепительны, словно вершины гор и нежные, как облака. А когда Адам и Ева </a:t>
            </a:r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вкусили 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плоды из </a:t>
            </a:r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дерева 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познания, розы покрылись </a:t>
            </a:r>
            <a:endParaRPr lang="ru-RU" sz="2000" dirty="0" smtClean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шипами</a:t>
            </a:r>
            <a: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  <a:t>...</a:t>
            </a:r>
            <a:br>
              <a:rPr lang="ru-RU" sz="2000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0"/>
            <a:ext cx="3240360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На Олимпе белые бутоны вплетала в свои локоны Афродита. Бархатные лепестки напоминали богине о ее рождении. Однажды, услышав о том, что ее возлюбленный Адонис ранен  и умирает в роще Пифона, Афродита стремглав помчалась к нему на помощь по саду, не замечая, как острые стебли царапали ей ноги. Эта кровь делала розы </a:t>
            </a:r>
            <a:endParaRPr lang="ru-RU" sz="20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красными</a:t>
            </a:r>
            <a: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  <a:br>
              <a:rPr lang="ru-RU" sz="20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6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3572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536" y="147659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Из страны восточной – Персии, сотни лет тому назад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Пришли розы в землю русскую, чтоб цвести у нас в садах.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Ароматы, цвет, экзотику принесли они с собой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Молодых и старых </a:t>
            </a:r>
            <a:r>
              <a:rPr lang="ru-RU" sz="3600" dirty="0" smtClean="0">
                <a:solidFill>
                  <a:srgbClr val="00FFFF"/>
                </a:solidFill>
                <a:latin typeface="Arial"/>
              </a:rPr>
              <a:t>… неземною </a:t>
            </a:r>
            <a:r>
              <a:rPr lang="ru-RU" sz="3600" dirty="0">
                <a:solidFill>
                  <a:srgbClr val="00FFFF"/>
                </a:solidFill>
                <a:latin typeface="Arial"/>
              </a:rPr>
              <a:t>красотой.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dirty="0">
                <a:solidFill>
                  <a:srgbClr val="00FFFF"/>
                </a:solidFill>
                <a:latin typeface="Arial"/>
              </a:rPr>
              <a:t>радуют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700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019.radikal.ru/i628/1306/d3/7a0d1483ab8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1"/>
          <a:stretch/>
        </p:blipFill>
        <p:spPr bwMode="auto">
          <a:xfrm>
            <a:off x="-6100" y="0"/>
            <a:ext cx="91434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800" b="1" dirty="0">
                <a:solidFill>
                  <a:srgbClr val="222222"/>
                </a:solidFill>
                <a:latin typeface="Arial"/>
              </a:rPr>
              <a:t> </a:t>
            </a:r>
            <a:endParaRPr lang="ru-RU" sz="2800" b="1" i="0" dirty="0">
              <a:solidFill>
                <a:srgbClr val="222222"/>
              </a:solidFill>
              <a:effectLst/>
              <a:latin typeface="Arial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5955" y="1433934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dirty="0">
              <a:solidFill>
                <a:srgbClr val="00FFFF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Они словно обновляются каждый день и каждый час,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 Эти розы, как волшебницы, завораживают нас.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 С давних пор они считаются украшением земли,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 Сотворить такие прелести </a:t>
            </a:r>
            <a:endParaRPr lang="ru-RU" sz="3600" dirty="0" smtClean="0">
              <a:solidFill>
                <a:srgbClr val="00FFFF"/>
              </a:solidFill>
              <a:latin typeface="Arial"/>
            </a:endParaRPr>
          </a:p>
          <a:p>
            <a:pPr algn="just"/>
            <a:r>
              <a:rPr lang="ru-RU" sz="3600" dirty="0" smtClean="0">
                <a:solidFill>
                  <a:srgbClr val="00FFFF"/>
                </a:solidFill>
                <a:latin typeface="Arial"/>
              </a:rPr>
              <a:t>только </a:t>
            </a:r>
            <a:r>
              <a:rPr lang="ru-RU" sz="3600" dirty="0">
                <a:solidFill>
                  <a:srgbClr val="00FFFF"/>
                </a:solidFill>
                <a:latin typeface="Arial"/>
              </a:rPr>
              <a:t>б </a:t>
            </a:r>
            <a:r>
              <a:rPr lang="ru-RU" sz="3600" dirty="0" smtClean="0">
                <a:solidFill>
                  <a:srgbClr val="00FFFF"/>
                </a:solidFill>
                <a:latin typeface="Arial"/>
              </a:rPr>
              <a:t>… смогли</a:t>
            </a:r>
            <a:r>
              <a:rPr lang="ru-RU" sz="3600" dirty="0">
                <a:solidFill>
                  <a:srgbClr val="00FFFF"/>
                </a:solidFill>
                <a:latin typeface="Arial"/>
              </a:rPr>
              <a:t>.</a:t>
            </a:r>
            <a:endParaRPr lang="ru-RU" sz="3600" dirty="0">
              <a:solidFill>
                <a:srgbClr val="00FFFF"/>
              </a:solidFill>
              <a:effectLst/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FFFF"/>
                </a:solidFill>
                <a:latin typeface="Arial"/>
              </a:rPr>
              <a:t>ангелы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55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ru5.anyfad.com/items/t1@6a18a7b2-feff-4e8d-9c56-12a37cabb986/Ochen-krasivye-roz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1028" y="1700808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b="0" dirty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just"/>
            <a:r>
              <a:rPr lang="ru-RU" sz="3600" dirty="0">
                <a:solidFill>
                  <a:srgbClr val="FFFF00"/>
                </a:solidFill>
                <a:latin typeface="Arial"/>
              </a:rPr>
              <a:t>Много есть цветов на свете ярких и красивых,</a:t>
            </a:r>
          </a:p>
          <a:p>
            <a:pPr algn="just"/>
            <a:r>
              <a:rPr lang="ru-RU" sz="3600" dirty="0">
                <a:solidFill>
                  <a:srgbClr val="FFFF00"/>
                </a:solidFill>
                <a:latin typeface="Arial"/>
              </a:rPr>
              <a:t>Но таким цветам, как роза нет альтернативы.</a:t>
            </a:r>
          </a:p>
          <a:p>
            <a:pPr algn="just"/>
            <a:r>
              <a:rPr lang="ru-RU" sz="3600" dirty="0">
                <a:solidFill>
                  <a:srgbClr val="FFFF00"/>
                </a:solidFill>
                <a:latin typeface="Arial"/>
              </a:rPr>
              <a:t>У нее оттенков столько, что, себя не мучая,</a:t>
            </a:r>
          </a:p>
          <a:p>
            <a:pPr algn="just"/>
            <a:r>
              <a:rPr lang="ru-RU" sz="3600" dirty="0">
                <a:solidFill>
                  <a:srgbClr val="FFFF00"/>
                </a:solidFill>
                <a:latin typeface="Arial"/>
              </a:rPr>
              <a:t>Подобрать </a:t>
            </a:r>
            <a:r>
              <a:rPr lang="ru-RU" sz="3600" dirty="0" smtClean="0">
                <a:solidFill>
                  <a:srgbClr val="FFFF00"/>
                </a:solidFill>
                <a:latin typeface="Arial"/>
              </a:rPr>
              <a:t>… не </a:t>
            </a:r>
            <a:r>
              <a:rPr lang="ru-RU" sz="3600" dirty="0">
                <a:solidFill>
                  <a:srgbClr val="FFFF00"/>
                </a:solidFill>
                <a:latin typeface="Arial"/>
              </a:rPr>
              <a:t>сложно для любого случая</a:t>
            </a:r>
            <a:endParaRPr lang="ru-RU" sz="3600" b="0" dirty="0" smtClean="0">
              <a:solidFill>
                <a:srgbClr val="FFFF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FFFF00"/>
                </a:solidFill>
                <a:latin typeface="Arial"/>
              </a:rPr>
              <a:t>букет</a:t>
            </a:r>
            <a:endParaRPr lang="en-US" sz="7200" b="1" kern="0" dirty="0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93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2" y="0"/>
            <a:ext cx="91778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1412776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l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dirty="0">
              <a:solidFill>
                <a:srgbClr val="00FFFF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Когда у дамы кавалер руку с сердцем просит,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Он всегда ей в знак признанья розы преподносит.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Есть в природе царь зверей </a:t>
            </a:r>
            <a:r>
              <a:rPr lang="ru-RU" sz="3600" dirty="0" smtClean="0">
                <a:solidFill>
                  <a:srgbClr val="00FFFF"/>
                </a:solidFill>
                <a:latin typeface="Arial"/>
              </a:rPr>
              <a:t>, … ,  </a:t>
            </a:r>
            <a:r>
              <a:rPr lang="ru-RU" sz="3600" dirty="0">
                <a:solidFill>
                  <a:srgbClr val="00FFFF"/>
                </a:solidFill>
                <a:latin typeface="Arial"/>
              </a:rPr>
              <a:t>хозяин грозный,</a:t>
            </a:r>
          </a:p>
          <a:p>
            <a:pPr algn="just"/>
            <a:r>
              <a:rPr lang="ru-RU" sz="3600" dirty="0">
                <a:solidFill>
                  <a:srgbClr val="00FFFF"/>
                </a:solidFill>
                <a:latin typeface="Arial"/>
              </a:rPr>
              <a:t>Есть у всех цветов царица, звать царицу — роза.</a:t>
            </a:r>
            <a:endParaRPr lang="ru-RU" sz="3600" dirty="0">
              <a:solidFill>
                <a:srgbClr val="00FFFF"/>
              </a:solidFill>
              <a:effectLst/>
              <a:latin typeface="Arial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6" y="5013176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FFFF"/>
                </a:solidFill>
                <a:latin typeface="Arial"/>
              </a:rPr>
              <a:t>лев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15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" y="0"/>
            <a:ext cx="9135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028" y="232983"/>
            <a:ext cx="8229600" cy="12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45720" lvl="0" algn="r"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FA8D3D">
                  <a:lumMod val="75000"/>
                </a:srgbClr>
              </a:buClr>
              <a:buSzPct val="130000"/>
              <a:defRPr/>
            </a:pPr>
            <a:endParaRPr lang="en-US" sz="36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  <a:p>
            <a:pPr algn="r"/>
            <a:r>
              <a:rPr lang="ru-RU" sz="3600" dirty="0">
                <a:solidFill>
                  <a:srgbClr val="FF0000"/>
                </a:solidFill>
              </a:rPr>
              <a:t>Роза – символ совершенства,</a:t>
            </a:r>
          </a:p>
          <a:p>
            <a:pPr algn="r"/>
            <a:r>
              <a:rPr lang="ru-RU" sz="3600" dirty="0">
                <a:solidFill>
                  <a:srgbClr val="FF0000"/>
                </a:solidFill>
              </a:rPr>
              <a:t>Мудрости и чистоты.</a:t>
            </a:r>
          </a:p>
          <a:p>
            <a:pPr algn="r"/>
            <a:r>
              <a:rPr lang="ru-RU" sz="3600" dirty="0">
                <a:solidFill>
                  <a:srgbClr val="FF0000"/>
                </a:solidFill>
              </a:rPr>
              <a:t>Признано </a:t>
            </a:r>
            <a:r>
              <a:rPr lang="ru-RU" sz="3600" dirty="0" smtClean="0">
                <a:solidFill>
                  <a:srgbClr val="FF0000"/>
                </a:solidFill>
              </a:rPr>
              <a:t>её … ,</a:t>
            </a:r>
            <a:endParaRPr lang="ru-RU" sz="3600" dirty="0">
              <a:solidFill>
                <a:srgbClr val="FF0000"/>
              </a:solidFill>
            </a:endParaRPr>
          </a:p>
          <a:p>
            <a:pPr algn="r"/>
            <a:r>
              <a:rPr lang="ru-RU" sz="3600" dirty="0">
                <a:solidFill>
                  <a:srgbClr val="FF0000"/>
                </a:solidFill>
              </a:rPr>
              <a:t>Средь цветочной пестроты.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67744" y="2861993"/>
            <a:ext cx="66246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r" eaLnBrk="1" hangingPunct="1">
              <a:buClr>
                <a:srgbClr val="A50021"/>
              </a:buClr>
              <a:buNone/>
              <a:defRPr/>
            </a:pPr>
            <a:r>
              <a:rPr lang="ru-RU" sz="7200" b="1" dirty="0">
                <a:solidFill>
                  <a:srgbClr val="00FFFF"/>
                </a:solidFill>
              </a:rPr>
              <a:t>главенство</a:t>
            </a:r>
            <a:endParaRPr lang="en-US" sz="7200" b="1" kern="0" dirty="0">
              <a:solidFill>
                <a:srgbClr val="00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772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552</Words>
  <Application>Microsoft Office PowerPoint</Application>
  <PresentationFormat>Экран (4:3)</PresentationFormat>
  <Paragraphs>116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21</cp:revision>
  <dcterms:created xsi:type="dcterms:W3CDTF">2015-05-03T04:01:04Z</dcterms:created>
  <dcterms:modified xsi:type="dcterms:W3CDTF">2015-05-19T21:19:49Z</dcterms:modified>
</cp:coreProperties>
</file>