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4" r:id="rId4"/>
    <p:sldId id="304" r:id="rId5"/>
    <p:sldId id="305" r:id="rId6"/>
    <p:sldId id="278" r:id="rId7"/>
    <p:sldId id="299" r:id="rId8"/>
    <p:sldId id="303" r:id="rId9"/>
    <p:sldId id="279" r:id="rId10"/>
    <p:sldId id="297" r:id="rId11"/>
    <p:sldId id="281" r:id="rId12"/>
    <p:sldId id="280" r:id="rId13"/>
    <p:sldId id="306" r:id="rId14"/>
    <p:sldId id="294" r:id="rId15"/>
    <p:sldId id="291" r:id="rId16"/>
    <p:sldId id="293" r:id="rId17"/>
    <p:sldId id="302" r:id="rId18"/>
    <p:sldId id="288" r:id="rId19"/>
    <p:sldId id="258" r:id="rId20"/>
    <p:sldId id="292" r:id="rId21"/>
    <p:sldId id="289" r:id="rId22"/>
    <p:sldId id="283" r:id="rId23"/>
    <p:sldId id="285" r:id="rId24"/>
    <p:sldId id="301" r:id="rId25"/>
    <p:sldId id="286" r:id="rId26"/>
    <p:sldId id="296" r:id="rId27"/>
    <p:sldId id="295" r:id="rId28"/>
    <p:sldId id="287" r:id="rId29"/>
    <p:sldId id="300" r:id="rId30"/>
    <p:sldId id="290" r:id="rId31"/>
    <p:sldId id="274" r:id="rId32"/>
    <p:sldId id="260" r:id="rId33"/>
    <p:sldId id="261" r:id="rId34"/>
    <p:sldId id="26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FF"/>
    <a:srgbClr val="00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1" d="100"/>
          <a:sy n="61" d="100"/>
        </p:scale>
        <p:origin x="-15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7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39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52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15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09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50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556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996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88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37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95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90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ZG8HBuDjgc" TargetMode="Externa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sstate.edu/web/memo/photos/2011-05-30.jpg" TargetMode="External"/><Relationship Id="rId13" Type="http://schemas.openxmlformats.org/officeDocument/2006/relationships/hyperlink" Target="https://s-media-cache-ak0.pinimg.com/originals/8b/35/8d/8b358da441557e90e2fbc1a5ba54bda4.jpg" TargetMode="External"/><Relationship Id="rId3" Type="http://schemas.openxmlformats.org/officeDocument/2006/relationships/hyperlink" Target="http://en.wikipedia.org/wiki/The_Hitchhiker's_Guide_to_the_Galaxy_(novel)" TargetMode="External"/><Relationship Id="rId7" Type="http://schemas.openxmlformats.org/officeDocument/2006/relationships/hyperlink" Target="http://www.pribaikal.ru/uploads/pics/baikal-forum-0002.jpg" TargetMode="External"/><Relationship Id="rId12" Type="http://schemas.openxmlformats.org/officeDocument/2006/relationships/hyperlink" Target="http://www.towel.org.uk/_/rsrc/1396639237517/home/the-quotation-towel/myspace_douglasadams.jpg" TargetMode="External"/><Relationship Id="rId2" Type="http://schemas.openxmlformats.org/officeDocument/2006/relationships/hyperlink" Target="http://www.bookdepository.com/Hitchhikers-Guide-Galaxy-Douglas-Adams/978033050853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gheadbob.com/wp-content/uploads/2015/01/dont-panic-list.png" TargetMode="External"/><Relationship Id="rId11" Type="http://schemas.openxmlformats.org/officeDocument/2006/relationships/hyperlink" Target="http://alanbaxter.blob.core.windows.net/wordpress/wp-content/uploads/2013/03/douglas-adams.jpg" TargetMode="External"/><Relationship Id="rId5" Type="http://schemas.openxmlformats.org/officeDocument/2006/relationships/hyperlink" Target="http://einarkolumbus.files.wordpress.com/2013/05/towelday.png" TargetMode="External"/><Relationship Id="rId15" Type="http://schemas.openxmlformats.org/officeDocument/2006/relationships/hyperlink" Target="http://www.doggyadvices.com/wp-content/uploads/2014/03/Dog-towel.jpg" TargetMode="External"/><Relationship Id="rId10" Type="http://schemas.openxmlformats.org/officeDocument/2006/relationships/hyperlink" Target="http://l1.yimg.com/bt/api/res/1.2/6tWgmCIvkA99_zv3N2RRew--/YXBwaWQ9eW5ld3M7cT04NQ--/http:/media.zenfs.com/en-US/blogs/en-us-visit-britain-travel/TowelDay.jpg" TargetMode="External"/><Relationship Id="rId4" Type="http://schemas.openxmlformats.org/officeDocument/2006/relationships/hyperlink" Target="http://www.wired.com/geekmom/wp-content/uploads/2012/05/towel-day.png" TargetMode="External"/><Relationship Id="rId9" Type="http://schemas.openxmlformats.org/officeDocument/2006/relationships/hyperlink" Target="http://wypozyczalniaactif.pl/v3wordpress/wp-content/uploads/2015/02/1124_1.jpg" TargetMode="External"/><Relationship Id="rId14" Type="http://schemas.openxmlformats.org/officeDocument/2006/relationships/hyperlink" Target="http://i.guim.co.uk/static/w-620/h--/q-95/sys-images/Guardian/About/General/2012/3/5/1330956047097/Douglas-Adams-author-of-t-007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esktop\ям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2372" y="456081"/>
            <a:ext cx="844660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Its Majesty the Towel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175385" y="1348304"/>
            <a:ext cx="868058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Лекция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для  учащихся 8 - </a:t>
            </a:r>
            <a:r>
              <a:rPr lang="ru-RU" sz="4000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11 </a:t>
            </a:r>
            <a:r>
              <a:rPr lang="ru-RU" sz="4000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классов  </a:t>
            </a:r>
            <a:endParaRPr lang="ru-RU" sz="4000" b="1" dirty="0">
              <a:ln w="11430"/>
              <a:solidFill>
                <a:srgbClr val="00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85" y="2492896"/>
            <a:ext cx="3850581" cy="34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3454538"/>
            <a:ext cx="795286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alt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Ольга Михайловна </a:t>
            </a:r>
          </a:p>
          <a:p>
            <a:pPr algn="r"/>
            <a:r>
              <a:rPr lang="ru-RU" alt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Степанова</a:t>
            </a:r>
          </a:p>
          <a:p>
            <a:pPr algn="r"/>
            <a:r>
              <a:rPr lang="ru-RU" alt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у</a:t>
            </a:r>
            <a:r>
              <a:rPr lang="ru-RU" alt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читель </a:t>
            </a:r>
          </a:p>
          <a:p>
            <a:pPr algn="r"/>
            <a:r>
              <a:rPr lang="ru-RU" alt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английского языка</a:t>
            </a:r>
          </a:p>
          <a:p>
            <a:pPr algn="r"/>
            <a:r>
              <a:rPr lang="ru-RU" alt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МБОУ «</a:t>
            </a:r>
            <a:r>
              <a:rPr lang="ru-RU" altLang="ru-RU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Цивильская</a:t>
            </a:r>
            <a:r>
              <a:rPr lang="ru-RU" alt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СОШ №2»</a:t>
            </a:r>
          </a:p>
          <a:p>
            <a:pPr algn="r"/>
            <a:r>
              <a:rPr lang="ru-RU" alt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города Цивильск </a:t>
            </a:r>
          </a:p>
          <a:p>
            <a:pPr algn="r"/>
            <a:r>
              <a:rPr lang="ru-RU" alt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Чувашской Республики</a:t>
            </a:r>
            <a:endParaRPr lang="ru-RU" alt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r>
              <a:rPr lang="ru-RU" alt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48640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5719" y="196589"/>
            <a:ext cx="701256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And what is a TOWEL </a:t>
            </a:r>
          </a:p>
          <a:p>
            <a:pPr algn="ctr"/>
            <a:r>
              <a:rPr lang="en-US" sz="4000" b="1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for the modern people?</a:t>
            </a:r>
            <a:endParaRPr lang="ru-RU" sz="4000" b="1" spc="50" dirty="0">
              <a:ln w="11430"/>
              <a:solidFill>
                <a:srgbClr val="00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/>
          <a:stretch/>
        </p:blipFill>
        <p:spPr bwMode="auto">
          <a:xfrm>
            <a:off x="4716016" y="2068892"/>
            <a:ext cx="4008785" cy="425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85240"/>
            <a:ext cx="3683000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455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2" y="4005064"/>
            <a:ext cx="6973887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77" y="332656"/>
            <a:ext cx="4557441" cy="304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7602" y="3377445"/>
            <a:ext cx="828720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Even we can Make </a:t>
            </a:r>
            <a:r>
              <a:rPr 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Cloth Diapers from 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Towels!</a:t>
            </a:r>
            <a:endParaRPr lang="ru-RU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6078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79" y="3303383"/>
            <a:ext cx="4283960" cy="3141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6179" y="25981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According to Adams Douglas The 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towel as a multipurpose tool which can be converted into such things as a sail for </a:t>
            </a:r>
            <a:endParaRPr lang="en-US" sz="24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 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makeshift </a:t>
            </a:r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raft and a gas mask! </a:t>
            </a: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2"/>
          <a:stretch/>
        </p:blipFill>
        <p:spPr bwMode="auto">
          <a:xfrm>
            <a:off x="4932040" y="476672"/>
            <a:ext cx="3823950" cy="5968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847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45" l="0" r="100000">
                        <a14:backgroundMark x1="94919" y1="17073" x2="93293" y2="55014"/>
                        <a14:backgroundMark x1="93293" y1="55285" x2="93699" y2="60705"/>
                        <a14:backgroundMark x1="94309" y1="84011" x2="203" y2="84011"/>
                        <a14:backgroundMark x1="96138" y1="80488" x2="75813" y2="81843"/>
                        <a14:backgroundMark x1="8740" y1="77236" x2="1423" y2="76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53"/>
            <a:ext cx="46863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2" b="992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4774233" cy="380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3207012"/>
            <a:ext cx="644144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solidFill>
                  <a:srgbClr val="00FF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Our pets like towels very much!</a:t>
            </a:r>
            <a:endParaRPr lang="ru-RU" sz="3600" b="1" spc="50" dirty="0">
              <a:ln w="11430"/>
              <a:solidFill>
                <a:srgbClr val="00FF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3452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6" y="404664"/>
            <a:ext cx="456997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48064" y="404664"/>
            <a:ext cx="3672408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Many nationalities meet </a:t>
            </a:r>
          </a:p>
          <a:p>
            <a:pPr algn="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their </a:t>
            </a:r>
          </a:p>
          <a:p>
            <a:pPr algn="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guests bread </a:t>
            </a:r>
          </a:p>
          <a:p>
            <a:pPr algn="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and salt </a:t>
            </a:r>
          </a:p>
          <a:p>
            <a:pPr algn="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on a towel  with!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58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052736"/>
            <a:ext cx="7407092" cy="415498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solidFill>
                  <a:srgbClr val="FF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There are </a:t>
            </a:r>
          </a:p>
          <a:p>
            <a:r>
              <a:rPr lang="en-US" sz="4400" b="1" spc="50" dirty="0" smtClean="0">
                <a:ln w="11430"/>
                <a:solidFill>
                  <a:srgbClr val="FF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lots of kinds of  towels</a:t>
            </a:r>
          </a:p>
          <a:p>
            <a:r>
              <a:rPr lang="en-US" sz="4400" b="1" spc="50" dirty="0" smtClean="0">
                <a:ln w="11430"/>
                <a:solidFill>
                  <a:srgbClr val="FF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in the world! </a:t>
            </a:r>
          </a:p>
          <a:p>
            <a:r>
              <a:rPr lang="en-US" sz="4400" b="1" spc="50" dirty="0" smtClean="0">
                <a:ln w="11430"/>
                <a:solidFill>
                  <a:srgbClr val="FF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Soft and rude, </a:t>
            </a:r>
          </a:p>
          <a:p>
            <a:r>
              <a:rPr lang="en-US" sz="4400" b="1" spc="50" dirty="0" smtClean="0">
                <a:ln w="11430"/>
                <a:solidFill>
                  <a:srgbClr val="FF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big and tiny, </a:t>
            </a:r>
          </a:p>
          <a:p>
            <a:r>
              <a:rPr lang="en-US" sz="4400" b="1" spc="50" dirty="0" err="1" smtClean="0">
                <a:ln w="11430"/>
                <a:solidFill>
                  <a:srgbClr val="FF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colouered</a:t>
            </a:r>
            <a:r>
              <a:rPr lang="en-US" sz="4400" b="1" spc="50" dirty="0" smtClean="0">
                <a:ln w="11430"/>
                <a:solidFill>
                  <a:srgbClr val="FF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and …</a:t>
            </a:r>
            <a:endParaRPr lang="ru-RU" sz="4400" b="1" spc="50" dirty="0">
              <a:ln w="11430"/>
              <a:solidFill>
                <a:srgbClr val="FF66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013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9468" y="332656"/>
            <a:ext cx="7361695" cy="618630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Is it a towel or a real dog?</a:t>
            </a:r>
          </a:p>
          <a:p>
            <a:pPr algn="r"/>
            <a:endParaRPr lang="en-US" sz="36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endParaRPr lang="en-US" sz="36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endParaRPr lang="en-US" sz="36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endParaRPr lang="en-US" sz="36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endParaRPr lang="en-US" sz="36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endParaRPr lang="en-US" sz="36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endParaRPr lang="en-US" sz="36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en-US" sz="36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Shar</a:t>
            </a:r>
            <a:r>
              <a:rPr lang="en-US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Pei </a:t>
            </a:r>
            <a:r>
              <a:rPr lang="en-US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puppy really  looks</a:t>
            </a:r>
          </a:p>
          <a:p>
            <a:pPr algn="r"/>
            <a:r>
              <a:rPr lang="en-US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like </a:t>
            </a:r>
            <a:r>
              <a:rPr lang="en-US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an exotic towel!</a:t>
            </a:r>
            <a:endParaRPr lang="en-US" sz="36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endParaRPr lang="ru-RU" sz="36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94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395961" cy="660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-175" r="6260" b="-1"/>
          <a:stretch/>
        </p:blipFill>
        <p:spPr bwMode="auto">
          <a:xfrm>
            <a:off x="179512" y="116632"/>
            <a:ext cx="4011561" cy="660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1" y="5792489"/>
            <a:ext cx="8788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Two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prototype towels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were produced by Marks and Spencer and then Eugen Beer gave them to Douglas Adams in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1984One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was red text on a white background which Douglas kept. </a:t>
            </a:r>
          </a:p>
        </p:txBody>
      </p:sp>
    </p:spTree>
    <p:extLst>
      <p:ext uri="{BB962C8B-B14F-4D97-AF65-F5344CB8AC3E}">
        <p14:creationId xmlns:p14="http://schemas.microsoft.com/office/powerpoint/2010/main" val="79480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0"/>
          <a:stretch/>
        </p:blipFill>
        <p:spPr bwMode="auto">
          <a:xfrm>
            <a:off x="-1" y="-25571"/>
            <a:ext cx="9144001" cy="688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1920" y="476672"/>
            <a:ext cx="39604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From Australia to the USA, </a:t>
            </a:r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Towel Day events  are 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taking place in </a:t>
            </a:r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parks and 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public places, including recitals of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Vogon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poetry in Prague and Barcelona, a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flashmob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in Berlin, celebrations at the </a:t>
            </a:r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cafes  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at the End of the Universe in Bali, Indonesia, and a party in St Petersburg, Russia.</a:t>
            </a: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21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i.telegraph.co.uk/multimedia/archive/02165/Doug_216590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86388"/>
            <a:ext cx="5905500" cy="3695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5466" y="4437112"/>
            <a:ext cx="8424936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The commemorative day was first held in 2001, two weeks after Adams' death from a heart attack aged 49. Fans of Adams' are often seen carrying a towel with them throughout the day.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055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" b="100000" l="10000" r="100000">
                        <a14:foregroundMark x1="29552" y1="47515" x2="22090" y2="98807"/>
                        <a14:foregroundMark x1="21045" y1="62624" x2="21045" y2="62624"/>
                        <a14:backgroundMark x1="75970" y1="81312" x2="92836" y2="92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38841"/>
            <a:ext cx="7884368" cy="591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15167"/>
            <a:ext cx="55215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Towel Day </a:t>
            </a:r>
            <a:r>
              <a:rPr lang="en-US" sz="2400" dirty="0">
                <a:solidFill>
                  <a:srgbClr val="FF66FF"/>
                </a:solidFill>
                <a:latin typeface="Arial Black" panose="020B0A04020102020204" pitchFamily="34" charset="0"/>
              </a:rPr>
              <a:t>is an annual celebration on the 25th of May, as a tribute to the late </a:t>
            </a:r>
            <a:r>
              <a:rPr lang="en-US" sz="2400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author Douglas Adams </a:t>
            </a:r>
          </a:p>
          <a:p>
            <a:pPr algn="r"/>
            <a:r>
              <a:rPr lang="en-US" sz="2400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 On </a:t>
            </a:r>
            <a:r>
              <a:rPr lang="en-US" sz="2400" dirty="0">
                <a:solidFill>
                  <a:srgbClr val="FF66FF"/>
                </a:solidFill>
                <a:latin typeface="Arial Black" panose="020B0A04020102020204" pitchFamily="34" charset="0"/>
              </a:rPr>
              <a:t>that day, </a:t>
            </a:r>
            <a:endParaRPr lang="en-US" sz="2400" dirty="0" smtClean="0">
              <a:solidFill>
                <a:srgbClr val="FF66FF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400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fans </a:t>
            </a:r>
            <a:r>
              <a:rPr lang="en-US" sz="2400" dirty="0">
                <a:solidFill>
                  <a:srgbClr val="FF66FF"/>
                </a:solidFill>
                <a:latin typeface="Arial Black" panose="020B0A04020102020204" pitchFamily="34" charset="0"/>
              </a:rPr>
              <a:t>around the </a:t>
            </a:r>
            <a:endParaRPr lang="en-US" sz="2400" dirty="0" smtClean="0">
              <a:solidFill>
                <a:srgbClr val="FF66FF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400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universe </a:t>
            </a:r>
            <a:r>
              <a:rPr lang="en-US" sz="2400" dirty="0">
                <a:solidFill>
                  <a:srgbClr val="FF66FF"/>
                </a:solidFill>
                <a:latin typeface="Arial Black" panose="020B0A04020102020204" pitchFamily="34" charset="0"/>
              </a:rPr>
              <a:t>proudly </a:t>
            </a:r>
            <a:endParaRPr lang="en-US" sz="2400" dirty="0" smtClean="0">
              <a:solidFill>
                <a:srgbClr val="FF66FF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400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carry </a:t>
            </a:r>
            <a:r>
              <a:rPr lang="en-US" sz="2400" dirty="0">
                <a:solidFill>
                  <a:srgbClr val="FF66FF"/>
                </a:solidFill>
                <a:latin typeface="Arial Black" panose="020B0A04020102020204" pitchFamily="34" charset="0"/>
              </a:rPr>
              <a:t>a towel </a:t>
            </a:r>
            <a:endParaRPr lang="en-US" sz="2400" dirty="0" smtClean="0">
              <a:solidFill>
                <a:srgbClr val="FF66FF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400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in </a:t>
            </a:r>
            <a:r>
              <a:rPr lang="en-US" sz="2400" dirty="0">
                <a:solidFill>
                  <a:srgbClr val="FF66FF"/>
                </a:solidFill>
                <a:latin typeface="Arial Black" panose="020B0A04020102020204" pitchFamily="34" charset="0"/>
              </a:rPr>
              <a:t>his </a:t>
            </a:r>
            <a:r>
              <a:rPr lang="en-US" sz="2400" dirty="0" err="1">
                <a:solidFill>
                  <a:srgbClr val="FF66FF"/>
                </a:solidFill>
                <a:latin typeface="Arial Black" panose="020B0A04020102020204" pitchFamily="34" charset="0"/>
              </a:rPr>
              <a:t>honour</a:t>
            </a:r>
            <a:r>
              <a:rPr lang="en-US" sz="2400" dirty="0">
                <a:solidFill>
                  <a:srgbClr val="FF66FF"/>
                </a:solidFill>
                <a:latin typeface="Arial Black" panose="020B0A04020102020204" pitchFamily="34" charset="0"/>
              </a:rPr>
              <a:t>.</a:t>
            </a:r>
            <a:br>
              <a:rPr lang="en-US" sz="2400" dirty="0">
                <a:solidFill>
                  <a:srgbClr val="FF66FF"/>
                </a:solidFill>
                <a:latin typeface="Arial Black" panose="020B0A04020102020204" pitchFamily="34" charset="0"/>
              </a:rPr>
            </a:br>
            <a:endParaRPr lang="ru-RU" sz="2400" dirty="0">
              <a:solidFill>
                <a:srgbClr val="FF66FF"/>
              </a:solidFill>
              <a:latin typeface="Arial Black" panose="020B0A040201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0500" y1="6077" x2="20500" y2="9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797" y="-20368"/>
            <a:ext cx="4090458" cy="37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9240" y="1830564"/>
            <a:ext cx="5846887" cy="443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6" b="11989"/>
          <a:stretch/>
        </p:blipFill>
        <p:spPr bwMode="auto">
          <a:xfrm>
            <a:off x="-540568" y="3429000"/>
            <a:ext cx="496855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98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101540"/>
            <a:ext cx="523694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It’s Towel day! 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99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469"/>
          <a:stretch/>
        </p:blipFill>
        <p:spPr bwMode="auto">
          <a:xfrm>
            <a:off x="-7813" y="0"/>
            <a:ext cx="9332341" cy="702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001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6"/>
          <a:stretch/>
        </p:blipFill>
        <p:spPr bwMode="auto">
          <a:xfrm>
            <a:off x="395536" y="332656"/>
            <a:ext cx="5276058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82360" y="1340768"/>
            <a:ext cx="2618473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Do not panic!</a:t>
            </a:r>
          </a:p>
          <a:p>
            <a:pPr algn="r"/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Use a towel! 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/>
          <a:stretch/>
        </p:blipFill>
        <p:spPr bwMode="auto">
          <a:xfrm>
            <a:off x="-80328" y="-18635"/>
            <a:ext cx="92130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253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070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10366"/>
          <a:stretch/>
        </p:blipFill>
        <p:spPr bwMode="auto">
          <a:xfrm>
            <a:off x="-8690" y="0"/>
            <a:ext cx="9173095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690" y="5759043"/>
            <a:ext cx="9173095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Let’s celebrate!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32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8690" y="5759043"/>
            <a:ext cx="9173095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Ready to celebrate!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93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31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33" y="620688"/>
            <a:ext cx="5379734" cy="537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532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7" b="100000" l="8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405903"/>
            <a:ext cx="8280920" cy="74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28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t="18370" r="12957" b="18681"/>
          <a:stretch/>
        </p:blipFill>
        <p:spPr bwMode="auto">
          <a:xfrm>
            <a:off x="1259632" y="764704"/>
            <a:ext cx="671159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71192" y="5201432"/>
            <a:ext cx="5888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Douglas Adams (1952-2001</a:t>
            </a: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) 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8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0"/>
          <a:stretch/>
        </p:blipFill>
        <p:spPr bwMode="auto">
          <a:xfrm>
            <a:off x="-27743" y="0"/>
            <a:ext cx="91717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2704" y="5254920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Hope you </a:t>
            </a:r>
          </a:p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do want to join the Day!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75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04664"/>
            <a:ext cx="8640960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If you  </a:t>
            </a:r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love Douglas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Adams How </a:t>
            </a:r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can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you get </a:t>
            </a:r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involved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</a:p>
          <a:p>
            <a:pPr algn="ctr"/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Help spread the word about Towel Day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tweet</a:t>
            </a:r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, blog, post in forums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, share a link in Facebook, make </a:t>
            </a:r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art, etc. </a:t>
            </a:r>
            <a:b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On </a:t>
            </a:r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Towel Day, carry a towel. Where?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Everywhere !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299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9676"/>
            <a:ext cx="8064896" cy="615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69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_ZG8HBuDjgc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44779" y="2636912"/>
            <a:ext cx="6254441" cy="35181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260648"/>
            <a:ext cx="8640960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Adam's explains the inclusion of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towels</a:t>
            </a:r>
          </a:p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 The Hitchhiker's Guide to the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Galaxy.</a:t>
            </a:r>
          </a:p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Let’s enjoy!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857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5486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Sources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7479" y="1340768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hlinkClick r:id="rId2"/>
              </a:rPr>
              <a:t>http://www.bookdepository.com/Hitchhikers-Guide-Galaxy-Douglas-Adams/9780330508537</a:t>
            </a:r>
            <a:endParaRPr lang="ru-RU" sz="1600" dirty="0"/>
          </a:p>
          <a:p>
            <a:r>
              <a:rPr lang="ru-RU" sz="1600" b="1" u="sng" dirty="0">
                <a:hlinkClick r:id="rId3"/>
              </a:rPr>
              <a:t>http://en.wikipedia.org/wiki/The_Hitchhiker's_Guide_to_the_Galaxy_(novel)</a:t>
            </a:r>
            <a:endParaRPr lang="ru-RU" sz="1600" dirty="0"/>
          </a:p>
          <a:p>
            <a:r>
              <a:rPr lang="ru-RU" sz="1600" b="1" u="sng" dirty="0">
                <a:hlinkClick r:id="rId4"/>
              </a:rPr>
              <a:t>http://www.wired.com/geekmom/wp-content/uploads/2012/05/towel-day.png</a:t>
            </a:r>
            <a:endParaRPr lang="ru-RU" sz="1600" dirty="0"/>
          </a:p>
          <a:p>
            <a:r>
              <a:rPr lang="ru-RU" sz="1600" b="1" u="sng" dirty="0">
                <a:hlinkClick r:id="rId5"/>
              </a:rPr>
              <a:t>http://einarkolumbus.files.wordpress.com/2013/05/towelday.png</a:t>
            </a:r>
            <a:endParaRPr lang="ru-RU" sz="1600" dirty="0"/>
          </a:p>
          <a:p>
            <a:r>
              <a:rPr lang="ru-RU" sz="1600" b="1" u="sng" dirty="0">
                <a:hlinkClick r:id="rId6"/>
              </a:rPr>
              <a:t>https://bigheadbob.com/wp-content/uploads/2015/01/dont-panic-list.png</a:t>
            </a:r>
            <a:endParaRPr lang="ru-RU" sz="1600" dirty="0"/>
          </a:p>
          <a:p>
            <a:r>
              <a:rPr lang="ru-RU" sz="1600" b="1" u="sng" dirty="0">
                <a:hlinkClick r:id="rId7"/>
              </a:rPr>
              <a:t>http://www.pribaikal.ru/uploads/pics/baikal-forum-0002.jpg</a:t>
            </a:r>
            <a:endParaRPr lang="ru-RU" sz="1600" dirty="0"/>
          </a:p>
          <a:p>
            <a:r>
              <a:rPr lang="ru-RU" sz="1600" b="1" u="sng" dirty="0">
                <a:hlinkClick r:id="rId8"/>
              </a:rPr>
              <a:t>http://www.msstate.edu/web/memo/photos/2011-05-30.jpg</a:t>
            </a:r>
            <a:endParaRPr lang="ru-RU" sz="1600" dirty="0"/>
          </a:p>
          <a:p>
            <a:r>
              <a:rPr lang="ru-RU" sz="1600" b="1" u="sng" dirty="0">
                <a:hlinkClick r:id="rId9"/>
              </a:rPr>
              <a:t>http://wypozyczalniaactif.pl/v3wordpress/wp-content/uploads/2015/02/1124_1.jpg</a:t>
            </a:r>
            <a:endParaRPr lang="ru-RU" sz="1600" dirty="0"/>
          </a:p>
          <a:p>
            <a:r>
              <a:rPr lang="ru-RU" sz="1600" b="1" u="sng" dirty="0">
                <a:hlinkClick r:id="rId10"/>
              </a:rPr>
              <a:t>http://l1.yimg.com/bt/api/res/1.2/6tWgmCIvkA99_zv3N2RRew--/YXBwaWQ9eW5ld3M7cT04NQ--/http://media.zenfs.com/en-US/blogs/en-us-visit-britain-travel/TowelDay.jpg</a:t>
            </a:r>
            <a:endParaRPr lang="ru-RU" sz="1600" dirty="0"/>
          </a:p>
          <a:p>
            <a:r>
              <a:rPr lang="ru-RU" sz="1600" b="1" u="sng" dirty="0">
                <a:hlinkClick r:id="rId11"/>
              </a:rPr>
              <a:t>http://alanbaxter.blob.core.windows.net/wordpress/wp-content/uploads/2013/03/douglas-adams.jpg</a:t>
            </a:r>
            <a:endParaRPr lang="ru-RU" sz="1600" dirty="0"/>
          </a:p>
          <a:p>
            <a:r>
              <a:rPr lang="ru-RU" sz="1600" b="1" u="sng" dirty="0">
                <a:hlinkClick r:id="rId12"/>
              </a:rPr>
              <a:t>http://www.towel.org.uk/_/rsrc/1396639237517/home/the-quotation-towel/myspace_douglasadams.jpg</a:t>
            </a:r>
            <a:endParaRPr lang="ru-RU" sz="1600" dirty="0"/>
          </a:p>
          <a:p>
            <a:r>
              <a:rPr lang="ru-RU" sz="1600" b="1" u="sng" dirty="0">
                <a:hlinkClick r:id="rId13"/>
              </a:rPr>
              <a:t>https://s-media-cache-ak0.pinimg.com/originals/8b/35/8d/8b358da441557e90e2fbc1a5ba54bda4.jpg</a:t>
            </a:r>
            <a:endParaRPr lang="ru-RU" sz="1600" dirty="0"/>
          </a:p>
          <a:p>
            <a:r>
              <a:rPr lang="ru-RU" sz="1600" b="1" u="sng" dirty="0">
                <a:hlinkClick r:id="rId14"/>
              </a:rPr>
              <a:t>http://i.guim.co.uk/static/w-620/h--/q-95/sys-images/Guardian/About/General/2012/3/5/1330956047097/Douglas-Adams-author-of-t-007.jpg</a:t>
            </a:r>
            <a:endParaRPr lang="ru-RU" sz="1600" dirty="0"/>
          </a:p>
          <a:p>
            <a:r>
              <a:rPr lang="ru-RU" sz="1600" b="1" u="sng" dirty="0">
                <a:hlinkClick r:id="rId15"/>
              </a:rPr>
              <a:t>http://www.doggyadvices.com/wp-content/uploads/2014/03/Dog-towel.jpg</a:t>
            </a:r>
            <a:endParaRPr lang="ru-RU" sz="1600" dirty="0"/>
          </a:p>
          <a:p>
            <a:r>
              <a:rPr lang="ru-RU" sz="1600" b="1" dirty="0"/>
              <a:t> 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4331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06" y="1294"/>
            <a:ext cx="9193228" cy="5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6642"/>
            <a:ext cx="4355976" cy="52629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Why Towel Day? “A towel,” Adams writes in chapter 3 of The Hitchhiker's Guide to the Galaxy, “is about the most massively useful thing an interstellar </a:t>
            </a:r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hitchhiker</a:t>
            </a:r>
          </a:p>
          <a:p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can have. Partly it has great practical value. </a:t>
            </a:r>
            <a:endParaRPr lang="ru-RU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3453" y="5486478"/>
            <a:ext cx="9170906" cy="13849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Douglas Adams, author of the Hitchhikers Guide To The Galaxy, at home in Santa Barbara, California, in June 2000. 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552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74638"/>
            <a:ext cx="4908940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You can use 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your towel  </a:t>
            </a: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to sail a 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mini raft </a:t>
            </a: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down the slow heavy River Moth; wet it for use in hand-to-hand-combat; wrap it round your head to ward off noxious fumes or avoid the gaze of the Ravenous </a:t>
            </a:r>
            <a:r>
              <a:rPr lang="en-U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Bugblatter</a:t>
            </a: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Beast of Traal (such a mind-bogglingly stupid animal, it assumes that if you can't see it, it can't see you); you can wave your towel in emergencies as a distress signal, and of course dry yourself off with it if it still seems to be clean enough.”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166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3" b="97000" l="10000" r="90000">
                        <a14:foregroundMark x1="38333" y1="13667" x2="56667" y2="17667"/>
                        <a14:foregroundMark x1="58667" y1="17667" x2="63333" y2="17000"/>
                        <a14:foregroundMark x1="63333" y1="17000" x2="66000" y2="16333"/>
                        <a14:foregroundMark x1="66000" y1="16333" x2="70667" y2="16667"/>
                        <a14:foregroundMark x1="69667" y1="17333" x2="75000" y2="15667"/>
                        <a14:foregroundMark x1="40333" y1="12000" x2="73000" y2="1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6" t="8653" r="16825" b="6243"/>
          <a:stretch/>
        </p:blipFill>
        <p:spPr bwMode="auto">
          <a:xfrm>
            <a:off x="132734" y="117987"/>
            <a:ext cx="3425177" cy="446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89936" y="332656"/>
            <a:ext cx="508651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FF00"/>
                </a:solidFill>
                <a:latin typeface="Arial Black" panose="020B0A04020102020204" pitchFamily="34" charset="0"/>
              </a:rPr>
              <a:t>The Hitchhiker's Guide to the Galaxy is the first of five books in the Hitchhiker's Guide to the Galaxy comedy science fiction "trilogy" by </a:t>
            </a:r>
            <a:r>
              <a:rPr lang="en-US" sz="2000" dirty="0">
                <a:solidFill>
                  <a:srgbClr val="FF66FF"/>
                </a:solidFill>
                <a:latin typeface="Arial Black" panose="020B0A04020102020204" pitchFamily="34" charset="0"/>
              </a:rPr>
              <a:t>Douglas Adams </a:t>
            </a:r>
            <a:r>
              <a:rPr lang="en-US" sz="2000" dirty="0">
                <a:solidFill>
                  <a:srgbClr val="FFFF00"/>
                </a:solidFill>
                <a:latin typeface="Arial Black" panose="020B0A04020102020204" pitchFamily="34" charset="0"/>
              </a:rPr>
              <a:t>(with the sixth written by </a:t>
            </a:r>
            <a:r>
              <a:rPr lang="en-US" sz="2000" dirty="0" err="1">
                <a:solidFill>
                  <a:srgbClr val="FFFF00"/>
                </a:solidFill>
                <a:latin typeface="Arial Black" panose="020B0A04020102020204" pitchFamily="34" charset="0"/>
              </a:rPr>
              <a:t>Eoin</a:t>
            </a:r>
            <a:r>
              <a:rPr lang="en-US" sz="2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Black" panose="020B0A04020102020204" pitchFamily="34" charset="0"/>
              </a:rPr>
              <a:t>Colfer</a:t>
            </a:r>
            <a:r>
              <a:rPr lang="en-US" sz="2000" dirty="0">
                <a:solidFill>
                  <a:srgbClr val="FFFF00"/>
                </a:solidFill>
                <a:latin typeface="Arial Black" panose="020B0A04020102020204" pitchFamily="34" charset="0"/>
              </a:rPr>
              <a:t>). The novel is an adaptation of the first four parts of Adams' radio series of the same name. The novel was first published in London on 12 October 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1979.It </a:t>
            </a:r>
            <a:r>
              <a:rPr lang="en-US" sz="2000" dirty="0">
                <a:solidFill>
                  <a:srgbClr val="FFFF00"/>
                </a:solidFill>
                <a:latin typeface="Arial Black" panose="020B0A04020102020204" pitchFamily="34" charset="0"/>
              </a:rPr>
              <a:t>sold 250,000 copies in the first three months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endParaRPr lang="en-US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786330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The namesake of the novel is </a:t>
            </a:r>
            <a:r>
              <a:rPr lang="en-US" sz="2400" dirty="0">
                <a:solidFill>
                  <a:srgbClr val="FF66FF"/>
                </a:solidFill>
                <a:latin typeface="Arial Black" panose="020B0A04020102020204" pitchFamily="34" charset="0"/>
              </a:rPr>
              <a:t>The Hitchhiker's Guide to the Galaxy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, a fictional guide book for hitchhikers (inspired by the Hitch-hiker's Guide to Europe) written in the form of an encyclopedia.</a:t>
            </a:r>
            <a:endParaRPr lang="ru-RU" sz="2400" dirty="0">
              <a:solidFill>
                <a:schemeClr val="accent5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59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3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0152" y="188639"/>
            <a:ext cx="3024336" cy="31085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But what is a TOWEL according ‘The </a:t>
            </a:r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Hitchhiker's Guide to the </a:t>
            </a:r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Galaxy’?</a:t>
            </a:r>
            <a:endParaRPr lang="ru-RU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303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96952"/>
            <a:ext cx="5109020" cy="34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2" y="4069718"/>
            <a:ext cx="269998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57" y="260648"/>
            <a:ext cx="2736850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550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The Hitchhiker's Guide to the Galax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186" l="10000" r="90000">
                        <a14:foregroundMark x1="51500" y1="48605" x2="56250" y2="51395"/>
                        <a14:foregroundMark x1="69000" y1="52093" x2="62750" y2="58837"/>
                        <a14:foregroundMark x1="70500" y1="58605" x2="70500" y2="5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15786" b="5944"/>
          <a:stretch/>
        </p:blipFill>
        <p:spPr bwMode="auto">
          <a:xfrm>
            <a:off x="251520" y="404664"/>
            <a:ext cx="415851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260648"/>
            <a:ext cx="474987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i="1" dirty="0">
                <a:solidFill>
                  <a:srgbClr val="00FFCC"/>
                </a:solidFill>
                <a:latin typeface="Arial Black" panose="020B0A04020102020204" pitchFamily="34" charset="0"/>
              </a:rPr>
              <a:t>The Hitchhiker's Guide to the Galaxy</a:t>
            </a:r>
            <a:r>
              <a:rPr lang="en-US" sz="2800" dirty="0">
                <a:solidFill>
                  <a:srgbClr val="00FFCC"/>
                </a:solidFill>
                <a:latin typeface="Arial Black" panose="020B0A04020102020204" pitchFamily="34" charset="0"/>
              </a:rPr>
              <a:t> states that a towel is the most important item a hitchhiker can have. It also mentions that "</a:t>
            </a:r>
            <a:r>
              <a:rPr lang="en-US" sz="2800" b="1" dirty="0">
                <a:solidFill>
                  <a:srgbClr val="FF66FF"/>
                </a:solidFill>
                <a:latin typeface="Arial Black" panose="020B0A04020102020204" pitchFamily="34" charset="0"/>
              </a:rPr>
              <a:t>to </a:t>
            </a:r>
            <a:r>
              <a:rPr lang="en-US" sz="2800" b="1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know where  one’s towel is</a:t>
            </a:r>
            <a:r>
              <a:rPr lang="en-US" sz="2800" b="1" dirty="0" smtClean="0">
                <a:solidFill>
                  <a:srgbClr val="00FFCC"/>
                </a:solidFill>
                <a:latin typeface="Arial Black" panose="020B0A04020102020204" pitchFamily="34" charset="0"/>
              </a:rPr>
              <a:t>" </a:t>
            </a:r>
            <a:r>
              <a:rPr lang="en-US" sz="2800" dirty="0">
                <a:solidFill>
                  <a:srgbClr val="00FFCC"/>
                </a:solidFill>
                <a:latin typeface="Arial Black" panose="020B0A04020102020204" pitchFamily="34" charset="0"/>
              </a:rPr>
              <a:t>means to be in control of one's own life. It describes the towel as a multipurpose tool which can be converted into such things</a:t>
            </a:r>
            <a:endParaRPr lang="ru-RU" sz="2800" dirty="0">
              <a:solidFill>
                <a:srgbClr val="00FFC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2937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692</Words>
  <Application>Microsoft Office PowerPoint</Application>
  <PresentationFormat>Экран (4:3)</PresentationFormat>
  <Paragraphs>86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29</cp:revision>
  <dcterms:created xsi:type="dcterms:W3CDTF">2015-05-20T14:59:29Z</dcterms:created>
  <dcterms:modified xsi:type="dcterms:W3CDTF">2015-05-21T20:14:01Z</dcterms:modified>
</cp:coreProperties>
</file>