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58" r:id="rId5"/>
    <p:sldId id="259" r:id="rId6"/>
    <p:sldId id="271" r:id="rId7"/>
    <p:sldId id="262" r:id="rId8"/>
    <p:sldId id="266" r:id="rId9"/>
    <p:sldId id="263" r:id="rId10"/>
    <p:sldId id="264" r:id="rId11"/>
    <p:sldId id="265" r:id="rId12"/>
    <p:sldId id="276" r:id="rId13"/>
    <p:sldId id="267" r:id="rId14"/>
    <p:sldId id="277" r:id="rId15"/>
    <p:sldId id="270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2465-4CBB-4044-875F-ED5562F7A67F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E2DC-5CE6-48AE-9916-E184CF6D3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2465-4CBB-4044-875F-ED5562F7A67F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E2DC-5CE6-48AE-9916-E184CF6D3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2465-4CBB-4044-875F-ED5562F7A67F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E2DC-5CE6-48AE-9916-E184CF6D3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2465-4CBB-4044-875F-ED5562F7A67F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E2DC-5CE6-48AE-9916-E184CF6D3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2465-4CBB-4044-875F-ED5562F7A67F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E2DC-5CE6-48AE-9916-E184CF6D3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2465-4CBB-4044-875F-ED5562F7A67F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E2DC-5CE6-48AE-9916-E184CF6D3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2465-4CBB-4044-875F-ED5562F7A67F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E2DC-5CE6-48AE-9916-E184CF6D3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2465-4CBB-4044-875F-ED5562F7A67F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E2DC-5CE6-48AE-9916-E184CF6D3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2465-4CBB-4044-875F-ED5562F7A67F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E2DC-5CE6-48AE-9916-E184CF6D3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2465-4CBB-4044-875F-ED5562F7A67F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E2DC-5CE6-48AE-9916-E184CF6D3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2465-4CBB-4044-875F-ED5562F7A67F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DFE2DC-5CE6-48AE-9916-E184CF6D3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1D2465-4CBB-4044-875F-ED5562F7A67F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DFE2DC-5CE6-48AE-9916-E184CF6D30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evpress.com.ua/?p=572" TargetMode="External"/><Relationship Id="rId2" Type="http://schemas.openxmlformats.org/officeDocument/2006/relationships/hyperlink" Target="http://katiep08.edublogs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vona.bigmir.net/deti/schoolboy/30201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atiep08.edublogs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Современный урок английского языка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89040"/>
            <a:ext cx="7854696" cy="86409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Из опыта работы.</a:t>
            </a:r>
          </a:p>
          <a:p>
            <a:pPr algn="ctr"/>
            <a:r>
              <a:rPr lang="ru-RU" dirty="0" smtClean="0"/>
              <a:t>Выступление на школьной конференции </a:t>
            </a:r>
          </a:p>
          <a:p>
            <a:pPr algn="ctr"/>
            <a:r>
              <a:rPr lang="ru-RU" dirty="0" smtClean="0"/>
              <a:t>март </a:t>
            </a:r>
            <a:r>
              <a:rPr lang="ru-RU" dirty="0" smtClean="0"/>
              <a:t>2015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5373216"/>
            <a:ext cx="4723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Шайдурова Валентина Федоровна</a:t>
            </a:r>
          </a:p>
          <a:p>
            <a:r>
              <a:rPr lang="ru-RU" dirty="0" smtClean="0"/>
              <a:t>             учитель английского языка</a:t>
            </a:r>
          </a:p>
          <a:p>
            <a:r>
              <a:rPr lang="ru-RU" dirty="0" smtClean="0"/>
              <a:t>              ГБОУ «Школа №106»</a:t>
            </a:r>
          </a:p>
          <a:p>
            <a:r>
              <a:rPr lang="ru-RU" dirty="0" smtClean="0"/>
              <a:t>               Санкт-Петербург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гровые технологии,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0163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88840"/>
            <a:ext cx="3690460" cy="2767846"/>
          </a:xfrm>
        </p:spPr>
      </p:pic>
      <p:pic>
        <p:nvPicPr>
          <p:cNvPr id="5" name="Рисунок 4" descr="IMG_019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772816"/>
            <a:ext cx="3936437" cy="295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5229200"/>
            <a:ext cx="65816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Ролевые игры позволяют не просто учить языковые явления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а пользовать языком как средством общения.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З</a:t>
            </a:r>
            <a:r>
              <a:rPr lang="ru-RU" dirty="0" err="1" smtClean="0"/>
              <a:t>доровьесберегающие</a:t>
            </a:r>
            <a:r>
              <a:rPr lang="ru-RU" dirty="0" smtClean="0"/>
              <a:t> технологии</a:t>
            </a:r>
            <a:endParaRPr lang="ru-RU" dirty="0"/>
          </a:p>
        </p:txBody>
      </p:sp>
      <p:pic>
        <p:nvPicPr>
          <p:cNvPr id="4" name="Содержимое 3" descr="IMG_37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420888"/>
            <a:ext cx="5256584" cy="394243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772400" cy="114298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dirty="0" smtClean="0"/>
              <a:t>Информационно-коммуникационные технологии</a:t>
            </a:r>
            <a:endParaRPr lang="ru-RU" sz="4400" dirty="0"/>
          </a:p>
        </p:txBody>
      </p:sp>
      <p:pic>
        <p:nvPicPr>
          <p:cNvPr id="4" name="Содержимое 3" descr="ноябрь 2009 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39740" y="2682699"/>
            <a:ext cx="2675503" cy="1842001"/>
          </a:xfrm>
        </p:spPr>
      </p:pic>
      <p:pic>
        <p:nvPicPr>
          <p:cNvPr id="5" name="Рисунок 4" descr="ноябрь 2009 06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254335"/>
            <a:ext cx="2547959" cy="191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ктябрь 2009 14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754137"/>
            <a:ext cx="2857493" cy="210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ноябрь 2009 10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254335"/>
            <a:ext cx="2500333" cy="18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Дистанционное обучение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                  * часто болеющие ученики</a:t>
            </a:r>
          </a:p>
          <a:p>
            <a:pPr>
              <a:buNone/>
            </a:pPr>
            <a:r>
              <a:rPr lang="ru-RU" dirty="0" smtClean="0"/>
              <a:t>                        * домашнее обучение</a:t>
            </a:r>
          </a:p>
          <a:p>
            <a:pPr>
              <a:buNone/>
            </a:pPr>
            <a:r>
              <a:rPr lang="ru-RU" dirty="0" smtClean="0"/>
              <a:t>                        * индивидуальные задания</a:t>
            </a:r>
          </a:p>
          <a:p>
            <a:pPr>
              <a:buNone/>
            </a:pPr>
            <a:r>
              <a:rPr lang="ru-RU" dirty="0" smtClean="0"/>
              <a:t>                          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sz="3300" dirty="0" smtClean="0">
                <a:solidFill>
                  <a:srgbClr val="7030A0"/>
                </a:solidFill>
              </a:rPr>
              <a:t>социальная сеть для учащихся и их родителей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/>
              <a:t> * домашние задания в игровой  форме</a:t>
            </a:r>
          </a:p>
          <a:p>
            <a:pPr>
              <a:buNone/>
            </a:pPr>
            <a:r>
              <a:rPr lang="ru-RU" dirty="0" smtClean="0"/>
              <a:t>  * обсуждения</a:t>
            </a:r>
          </a:p>
          <a:p>
            <a:pPr>
              <a:buNone/>
            </a:pPr>
            <a:r>
              <a:rPr lang="ru-RU" dirty="0" smtClean="0"/>
              <a:t>  * объявления</a:t>
            </a:r>
          </a:p>
          <a:p>
            <a:pPr>
              <a:buNone/>
            </a:pPr>
            <a:r>
              <a:rPr lang="ru-RU" dirty="0" smtClean="0"/>
              <a:t>  * видеофильмы </a:t>
            </a:r>
          </a:p>
          <a:p>
            <a:pPr>
              <a:buNone/>
            </a:pPr>
            <a:r>
              <a:rPr lang="ru-RU" dirty="0" smtClean="0"/>
              <a:t>  * фотоальбомы с достопримечательностями англоязычных стран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Дети улыбаются, рады урокам и учителям, значит мыслительная деятельность проходит эффективно, а урок явлется современным</a:t>
            </a:r>
            <a:endParaRPr lang="ru-RU" sz="3200" dirty="0"/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      </a:t>
            </a:r>
          </a:p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endParaRPr lang="ru-RU" dirty="0" smtClean="0"/>
          </a:p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endParaRPr lang="ru-RU" dirty="0" smtClean="0"/>
          </a:p>
          <a:p>
            <a:pPr>
              <a:buFont typeface="Wingdings" pitchFamily="2" charset="2"/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Рисунок 5" descr="IMG_35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060848"/>
            <a:ext cx="5832648" cy="42484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268760"/>
            <a:ext cx="8676456" cy="3168351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Спасибо!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Творческих успехов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Вам, дорогие коллеги и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 Вашим ученикам!</a:t>
            </a:r>
          </a:p>
          <a:p>
            <a:pPr algn="ctr"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844824"/>
            <a:ext cx="4031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r>
              <a:rPr lang="en-US" dirty="0" smtClean="0">
                <a:solidFill>
                  <a:srgbClr val="C00000"/>
                </a:solidFill>
                <a:hlinkClick r:id="rId2"/>
              </a:rPr>
              <a:t>http://katiep08.edublogs.org/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620689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презентации использовались фотографии из архива автора</a:t>
            </a:r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3568" y="2060848"/>
            <a:ext cx="228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Интернет ресурсы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3140968"/>
            <a:ext cx="3952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http://www.kievpress.com.ua/?p=572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899592" y="37170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http://ivona.bigmir.net/deti/schoolboy/302018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576" y="1196752"/>
            <a:ext cx="8229600" cy="4389437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Ученик не сосуд,  который надо  заполнить,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а </a:t>
            </a:r>
            <a:r>
              <a:rPr lang="ru-RU" sz="4400" b="1" dirty="0" smtClean="0">
                <a:solidFill>
                  <a:srgbClr val="C00000"/>
                </a:solidFill>
              </a:rPr>
              <a:t>факел</a:t>
            </a:r>
            <a:r>
              <a:rPr lang="ru-RU" sz="2800" b="1" dirty="0" smtClean="0">
                <a:solidFill>
                  <a:srgbClr val="C00000"/>
                </a:solidFill>
              </a:rPr>
              <a:t>, который надо зажечь.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torc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2500306"/>
            <a:ext cx="2032000" cy="304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84737" y="6237312"/>
            <a:ext cx="3216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http://katiep08.edublogs.org/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704088"/>
            <a:ext cx="4906888" cy="420656"/>
          </a:xfrm>
        </p:spPr>
        <p:txBody>
          <a:bodyPr>
            <a:noAutofit/>
          </a:bodyPr>
          <a:lstStyle/>
          <a:p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</a:t>
            </a:r>
            <a:r>
              <a:rPr lang="ru-RU" sz="4400" b="1" dirty="0" smtClean="0">
                <a:solidFill>
                  <a:srgbClr val="FF0000"/>
                </a:solidFill>
              </a:rPr>
              <a:t>Учись учиться!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</a:t>
            </a:r>
            <a:endParaRPr lang="ru-RU" dirty="0"/>
          </a:p>
        </p:txBody>
      </p:sp>
      <p:pic>
        <p:nvPicPr>
          <p:cNvPr id="4" name="Содержимое 3" descr="uchchimsj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2833689" cy="2107234"/>
          </a:xfrm>
          <a:prstGeom prst="rect">
            <a:avLst/>
          </a:prstGeom>
        </p:spPr>
      </p:pic>
      <p:pic>
        <p:nvPicPr>
          <p:cNvPr id="14338" name="Picture 2" descr="http://im0-tub-ru.yandex.net/i?id=64825425-6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77072"/>
            <a:ext cx="2683186" cy="1788790"/>
          </a:xfrm>
          <a:prstGeom prst="rect">
            <a:avLst/>
          </a:prstGeom>
          <a:noFill/>
        </p:spPr>
      </p:pic>
      <p:pic>
        <p:nvPicPr>
          <p:cNvPr id="14342" name="Picture 6" descr="http://us.123rf.com/400wm/400/400/xalanx/xalanx1002/xalanx100200013/6339668-portrait-of-a-schoolboy-sleeping-on-his-desk-near-a-pile-of-boo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005064"/>
            <a:ext cx="2759828" cy="1841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Принципы обучения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 -  </a:t>
            </a:r>
            <a:r>
              <a:rPr lang="ru-RU" sz="2800" dirty="0" smtClean="0"/>
              <a:t>личностно-ориентированное   обучение</a:t>
            </a:r>
            <a:endParaRPr lang="en-US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en-US" sz="2800" dirty="0" smtClean="0"/>
              <a:t>        </a:t>
            </a:r>
            <a:endParaRPr lang="ru-RU" sz="2800" dirty="0" smtClean="0"/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ru-RU" sz="2800" dirty="0" smtClean="0"/>
              <a:t>-  сотрудничество, </a:t>
            </a:r>
            <a:r>
              <a:rPr lang="ru-RU" sz="2800" dirty="0" err="1" smtClean="0"/>
              <a:t>коммуникативность</a:t>
            </a:r>
            <a:endParaRPr lang="ru-RU" sz="2800" dirty="0" smtClean="0"/>
          </a:p>
          <a:p>
            <a:pPr>
              <a:buNone/>
            </a:pPr>
            <a:r>
              <a:rPr lang="en-US" sz="2800" dirty="0" smtClean="0"/>
              <a:t>      </a:t>
            </a:r>
            <a:r>
              <a:rPr lang="ru-RU" sz="2800" dirty="0" smtClean="0"/>
              <a:t>  </a:t>
            </a:r>
            <a:r>
              <a:rPr lang="en-US" sz="2800" dirty="0" smtClean="0"/>
              <a:t> 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- деятельностный подход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Современные </a:t>
            </a:r>
            <a:br>
              <a:rPr lang="ru-RU" dirty="0" smtClean="0"/>
            </a:br>
            <a:r>
              <a:rPr lang="ru-RU" dirty="0" smtClean="0"/>
              <a:t>образовательные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 развивающее обучение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- проблемное обучение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- проекты в обучении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- обучение в сотрудничестве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- игровые технологии, в т. ч. </a:t>
            </a:r>
            <a:r>
              <a:rPr lang="ru-RU" dirty="0"/>
              <a:t>р</a:t>
            </a:r>
            <a:r>
              <a:rPr lang="ru-RU" dirty="0" smtClean="0"/>
              <a:t>олевые игры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- система оценки «</a:t>
            </a:r>
            <a:r>
              <a:rPr lang="ru-RU" dirty="0" err="1" smtClean="0"/>
              <a:t>Портфолио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- дистанционное обучение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- информационно-коммуникационные технологии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Вовлечение школьников в преобразовательную форму деятельности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800" dirty="0" smtClean="0">
                <a:solidFill>
                  <a:srgbClr val="7030A0"/>
                </a:solidFill>
              </a:rPr>
              <a:t>развивающее и проблемное  обучения </a:t>
            </a:r>
          </a:p>
          <a:p>
            <a:pPr>
              <a:buNone/>
            </a:pPr>
            <a:r>
              <a:rPr lang="ru-RU" sz="2800" dirty="0" smtClean="0"/>
              <a:t>  чтение : </a:t>
            </a:r>
          </a:p>
          <a:p>
            <a:pPr>
              <a:buNone/>
            </a:pPr>
            <a:r>
              <a:rPr lang="ru-RU" sz="2800" dirty="0" smtClean="0"/>
              <a:t>  просмотровое,  поисковое</a:t>
            </a:r>
          </a:p>
          <a:p>
            <a:pPr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4" name="Рисунок 3" descr="май 2011 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852936"/>
            <a:ext cx="2626616" cy="3502155"/>
          </a:xfrm>
          <a:prstGeom prst="rect">
            <a:avLst/>
          </a:prstGeom>
        </p:spPr>
      </p:pic>
      <p:pic>
        <p:nvPicPr>
          <p:cNvPr id="5" name="Рисунок 4" descr="май 2011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573016"/>
            <a:ext cx="2197988" cy="2930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роекты в обучении</a:t>
            </a:r>
            <a:endParaRPr lang="ru-RU" dirty="0"/>
          </a:p>
        </p:txBody>
      </p:sp>
      <p:pic>
        <p:nvPicPr>
          <p:cNvPr id="4" name="Содержимое 3" descr="IMG_0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3936438" cy="2952328"/>
          </a:xfrm>
        </p:spPr>
      </p:pic>
      <p:pic>
        <p:nvPicPr>
          <p:cNvPr id="6" name="Рисунок 5" descr="IMG_01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5541" y="1772816"/>
            <a:ext cx="4128459" cy="3096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6219" y="4797152"/>
            <a:ext cx="80477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 время работы над проектом учащиеся</a:t>
            </a:r>
          </a:p>
          <a:p>
            <a:r>
              <a:rPr lang="ru-RU" dirty="0" smtClean="0"/>
              <a:t>- анализируют учебный материал</a:t>
            </a:r>
          </a:p>
          <a:p>
            <a:r>
              <a:rPr lang="ru-RU" dirty="0" smtClean="0"/>
              <a:t>-  сравнивают, обобщают</a:t>
            </a:r>
          </a:p>
          <a:p>
            <a:r>
              <a:rPr lang="ru-RU" dirty="0" smtClean="0"/>
              <a:t>- делают заключение</a:t>
            </a:r>
          </a:p>
          <a:p>
            <a:r>
              <a:rPr lang="ru-RU" dirty="0" smtClean="0"/>
              <a:t>- оформляют проектную работу на электронном или бумажном носителях.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С</a:t>
            </a:r>
            <a:r>
              <a:rPr lang="ru-RU" sz="4000" dirty="0" smtClean="0"/>
              <a:t>истема оценки</a:t>
            </a:r>
            <a:br>
              <a:rPr lang="ru-RU" sz="4000" dirty="0" smtClean="0"/>
            </a:br>
            <a:r>
              <a:rPr lang="ru-RU" sz="4000" dirty="0" smtClean="0"/>
              <a:t> «</a:t>
            </a:r>
            <a:r>
              <a:rPr lang="ru-RU" sz="4000" dirty="0" err="1" smtClean="0"/>
              <a:t>Портфолио</a:t>
            </a:r>
            <a:r>
              <a:rPr lang="ru-RU" sz="4000" dirty="0" smtClean="0"/>
              <a:t> по английскому</a:t>
            </a:r>
            <a:r>
              <a:rPr lang="en-US" sz="4000" dirty="0" smtClean="0"/>
              <a:t> </a:t>
            </a:r>
            <a:r>
              <a:rPr lang="ru-RU" sz="4000" dirty="0" smtClean="0"/>
              <a:t>языку»</a:t>
            </a:r>
            <a:endParaRPr lang="ru-RU" sz="4000" dirty="0"/>
          </a:p>
        </p:txBody>
      </p:sp>
      <p:pic>
        <p:nvPicPr>
          <p:cNvPr id="4" name="Содержимое 3" descr="IMG_37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060848"/>
            <a:ext cx="3825227" cy="2868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5301208"/>
            <a:ext cx="7127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Портфолио по английскому языку хранятся творческие работы, </a:t>
            </a:r>
            <a:endParaRPr lang="ru-RU" dirty="0" smtClean="0"/>
          </a:p>
          <a:p>
            <a:r>
              <a:rPr lang="ru-RU" dirty="0" smtClean="0"/>
              <a:t>результаты </a:t>
            </a:r>
            <a:r>
              <a:rPr lang="ru-RU" dirty="0" smtClean="0"/>
              <a:t>олимпиадных и конкурсных работ,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в том числе и проектные работы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dirty="0" smtClean="0"/>
              <a:t>Обучение в сотрудничестве</a:t>
            </a:r>
            <a:endParaRPr lang="ru-RU" dirty="0"/>
          </a:p>
        </p:txBody>
      </p:sp>
      <p:pic>
        <p:nvPicPr>
          <p:cNvPr id="6" name="Содержимое 5" descr="IMG_0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4400531" cy="3300398"/>
          </a:xfrm>
        </p:spPr>
      </p:pic>
      <p:pic>
        <p:nvPicPr>
          <p:cNvPr id="7" name="Рисунок 6" descr="IMG_0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5491" y="1844824"/>
            <a:ext cx="4208509" cy="3156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5301208"/>
            <a:ext cx="7426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Обучение в сотрудничестве (пары, группы) на разных этапах урока  </a:t>
            </a:r>
            <a:r>
              <a:rPr lang="ru-RU" dirty="0" smtClean="0"/>
              <a:t>-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это реализация коммуникативного принципа </a:t>
            </a:r>
            <a:endParaRPr lang="ru-RU" dirty="0" smtClean="0"/>
          </a:p>
          <a:p>
            <a:pPr algn="ctr"/>
            <a:r>
              <a:rPr lang="ru-RU" dirty="0" smtClean="0"/>
              <a:t>обучения </a:t>
            </a:r>
            <a:r>
              <a:rPr lang="ru-RU" dirty="0" smtClean="0"/>
              <a:t>иностранному языку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720</TotalTime>
  <Words>345</Words>
  <Application>Microsoft Office PowerPoint</Application>
  <PresentationFormat>On-screen Show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Поток</vt:lpstr>
      <vt:lpstr>Современный урок английского языка</vt:lpstr>
      <vt:lpstr>Slide 2</vt:lpstr>
      <vt:lpstr>Slide 3</vt:lpstr>
      <vt:lpstr>Принципы обучения </vt:lpstr>
      <vt:lpstr>Современные  образовательные технологии</vt:lpstr>
      <vt:lpstr>Вовлечение школьников в преобразовательную форму деятельности</vt:lpstr>
      <vt:lpstr>Проекты в обучении</vt:lpstr>
      <vt:lpstr>Система оценки  «Портфолио по английскому языку»</vt:lpstr>
      <vt:lpstr>Обучение в сотрудничестве</vt:lpstr>
      <vt:lpstr>Игровые технологии,  </vt:lpstr>
      <vt:lpstr>Здоровьесберегающие технологии</vt:lpstr>
      <vt:lpstr>Информационно-коммуникационные технологии</vt:lpstr>
      <vt:lpstr>Дистанционное обучение</vt:lpstr>
      <vt:lpstr>Дети улыбаются, рады урокам и учителям, значит мыслительная деятельность проходит эффективно, а урок явлется современным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 английского языка</dc:title>
  <dc:creator>Шайдурова ВФ ГБОУ Школа№106</dc:creator>
  <cp:lastModifiedBy>acer</cp:lastModifiedBy>
  <cp:revision>75</cp:revision>
  <dcterms:created xsi:type="dcterms:W3CDTF">2011-12-02T07:11:51Z</dcterms:created>
  <dcterms:modified xsi:type="dcterms:W3CDTF">2015-05-23T11:22:20Z</dcterms:modified>
</cp:coreProperties>
</file>