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3" r:id="rId2"/>
    <p:sldId id="258" r:id="rId3"/>
    <p:sldId id="270" r:id="rId4"/>
    <p:sldId id="257" r:id="rId5"/>
    <p:sldId id="259" r:id="rId6"/>
    <p:sldId id="262" r:id="rId7"/>
    <p:sldId id="265" r:id="rId8"/>
    <p:sldId id="269" r:id="rId9"/>
    <p:sldId id="267" r:id="rId10"/>
    <p:sldId id="274" r:id="rId11"/>
    <p:sldId id="266" r:id="rId12"/>
    <p:sldId id="271" r:id="rId13"/>
    <p:sldId id="272" r:id="rId14"/>
    <p:sldId id="268" r:id="rId15"/>
    <p:sldId id="260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05DAE82-145A-4517-B352-736377CC342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A467A1-A00D-471E-BD24-6EBFD1CA6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AE82-145A-4517-B352-736377CC342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67A1-A00D-471E-BD24-6EBFD1CA6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05DAE82-145A-4517-B352-736377CC342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BA467A1-A00D-471E-BD24-6EBFD1CA6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AE82-145A-4517-B352-736377CC342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A467A1-A00D-471E-BD24-6EBFD1CA6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AE82-145A-4517-B352-736377CC342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BA467A1-A00D-471E-BD24-6EBFD1CA6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5DAE82-145A-4517-B352-736377CC342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A467A1-A00D-471E-BD24-6EBFD1CA6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5DAE82-145A-4517-B352-736377CC342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A467A1-A00D-471E-BD24-6EBFD1CA6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AE82-145A-4517-B352-736377CC342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A467A1-A00D-471E-BD24-6EBFD1CA6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AE82-145A-4517-B352-736377CC342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A467A1-A00D-471E-BD24-6EBFD1CA6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AE82-145A-4517-B352-736377CC342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A467A1-A00D-471E-BD24-6EBFD1CA6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05DAE82-145A-4517-B352-736377CC342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BA467A1-A00D-471E-BD24-6EBFD1CA6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5DAE82-145A-4517-B352-736377CC342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A467A1-A00D-471E-BD24-6EBFD1CA6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oyrebenok.ru/troica-religion.s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hyperlink" Target="http://www.liveinternet.ru/users/k-a-m/post28083724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cer\Documents\НОВОСТИ\ТРОИЦА\6524550-226744-birch-catkins-isolated-on-white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13"/>
          <a:stretch>
            <a:fillRect/>
          </a:stretch>
        </p:blipFill>
        <p:spPr bwMode="auto">
          <a:xfrm>
            <a:off x="5004048" y="-243408"/>
            <a:ext cx="4139952" cy="35458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060848"/>
            <a:ext cx="697620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Презентация</a:t>
            </a:r>
          </a:p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«День Святой Троицы»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 беседе о традиционных праздниках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русского народа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7720" y="4725144"/>
            <a:ext cx="2955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Шайдурова В.Ф.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учитель английского языка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ГОУ «Школа №106»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Санкт-Петербург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602128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2015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иск D копия\Фоны . Обои\Березы\0_b5080_aac81db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919008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Зеленый цвет в убранстве храмов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и в облачении не случаен - он символизирует животворящую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и обновляющую силу Святого Духа.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Кроме того, это цвет оптимизма, надежды на Спасение,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на защиту от дьявольских козней и происков.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иск D копия\Фоны . Обои\Березы\0_b5080_aac81db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3861048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</a:rPr>
              <a:t>Троицу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сначала служится литургия</a:t>
            </a:r>
            <a:r>
              <a:rPr lang="ru-RU" sz="2400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после нее - вечерня, 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на которой читаются стихиры, прославляющие сошествие Святого Духа, 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Триединство и значение Церкви для всех верующих.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Также произносятся молитвы о спасении всех живых и усопших.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Завершается праздничная служба заутреней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и пением двух специальных канонов.</a:t>
            </a:r>
          </a:p>
        </p:txBody>
      </p:sp>
      <p:sp>
        <p:nvSpPr>
          <p:cNvPr id="5" name="Action Button: Beginning 4">
            <a:hlinkClick r:id="rId3" action="ppaction://hlinksldjump" highlightClick="1"/>
          </p:cNvPr>
          <p:cNvSpPr/>
          <p:nvPr/>
        </p:nvSpPr>
        <p:spPr>
          <a:xfrm>
            <a:off x="8316416" y="6093296"/>
            <a:ext cx="611560" cy="394344"/>
          </a:xfrm>
          <a:prstGeom prst="actionButtonBeginning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F:\Диск D копия\Фоны . Обои\ВЕСНА\natureillustrationwith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33747" cy="6857999"/>
          </a:xfrm>
          <a:prstGeom prst="rect">
            <a:avLst/>
          </a:prstGeom>
          <a:noFill/>
        </p:spPr>
      </p:pic>
      <p:pic>
        <p:nvPicPr>
          <p:cNvPr id="4" name="Picture 2" descr="&amp;Ncy;&amp;acy;&amp;tscy;&amp;icy;&amp;ocy;&amp;ncy;&amp;acy;&amp;lcy;&amp;softcy;&amp;ncy;&amp;ycy;&amp;iecy; &amp;Kcy;&amp;ucy;&amp;khcy;&amp;ncy;&amp;icy; &amp;Mcy;&amp;icy;&amp;rcy;&amp;acy;: &amp;Ocy;&amp;scy;&amp;iecy;&amp;tcy;&amp;icy;&amp;ncy;&amp;scy;&amp;kcy;&amp;icy;&amp;iecy; &amp;pcy;&amp;icy;&amp;rcy;&amp;ocy;&amp;g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14196">
            <a:off x="180418" y="923423"/>
            <a:ext cx="2892945" cy="1924492"/>
          </a:xfrm>
          <a:prstGeom prst="rect">
            <a:avLst/>
          </a:prstGeom>
          <a:noFill/>
        </p:spPr>
      </p:pic>
      <p:pic>
        <p:nvPicPr>
          <p:cNvPr id="24581" name="Picture 5" descr="&amp;Pcy;&amp;icy;&amp;rcy;&amp;ocy;&amp;gcy;&amp;icy;, &amp;kcy;&amp;ocy;&amp;tcy;&amp;ocy;&amp;rcy;&amp;ycy;&amp;iecy; &amp;ncy;&amp;iecy; &amp;chcy;&amp;iecy;&amp;rcy;&amp;scy;&amp;tcy;&amp;vcy;&amp;iecy;&amp;yucy;&amp;tcy; - &amp;Ucy;&amp;ncy;&amp;icy;&amp;vcy;&amp;iecy;&amp;rcy;&amp;scy;&amp;acy;&amp;lcy;&amp;softcy;&amp;ncy;&amp;ocy;&amp;iecy; &amp;tcy;&amp;iecy;&amp;scy;&amp;tcy;&amp;ocy; &amp;Scy;&amp;ocy;&amp;vcy;&amp;iecy;&amp;tcy;&amp;ycy; &amp;ncy;&amp;acy; &amp;vcy;&amp;scy;&amp;iecy; &amp;scy;&amp;lcy;&amp;ucy;&amp;chcy;&amp;acy;&amp;icy; &amp;zhcy;&amp;icy;&amp;zcy;&amp;ncy;&amp;icy; &amp;Scy;&amp;ocy;&amp;vcy;&amp;iecy;&amp;tcy;&amp;ycy; &amp;kcy;&amp;ucy;&amp;lcy;&amp;icy;&amp;ncy;&amp;acy;&amp;rcy;&amp;acy;&amp;mcy;"/>
          <p:cNvPicPr>
            <a:picLocks noChangeAspect="1" noChangeArrowheads="1"/>
          </p:cNvPicPr>
          <p:nvPr/>
        </p:nvPicPr>
        <p:blipFill>
          <a:blip r:embed="rId4" cstate="print"/>
          <a:srcRect l="4652" r="15097"/>
          <a:stretch>
            <a:fillRect/>
          </a:stretch>
        </p:blipFill>
        <p:spPr bwMode="auto">
          <a:xfrm>
            <a:off x="2915816" y="2204864"/>
            <a:ext cx="3168352" cy="2623931"/>
          </a:xfrm>
          <a:prstGeom prst="ellipse">
            <a:avLst/>
          </a:prstGeom>
          <a:noFill/>
        </p:spPr>
      </p:pic>
      <p:pic>
        <p:nvPicPr>
          <p:cNvPr id="24583" name="Picture 7" descr="&amp;Mcy;&amp;Ocy;&amp;YAcy; &amp;ZHcy;&amp;Icy;&amp;Zcy;&amp;Ncy;&amp;SOFTcy; &amp;Ncy;&amp;Acy; &amp;Pcy;&amp;IEcy;&amp;Ncy;&amp;Scy;&amp;Icy;&amp;Icy; &amp;Vcy; &amp;Kcy;&amp;Rcy;&amp;Ycy;&amp;Mcy;&amp;Ucy;: &amp;Tcy;&amp;rcy;&amp;ocy;&amp;icy;&amp;tscy;&amp;acy; - &amp;scy;&amp;vcy;&amp;iecy;&amp;tcy;&amp;lcy;&amp;ycy;&amp;jcy; &amp;pcy;&amp;rcy;&amp;acy;&amp;zcy;&amp;dcy;&amp;ncy;&amp;icy;&amp;k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640" y="980728"/>
            <a:ext cx="3240360" cy="2430270"/>
          </a:xfrm>
          <a:prstGeom prst="ellipse">
            <a:avLst/>
          </a:prstGeom>
          <a:noFill/>
        </p:spPr>
      </p:pic>
      <p:pic>
        <p:nvPicPr>
          <p:cNvPr id="24585" name="Picture 9" descr="&amp;Bcy;&amp;ucy;&amp;dcy;&amp;iecy;&amp;tcy; &amp;lcy;&amp;icy; &amp;tcy;&amp;rcy;&amp;acy;&amp;dcy;&amp;icy;&amp;tscy;&amp;icy;&amp;yacy; &amp;vcy; 20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44777">
            <a:off x="5828373" y="4531294"/>
            <a:ext cx="2600325" cy="1428750"/>
          </a:xfrm>
          <a:prstGeom prst="rect">
            <a:avLst/>
          </a:prstGeom>
          <a:noFill/>
        </p:spPr>
      </p:pic>
      <p:sp>
        <p:nvSpPr>
          <p:cNvPr id="24587" name="AutoShape 11" descr="&amp;Vcy;&amp;ycy;&amp;pcy;&amp;iecy;&amp;chcy;&amp;kcy;&amp;acy; &amp;KHcy;&amp;ocy;&amp;rcy;&amp;ocy;&amp;shcy;&amp;ocy;&amp;Dcy;&amp;ocy;&amp;mcy;&amp;acy;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9" name="AutoShape 13" descr="&amp;Vcy;&amp;ycy;&amp;pcy;&amp;iecy;&amp;chcy;&amp;kcy;&amp;acy; &amp;KHcy;&amp;ocy;&amp;rcy;&amp;ocy;&amp;shcy;&amp;ocy;&amp;Dcy;&amp;ocy;&amp;mcy;&amp;acy;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1" name="AutoShape 15" descr="&amp;Vcy;&amp;ycy;&amp;pcy;&amp;iecy;&amp;chcy;&amp;kcy;&amp;acy; &amp;KHcy;&amp;ocy;&amp;rcy;&amp;ocy;&amp;shcy;&amp;ocy;&amp;Dcy;&amp;ocy;&amp;mcy;&amp;acy;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3" name="AutoShape 17" descr="&amp;Vcy;&amp;ycy;&amp;pcy;&amp;iecy;&amp;chcy;&amp;kcy;&amp;acy; &amp;KHcy;&amp;ocy;&amp;rcy;&amp;ocy;&amp;shcy;&amp;ocy;&amp;Dcy;&amp;ocy;&amp;mcy;&amp;acy;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5" name="AutoShape 19" descr="&amp;Vcy;&amp;ycy;&amp;pcy;&amp;iecy;&amp;chcy;&amp;kcy;&amp;acy; &amp;KHcy;&amp;ocy;&amp;rcy;&amp;ocy;&amp;shcy;&amp;ocy;&amp;Dcy;&amp;ocy;&amp;mcy;&amp;acy;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7" name="AutoShape 21" descr="&amp;Vcy;&amp;ycy;&amp;pcy;&amp;iecy;&amp;chcy;&amp;kcy;&amp;acy; &amp;KHcy;&amp;ocy;&amp;rcy;&amp;ocy;&amp;shcy;&amp;ocy;&amp;Dcy;&amp;ocy;&amp;mcy;&amp;acy;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9" name="Picture 23" descr="&amp;Kcy;&amp;ncy;&amp;ycy;&amp;shcy;&amp;icy; &amp;rcy;&amp;iecy;&amp;tscy;&amp;iecy;&amp;pcy;&amp;tcy;&amp;y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13723">
            <a:off x="421742" y="4466069"/>
            <a:ext cx="2705100" cy="16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Диск D копия\Фоны . Обои\ВЕСНА\natureillustrationwith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33747" cy="6857999"/>
          </a:xfrm>
          <a:prstGeom prst="rect">
            <a:avLst/>
          </a:prstGeom>
          <a:noFill/>
        </p:spPr>
      </p:pic>
      <p:pic>
        <p:nvPicPr>
          <p:cNvPr id="3" name="Picture 2" descr="&amp;Kcy;&amp;vcy;&amp;acy;&amp;scy; &amp;icy;&amp;zcy; &amp;scy;&amp;ocy;&amp;lcy;&amp;ocy;&amp;dcy;&amp;acy; &amp;rcy;&amp;iecy;&amp;tscy;&amp;iecy;&amp;pcy;&amp;tcy; -&quot;&amp;vcy;&amp;scy;&amp;iecy; &amp;rcy;&amp;iecy;&amp;tscy;&amp;iecy;&amp;pcy;&amp;tcy;&amp;ycy;,&amp;ecy;&amp;kcy;&amp;scy;&amp;kcy;&amp;lcy;&amp;yucy;&amp;zcy;&amp;icy;&amp;vcy;&amp;ncy;&amp;acy;&amp;yacy; &amp;scy;&amp;bcy;&amp;ocy;&amp;rcy;&amp;kcy;&amp;a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04725">
            <a:off x="179512" y="2060848"/>
            <a:ext cx="3130319" cy="2347739"/>
          </a:xfrm>
          <a:prstGeom prst="rect">
            <a:avLst/>
          </a:prstGeom>
          <a:noFill/>
        </p:spPr>
      </p:pic>
      <p:pic>
        <p:nvPicPr>
          <p:cNvPr id="29700" name="Picture 4" descr="&amp;Zcy;&amp;dcy;&amp;ocy;&amp;rcy;&amp;ocy;&amp;vcy;&amp;softcy;&amp;iecy; &amp;zhcy;&amp;iecy;&amp;ncy;&amp;shchcy;&amp;icy;&amp;ncy;&amp;ycy; &quot; 20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</a:blip>
          <a:srcRect b="6596"/>
          <a:stretch>
            <a:fillRect/>
          </a:stretch>
        </p:blipFill>
        <p:spPr bwMode="auto">
          <a:xfrm>
            <a:off x="5580112" y="1772816"/>
            <a:ext cx="2946797" cy="2376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84168" y="4365104"/>
            <a:ext cx="1398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Квас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4653136"/>
            <a:ext cx="1399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Морс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9702" name="Picture 6" descr="&amp;Pcy;&amp;ocy;&amp;lcy;&amp;iecy;&amp;zcy;&amp;ncy;&amp;ycy;&amp;jcy; &amp;khcy;&amp;lcy;&amp;iecy;&amp;bcy;&amp;ncy;&amp;ycy;&amp;jcy; &amp;kcy;&amp;vcy;&amp;acy;&amp;scy; &amp;rcy;&amp;iecy;&amp;tscy;&amp;iecy;&amp;pcy;&amp;t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573016"/>
            <a:ext cx="2088232" cy="2245041"/>
          </a:xfrm>
          <a:prstGeom prst="rect">
            <a:avLst/>
          </a:prstGeom>
          <a:noFill/>
        </p:spPr>
      </p:pic>
      <p:pic>
        <p:nvPicPr>
          <p:cNvPr id="29703" name="Picture 7" descr="C:\Users\acer\Documents\НОВОСТИ\ТРОИЦА\6524550-226744-birch-catkins-isolated-on-white-backgroun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0556" y="0"/>
            <a:ext cx="3053444" cy="2034357"/>
          </a:xfrm>
          <a:prstGeom prst="rect">
            <a:avLst/>
          </a:prstGeom>
          <a:noFill/>
        </p:spPr>
      </p:pic>
      <p:sp>
        <p:nvSpPr>
          <p:cNvPr id="9" name="Action Button: Beginning 8">
            <a:hlinkClick r:id="rId7" action="ppaction://hlinksldjump" highlightClick="1"/>
          </p:cNvPr>
          <p:cNvSpPr/>
          <p:nvPr/>
        </p:nvSpPr>
        <p:spPr>
          <a:xfrm>
            <a:off x="8244408" y="5373216"/>
            <a:ext cx="611560" cy="394344"/>
          </a:xfrm>
          <a:prstGeom prst="actionButtonBeginning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иск D копия\Фоны . Обои\Березы\0_b5080_aac81db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25662" y="4303455"/>
            <a:ext cx="774930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На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Троицу было принято ходить в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лес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и слушать кукушку -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сколько раз она прокукует,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столько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лет девице в доме отца томиться.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Дождь </a:t>
            </a:r>
            <a:r>
              <a:rPr lang="ru-RU" sz="2000" b="1" dirty="0"/>
              <a:t>на Троицу – к урожаю, к грибному лету, к обильному цвету, </a:t>
            </a:r>
            <a:br>
              <a:rPr lang="ru-RU" sz="2000" b="1" dirty="0"/>
            </a:br>
            <a:r>
              <a:rPr lang="ru-RU" sz="2000" b="1" dirty="0"/>
              <a:t>к щедрым хлебам, к благополучным делам.</a:t>
            </a:r>
            <a:br>
              <a:rPr lang="ru-RU" sz="2000" b="1" dirty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Дождь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на Троицын день – к долгому периоду хорошей погоды.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3284984"/>
            <a:ext cx="2047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Приметы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иск D копия\Фоны . Обои\Березы\0_b5080_aac81db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91072" y="3811012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Дождь на Троицу –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 </a:t>
            </a:r>
            <a:r>
              <a:rPr lang="ru-RU" sz="2400" b="1" dirty="0">
                <a:solidFill>
                  <a:srgbClr val="C00000"/>
                </a:solidFill>
              </a:rPr>
              <a:t>большому количеству мышей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На Троицу работать не полагается </a:t>
            </a:r>
            <a:r>
              <a:rPr lang="ru-RU" sz="2400" b="1" dirty="0" smtClean="0"/>
              <a:t>– неприятности приманишь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На Троицу не купаются – русалки лютуют.</a:t>
            </a:r>
          </a:p>
          <a:p>
            <a:endParaRPr lang="ru-RU" sz="2400" b="1" dirty="0"/>
          </a:p>
        </p:txBody>
      </p:sp>
      <p:sp>
        <p:nvSpPr>
          <p:cNvPr id="5" name="Action Button: Beginning 4">
            <a:hlinkClick r:id="rId3" action="ppaction://hlinksldjump" highlightClick="1"/>
          </p:cNvPr>
          <p:cNvSpPr/>
          <p:nvPr/>
        </p:nvSpPr>
        <p:spPr>
          <a:xfrm>
            <a:off x="8316416" y="6093296"/>
            <a:ext cx="611560" cy="394344"/>
          </a:xfrm>
          <a:prstGeom prst="actionButtonBeginning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иск D копия\Фоны . Обои\Березы\0_b5080_aac81db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797152"/>
            <a:ext cx="6641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О.Глаголева, Е.Щеглова. Сегодня </a:t>
            </a:r>
            <a:r>
              <a:rPr lang="ru-RU" sz="2000" b="1" dirty="0"/>
              <a:t>праздник. </a:t>
            </a:r>
            <a:r>
              <a:rPr lang="ru-RU" sz="2000" b="1" dirty="0" smtClean="0"/>
              <a:t>Издание </a:t>
            </a:r>
            <a:r>
              <a:rPr lang="ru-RU" sz="2000" b="1" dirty="0"/>
              <a:t>Валаамского Спасопреображенского монастыря, 2006; В.Крупин. Детский церковный календарь. М., 2002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80526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u="sng" dirty="0">
                <a:hlinkClick r:id="rId3"/>
              </a:rPr>
              <a:t>http://www.tvoyrebenok.ru/troica-religion.shtml</a:t>
            </a:r>
            <a:r>
              <a:rPr lang="ru-RU" sz="1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116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u="sng" dirty="0">
                <a:hlinkClick r:id="rId4"/>
              </a:rPr>
              <a:t>http://www.liveinternet.ru/users/k-a-m/post280837248</a:t>
            </a:r>
            <a:r>
              <a:rPr lang="ru-RU" sz="1200" dirty="0"/>
              <a:t> </a:t>
            </a:r>
          </a:p>
        </p:txBody>
      </p:sp>
      <p:sp>
        <p:nvSpPr>
          <p:cNvPr id="6" name="Action Button: Beginning 5">
            <a:hlinkClick r:id="rId5" action="ppaction://hlinksldjump" highlightClick="1"/>
          </p:cNvPr>
          <p:cNvSpPr/>
          <p:nvPr/>
        </p:nvSpPr>
        <p:spPr>
          <a:xfrm>
            <a:off x="8316416" y="6021288"/>
            <a:ext cx="611560" cy="394344"/>
          </a:xfrm>
          <a:prstGeom prst="actionButtonBeginning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иск D копия\Фоны . Обои\Березы\0_8d003_bab6e0e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173" y="0"/>
            <a:ext cx="9392173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20298506">
            <a:off x="180149" y="1158643"/>
            <a:ext cx="77989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День Святой Троицы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090799">
            <a:off x="2110424" y="2034955"/>
            <a:ext cx="4689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1. </a:t>
            </a:r>
            <a:r>
              <a:rPr lang="ru-RU" sz="2400" b="1" dirty="0">
                <a:solidFill>
                  <a:srgbClr val="C00000"/>
                </a:solidFill>
              </a:rPr>
              <a:t>Д</a:t>
            </a:r>
            <a:r>
              <a:rPr lang="ru-RU" sz="2400" b="1" dirty="0" smtClean="0">
                <a:solidFill>
                  <a:srgbClr val="C00000"/>
                </a:solidFill>
              </a:rPr>
              <a:t>ата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2. Происхождение праздника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4. «Троица» Андрея Рублева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indent="-457200">
              <a:buAutoNum type="arabicPeriod" startAt="4"/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Традиции празднования</a:t>
            </a:r>
          </a:p>
          <a:p>
            <a:pPr marL="457200" indent="-457200">
              <a:buAutoNum type="arabicPeriod" startAt="4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Трапеза на </a:t>
            </a:r>
            <a:r>
              <a:rPr lang="ru-RU" sz="2400" b="1" dirty="0" smtClean="0">
                <a:solidFill>
                  <a:srgbClr val="C00000"/>
                </a:solidFill>
              </a:rPr>
              <a:t>Троицу</a:t>
            </a:r>
          </a:p>
          <a:p>
            <a:pPr marL="457200" indent="-457200">
              <a:buAutoNum type="arabicPeriod" startAt="4"/>
            </a:pPr>
            <a:r>
              <a:rPr lang="ru-RU" sz="2400" b="1" dirty="0">
                <a:solidFill>
                  <a:srgbClr val="C00000"/>
                </a:solidFill>
              </a:rPr>
              <a:t>Приметы</a:t>
            </a:r>
          </a:p>
        </p:txBody>
      </p:sp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3131840" y="2636912"/>
            <a:ext cx="21602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5940152" y="1700808"/>
            <a:ext cx="21602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5940152" y="2132856"/>
            <a:ext cx="21602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ction Button: Forward or Next 9">
            <a:hlinkClick r:id="rId6" action="ppaction://hlinksldjump" highlightClick="1"/>
          </p:cNvPr>
          <p:cNvSpPr/>
          <p:nvPr/>
        </p:nvSpPr>
        <p:spPr>
          <a:xfrm>
            <a:off x="6012160" y="2564904"/>
            <a:ext cx="21602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Action Button: Forward or Next 10">
            <a:hlinkClick r:id="rId7" action="ppaction://hlinksldjump" highlightClick="1"/>
          </p:cNvPr>
          <p:cNvSpPr/>
          <p:nvPr/>
        </p:nvSpPr>
        <p:spPr>
          <a:xfrm>
            <a:off x="5868144" y="3068960"/>
            <a:ext cx="21602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Action Button: Forward or Next 11">
            <a:hlinkClick r:id="rId8" action="ppaction://hlinksldjump" highlightClick="1"/>
          </p:cNvPr>
          <p:cNvSpPr/>
          <p:nvPr/>
        </p:nvSpPr>
        <p:spPr>
          <a:xfrm>
            <a:off x="5436096" y="3573016"/>
            <a:ext cx="21602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ocuments\НОВОСТИ\ТРОИЦА\троиц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0527"/>
            <a:ext cx="9165470" cy="699852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0" y="2780928"/>
            <a:ext cx="41825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31 мая 2015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иск D копия\Фоны . Обои\Березы\0_b5080_aac81db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5013176"/>
            <a:ext cx="736599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Троица (День Святой Троицы,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Пятидесятница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) празднуется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через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семь недель (в 50-й день) после Пасхи. 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Action Button: Beginning 3">
            <a:hlinkClick r:id="rId3" action="ppaction://hlinksldjump" highlightClick="1"/>
          </p:cNvPr>
          <p:cNvSpPr/>
          <p:nvPr/>
        </p:nvSpPr>
        <p:spPr>
          <a:xfrm>
            <a:off x="8532440" y="6093296"/>
            <a:ext cx="611560" cy="394344"/>
          </a:xfrm>
          <a:prstGeom prst="actionButtonBeginning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иск D копия\Фоны . Обои\Березы\береза-тенториум-экстрак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3568" y="2420888"/>
            <a:ext cx="897893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Глубинный смысл праздника Троицы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состоит в том,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Бог открывался людям не сразу, а постепенно: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сначала Он в качестве Бога Отца создал землю и всё живое,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затем Он послал на землю Своего Сына - Иисуса Христа,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в самом конце сниспослал на Апостолов Христа Духа Святого.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Таким образом, православный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праздник Святой Троицы символизирует ТриЕдиный Образ Бога,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 Бог Отец, Бог Сын и Бог Дух Святой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представляют собой единое,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неразрывное целое - Господа Бога, Святую Троицу.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иск D копия\Фоны . Обои\Березы\0_b5080_aac81db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869160"/>
            <a:ext cx="86976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После сошествия Святого Духа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апостолы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заговорили на разных языках: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Бог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наделил их даром проповедовать по всему миру,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чтобы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ученики его несли Истину людям разных стран.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ocuments\НОВОСТИ\ТРОИЦА\троиц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46" y="-181514"/>
            <a:ext cx="9219148" cy="703951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0" y="24208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Так распространялось</a:t>
            </a:r>
          </a:p>
          <a:p>
            <a:pPr algn="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учение Христа и </a:t>
            </a:r>
          </a:p>
          <a:p>
            <a:pPr algn="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начиналась история Церкви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Action Button: Beginning 3">
            <a:hlinkClick r:id="rId3" action="ppaction://hlinksldjump" highlightClick="1"/>
          </p:cNvPr>
          <p:cNvSpPr/>
          <p:nvPr/>
        </p:nvSpPr>
        <p:spPr>
          <a:xfrm>
            <a:off x="8532440" y="6093296"/>
            <a:ext cx="611560" cy="394344"/>
          </a:xfrm>
          <a:prstGeom prst="actionButtonBeginning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acer\Documents\НОВОСТИ\ТРОИЦА\opisanie-ikony-rubleva-troica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2163"/>
            <a:ext cx="5695863" cy="70901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3573016"/>
            <a:ext cx="28947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«Троица»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Андрей Рублев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3556" name="Picture 4" descr="C:\Users\acer\Documents\НОВОСТИ\ТРОИЦА\6524550-226744-birch-catkins-isolated-on-white-backgroun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1832" y="0"/>
            <a:ext cx="5322168" cy="3545894"/>
          </a:xfrm>
          <a:prstGeom prst="rect">
            <a:avLst/>
          </a:prstGeom>
          <a:noFill/>
        </p:spPr>
      </p:pic>
      <p:sp>
        <p:nvSpPr>
          <p:cNvPr id="5" name="Action Button: Beginning 4">
            <a:hlinkClick r:id="rId4" action="ppaction://hlinksldjump" highlightClick="1"/>
          </p:cNvPr>
          <p:cNvSpPr/>
          <p:nvPr/>
        </p:nvSpPr>
        <p:spPr>
          <a:xfrm>
            <a:off x="8316416" y="6093296"/>
            <a:ext cx="611560" cy="394344"/>
          </a:xfrm>
          <a:prstGeom prst="actionButtonBeginning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иск D копия\Фоны . Обои\Березы\0_b5080_aac81db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91680" y="3933056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Храмы на </a:t>
            </a:r>
            <a:r>
              <a:rPr lang="ru-RU" sz="2400" b="1" dirty="0" smtClean="0">
                <a:solidFill>
                  <a:srgbClr val="C00000"/>
                </a:solidFill>
              </a:rPr>
              <a:t>Троицу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украшены по-особому -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пол устлан свежескошенной травой,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иконы в «окладах» из березовых ветвей,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да и наряды церковнослужителей преимущественно </a:t>
            </a:r>
            <a:r>
              <a:rPr lang="ru-RU" sz="2400" b="1" dirty="0" smtClean="0">
                <a:solidFill>
                  <a:srgbClr val="C00000"/>
                </a:solidFill>
              </a:rPr>
              <a:t>зеленые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305</TotalTime>
  <Words>273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28</cp:revision>
  <dcterms:created xsi:type="dcterms:W3CDTF">2015-05-23T18:33:19Z</dcterms:created>
  <dcterms:modified xsi:type="dcterms:W3CDTF">2015-05-24T20:00:50Z</dcterms:modified>
</cp:coreProperties>
</file>