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7"/>
  </p:notesMasterIdLst>
  <p:sldIdLst>
    <p:sldId id="256" r:id="rId2"/>
    <p:sldId id="259" r:id="rId3"/>
    <p:sldId id="261" r:id="rId4"/>
    <p:sldId id="264" r:id="rId5"/>
    <p:sldId id="268" r:id="rId6"/>
    <p:sldId id="275" r:id="rId7"/>
    <p:sldId id="276" r:id="rId8"/>
    <p:sldId id="269" r:id="rId9"/>
    <p:sldId id="272" r:id="rId10"/>
    <p:sldId id="277" r:id="rId11"/>
    <p:sldId id="278" r:id="rId12"/>
    <p:sldId id="281" r:id="rId13"/>
    <p:sldId id="284" r:id="rId14"/>
    <p:sldId id="280" r:id="rId15"/>
    <p:sldId id="28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B84F"/>
    <a:srgbClr val="F49C5A"/>
    <a:srgbClr val="CC6600"/>
    <a:srgbClr val="990033"/>
    <a:srgbClr val="808000"/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1AE205-30F3-44B2-8CD8-3C24CFD64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119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2F345E-C6BC-4B35-83EC-05BE563DF8DF}" type="slidenum">
              <a:rPr lang="ru-RU" smtClean="0">
                <a:latin typeface="Arial" charset="0"/>
                <a:cs typeface="Arial" charset="0"/>
              </a:rPr>
              <a:pPr/>
              <a:t>4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2351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E912E-1766-4017-BEA1-04B472AD41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185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51701-8BB4-48B4-BE8D-9DC51971C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86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51701-8BB4-48B4-BE8D-9DC51971C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191958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51701-8BB4-48B4-BE8D-9DC51971C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8366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51701-8BB4-48B4-BE8D-9DC51971C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218455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51701-8BB4-48B4-BE8D-9DC51971C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7773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B2EC3-1A8F-4C15-98DA-DA96E92C14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2242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E1E96-B514-4F84-96BE-E49D9E4A2E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2925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76CB4-34C7-4CF5-8A41-2CFDFDE59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716463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C3780-8CC6-4A76-8F77-1ED2C70950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313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A44112-A0B9-4AE4-BD7E-48301F3205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3283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C44A31-8313-4445-99F3-ECA08B2A19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9838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F73FD-F30A-4F08-A24E-99C2AE1C9A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277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681FF-A5D7-4A1D-A16C-C363E68FA3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825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4D8A0-4BC4-45C4-A270-DFA12E1686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65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CF613-987E-480F-A75F-9B3895B3F8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562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C765C-20C2-46D8-8FBE-5F795FAB21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125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7B51701-8BB4-48B4-BE8D-9DC51971C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006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228600" y="3124200"/>
            <a:ext cx="813117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 algn="ctr">
              <a:lnSpc>
                <a:spcPct val="80000"/>
              </a:lnSpc>
              <a:spcBef>
                <a:spcPct val="20000"/>
              </a:spcBef>
            </a:pPr>
            <a:endParaRPr lang="ru-RU" sz="2400"/>
          </a:p>
        </p:txBody>
      </p:sp>
      <p:grpSp>
        <p:nvGrpSpPr>
          <p:cNvPr id="2052" name="Group 6"/>
          <p:cNvGrpSpPr>
            <a:grpSpLocks/>
          </p:cNvGrpSpPr>
          <p:nvPr/>
        </p:nvGrpSpPr>
        <p:grpSpPr bwMode="auto">
          <a:xfrm>
            <a:off x="25400" y="76200"/>
            <a:ext cx="9067800" cy="6705600"/>
            <a:chOff x="168" y="176"/>
            <a:chExt cx="5408" cy="3928"/>
          </a:xfrm>
        </p:grpSpPr>
        <p:sp>
          <p:nvSpPr>
            <p:cNvPr id="2054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3" name="TextBox 14"/>
          <p:cNvSpPr txBox="1">
            <a:spLocks noChangeArrowheads="1"/>
          </p:cNvSpPr>
          <p:nvPr/>
        </p:nvSpPr>
        <p:spPr bwMode="auto">
          <a:xfrm>
            <a:off x="3810000" y="3810000"/>
            <a:ext cx="4495801" cy="2554545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Автор материала:</a:t>
            </a:r>
          </a:p>
          <a:p>
            <a:pPr algn="ctr">
              <a:defRPr/>
            </a:pPr>
            <a:r>
              <a:rPr lang="ru-RU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Баранова </a:t>
            </a:r>
            <a:r>
              <a:rPr lang="ru-RU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Вероника</a:t>
            </a:r>
          </a:p>
          <a:p>
            <a:pPr algn="ctr">
              <a:defRPr/>
            </a:pPr>
            <a:r>
              <a:rPr lang="ru-RU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Ученица 9 </a:t>
            </a:r>
            <a:r>
              <a:rPr lang="ru-RU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класса</a:t>
            </a:r>
          </a:p>
          <a:p>
            <a:pPr algn="ctr">
              <a:defRPr/>
            </a:pPr>
            <a:r>
              <a:rPr lang="ru-RU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МОУ «</a:t>
            </a:r>
            <a:r>
              <a:rPr lang="ru-RU" sz="16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Вольновская</a:t>
            </a:r>
            <a:r>
              <a:rPr lang="ru-RU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школа»</a:t>
            </a:r>
            <a:endParaRPr lang="ru-RU" sz="1600" b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Руководитель</a:t>
            </a:r>
            <a:r>
              <a:rPr lang="ru-RU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:</a:t>
            </a:r>
            <a:endParaRPr lang="ru-RU" sz="1600" b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Алимова Э.Н</a:t>
            </a:r>
            <a:r>
              <a:rPr lang="ru-RU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., учитель химии, специалист</a:t>
            </a:r>
            <a:endParaRPr lang="ru-RU" sz="1600" b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МОУ «</a:t>
            </a:r>
            <a:r>
              <a:rPr lang="ru-RU" sz="16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Вольновская</a:t>
            </a:r>
            <a:r>
              <a:rPr lang="ru-RU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школа»</a:t>
            </a:r>
          </a:p>
          <a:p>
            <a:pPr algn="ctr">
              <a:defRPr/>
            </a:pPr>
            <a:r>
              <a:rPr lang="ru-RU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Республика Крым, п.Вольное</a:t>
            </a:r>
          </a:p>
          <a:p>
            <a:pPr algn="ctr">
              <a:defRPr/>
            </a:pPr>
            <a:r>
              <a:rPr lang="ru-RU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2015г.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51556" y="1066800"/>
            <a:ext cx="5826719" cy="2819401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Презентация к уроку химии в 9 классе по теме «Алкалоиды» (дополнительный урок)</a:t>
            </a:r>
          </a:p>
          <a:p>
            <a:pPr algn="ctr"/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Никотин-убийца»</a:t>
            </a: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62200" y="6324600"/>
            <a:ext cx="1989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.Вольное, 2015г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Легкие курильщика, стаж 5 л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700213"/>
            <a:ext cx="3535362" cy="4319587"/>
          </a:xfrm>
          <a:prstGeom prst="round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</p:spPr>
      </p:pic>
      <p:pic>
        <p:nvPicPr>
          <p:cNvPr id="9219" name="Picture 5" descr="Легкие курильщика, стаж 10 л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700213"/>
            <a:ext cx="4235450" cy="4321175"/>
          </a:xfrm>
          <a:prstGeom prst="round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</p:spPr>
      </p:pic>
      <p:sp>
        <p:nvSpPr>
          <p:cNvPr id="13316" name="WordArt 6" descr="Фиолетовый узор"/>
          <p:cNvSpPr>
            <a:spLocks noChangeArrowheads="1" noChangeShapeType="1" noTextEdit="1"/>
          </p:cNvSpPr>
          <p:nvPr/>
        </p:nvSpPr>
        <p:spPr bwMode="auto">
          <a:xfrm>
            <a:off x="1116013" y="404813"/>
            <a:ext cx="7056437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Bookman Old Style"/>
              </a:rPr>
              <a:t>Легкие курильщика</a:t>
            </a:r>
          </a:p>
        </p:txBody>
      </p:sp>
      <p:sp>
        <p:nvSpPr>
          <p:cNvPr id="13317" name="WordArt 7"/>
          <p:cNvSpPr>
            <a:spLocks noChangeArrowheads="1" noChangeShapeType="1" noTextEdit="1"/>
          </p:cNvSpPr>
          <p:nvPr/>
        </p:nvSpPr>
        <p:spPr bwMode="auto">
          <a:xfrm>
            <a:off x="755650" y="6165850"/>
            <a:ext cx="29527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Bookman Old Style"/>
              </a:rPr>
              <a:t>стаж 5 лет</a:t>
            </a:r>
          </a:p>
        </p:txBody>
      </p:sp>
      <p:sp>
        <p:nvSpPr>
          <p:cNvPr id="13318" name="WordArt 8"/>
          <p:cNvSpPr>
            <a:spLocks noChangeArrowheads="1" noChangeShapeType="1" noTextEdit="1"/>
          </p:cNvSpPr>
          <p:nvPr/>
        </p:nvSpPr>
        <p:spPr bwMode="auto">
          <a:xfrm>
            <a:off x="4932363" y="6165850"/>
            <a:ext cx="3382962" cy="45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Bookman Old Style"/>
              </a:rPr>
              <a:t>стаж 10 лет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Легкие курильщика, стаж 15 л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"/>
            <a:ext cx="4176712" cy="5184775"/>
          </a:xfrm>
          <a:prstGeom prst="round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</p:spPr>
      </p:pic>
      <p:pic>
        <p:nvPicPr>
          <p:cNvPr id="10243" name="Picture 5" descr="Легкие курильщика, стаж 25 л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33400"/>
            <a:ext cx="4414837" cy="5184775"/>
          </a:xfrm>
          <a:prstGeom prst="round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</p:spPr>
      </p:pic>
      <p:sp>
        <p:nvSpPr>
          <p:cNvPr id="14340" name="WordArt 6"/>
          <p:cNvSpPr>
            <a:spLocks noChangeArrowheads="1" noChangeShapeType="1" noTextEdit="1"/>
          </p:cNvSpPr>
          <p:nvPr/>
        </p:nvSpPr>
        <p:spPr bwMode="auto">
          <a:xfrm>
            <a:off x="611188" y="6021388"/>
            <a:ext cx="316865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стаж 15 лет</a:t>
            </a:r>
          </a:p>
        </p:txBody>
      </p:sp>
      <p:sp>
        <p:nvSpPr>
          <p:cNvPr id="14341" name="WordArt 7"/>
          <p:cNvSpPr>
            <a:spLocks noChangeArrowheads="1" noChangeShapeType="1" noTextEdit="1"/>
          </p:cNvSpPr>
          <p:nvPr/>
        </p:nvSpPr>
        <p:spPr bwMode="auto">
          <a:xfrm>
            <a:off x="5076825" y="6021388"/>
            <a:ext cx="316865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стаж 25 лет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457200"/>
            <a:ext cx="8534400" cy="5791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Как влияет на детское  здоровье курение отца и матери?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3600" b="1" dirty="0" smtClean="0"/>
          </a:p>
          <a:p>
            <a:pPr lvl="1" eaLnBrk="1" hangingPunct="1">
              <a:buFont typeface="Wingdings" pitchFamily="2" charset="2"/>
              <a:buChar char="ü"/>
            </a:pPr>
            <a:r>
              <a:rPr lang="ru-RU" dirty="0" smtClean="0">
                <a:latin typeface="Bookman Old Style" pitchFamily="18" charset="0"/>
              </a:rPr>
              <a:t>  </a:t>
            </a:r>
            <a:r>
              <a:rPr lang="ru-RU" sz="2400" dirty="0" smtClean="0">
                <a:latin typeface="Bookman Old Style" pitchFamily="18" charset="0"/>
              </a:rPr>
              <a:t>Курение родителей повышает риск того, что ребёнок заболеет астмой, сердечно – сосудистыми заболеваниями, будет чаще болеть респираторными заболеваниями, кариесом.</a:t>
            </a:r>
          </a:p>
          <a:p>
            <a:pPr eaLnBrk="1" hangingPunct="1">
              <a:buFont typeface="Wingdings" pitchFamily="2" charset="2"/>
              <a:buChar char="ü"/>
            </a:pPr>
            <a:endParaRPr lang="ru-RU" sz="2400" dirty="0" smtClean="0">
              <a:latin typeface="Bookman Old Style" pitchFamily="18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ru-RU" sz="2400" dirty="0" smtClean="0">
                <a:latin typeface="Bookman Old Style" pitchFamily="18" charset="0"/>
              </a:rPr>
              <a:t>  Курение родителей повышает риск того, что ребёнок начнёт курить в очень юном возрасте.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381000"/>
            <a:ext cx="8736013" cy="6143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zh-CN" sz="2000" smtClean="0">
                <a:latin typeface="Bookman Old Style" pitchFamily="18" charset="0"/>
              </a:rPr>
              <a:t>          Табачный дым не только вдыхается курильщиком, но и поступает в окружающий воздух. Вне затяжки он в основном создаёт условия для пассивного курения. В воздух попадает половина дыма плюс тот, что выдыхает курящий. Вполне понятно, что такой воздух загрязнён никотином, окисью углерода, аммиаком, радиоактивными веществами и другими вредными компонентами.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zh-CN" sz="2000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zh-CN" sz="2000" smtClean="0">
                <a:latin typeface="Bookman Old Style" pitchFamily="18" charset="0"/>
              </a:rPr>
              <a:t>         В помещении, где курят, загрязнённость воздуха может увеличиться в 6 раз.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zh-CN" sz="2000" smtClean="0">
                <a:latin typeface="Bookman Old Style" pitchFamily="18" charset="0"/>
              </a:rPr>
              <a:t>    Люди, работающие в пропитанном сигаретным дымом воздухе учреждений, как бы выкуривает до 20 сигарет ежедневно. </a:t>
            </a:r>
            <a:endParaRPr lang="ru-RU" sz="2000" smtClean="0">
              <a:latin typeface="Bookman Old Style" pitchFamily="18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733800"/>
            <a:ext cx="7467600" cy="2666999"/>
          </a:xfrm>
          <a:prstGeom prst="round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507413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003399"/>
                </a:solidFill>
                <a:latin typeface="Bookman Old Style" pitchFamily="18" charset="0"/>
              </a:rPr>
              <a:t>С табачным зельем во все времена велась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003399"/>
                </a:solidFill>
                <a:latin typeface="Bookman Old Style" pitchFamily="18" charset="0"/>
              </a:rPr>
              <a:t>                 жестокая борьба.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u="sng" smtClean="0">
                <a:solidFill>
                  <a:srgbClr val="FF6600"/>
                </a:solidFill>
                <a:latin typeface="Bookman Old Style" pitchFamily="18" charset="0"/>
              </a:rPr>
              <a:t>Англия</a:t>
            </a:r>
            <a:r>
              <a:rPr lang="ru-RU" sz="2400" smtClean="0">
                <a:latin typeface="Bookman Old Style" pitchFamily="18" charset="0"/>
              </a:rPr>
              <a:t> – </a:t>
            </a:r>
            <a:r>
              <a:rPr lang="ru-RU" sz="2000" smtClean="0">
                <a:latin typeface="Bookman Old Style" pitchFamily="18" charset="0"/>
              </a:rPr>
              <a:t>вычитают деньги из зарплаты за время,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latin typeface="Bookman Old Style" pitchFamily="18" charset="0"/>
              </a:rPr>
              <a:t>                    проведенное в  курительной комнате.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u="sng" smtClean="0">
                <a:solidFill>
                  <a:srgbClr val="FF6600"/>
                </a:solidFill>
                <a:latin typeface="Bookman Old Style" pitchFamily="18" charset="0"/>
              </a:rPr>
              <a:t>Дания</a:t>
            </a:r>
            <a:r>
              <a:rPr lang="ru-RU" sz="2400" b="1" smtClean="0">
                <a:latin typeface="Bookman Old Style" pitchFamily="18" charset="0"/>
              </a:rPr>
              <a:t> – </a:t>
            </a:r>
            <a:r>
              <a:rPr lang="ru-RU" sz="2000" smtClean="0">
                <a:latin typeface="Bookman Old Style" pitchFamily="18" charset="0"/>
              </a:rPr>
              <a:t>запрещено курить в общественных местах.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u="sng" smtClean="0">
                <a:solidFill>
                  <a:srgbClr val="FF6600"/>
                </a:solidFill>
                <a:latin typeface="Bookman Old Style" pitchFamily="18" charset="0"/>
              </a:rPr>
              <a:t>Сингапур</a:t>
            </a:r>
            <a:r>
              <a:rPr lang="ru-RU" sz="2400" b="1" smtClean="0">
                <a:latin typeface="Bookman Old Style" pitchFamily="18" charset="0"/>
              </a:rPr>
              <a:t> – </a:t>
            </a:r>
            <a:r>
              <a:rPr lang="ru-RU" sz="2000" smtClean="0">
                <a:latin typeface="Bookman Old Style" pitchFamily="18" charset="0"/>
              </a:rPr>
              <a:t>курение – 500 долларов штраф.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latin typeface="Bookman Old Style" pitchFamily="18" charset="0"/>
              </a:rPr>
              <a:t>                        Нет рекламы на табачные изделия.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u="sng" smtClean="0">
                <a:solidFill>
                  <a:srgbClr val="FF6600"/>
                </a:solidFill>
                <a:latin typeface="Bookman Old Style" pitchFamily="18" charset="0"/>
              </a:rPr>
              <a:t>Финляндия</a:t>
            </a:r>
            <a:r>
              <a:rPr lang="ru-RU" sz="2400" b="1" smtClean="0">
                <a:latin typeface="Bookman Old Style" pitchFamily="18" charset="0"/>
              </a:rPr>
              <a:t> – </a:t>
            </a:r>
            <a:r>
              <a:rPr lang="ru-RU" sz="2000" smtClean="0">
                <a:latin typeface="Bookman Old Style" pitchFamily="18" charset="0"/>
              </a:rPr>
              <a:t>врачи установили 1 день – 17 ноября, когда курильщики приходят на работу без сигарет.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u="sng" smtClean="0">
                <a:solidFill>
                  <a:srgbClr val="FF6600"/>
                </a:solidFill>
                <a:latin typeface="Bookman Old Style" pitchFamily="18" charset="0"/>
              </a:rPr>
              <a:t>Франция</a:t>
            </a:r>
            <a:r>
              <a:rPr lang="ru-RU" sz="2400" b="1" smtClean="0">
                <a:latin typeface="Bookman Old Style" pitchFamily="18" charset="0"/>
              </a:rPr>
              <a:t> – </a:t>
            </a:r>
            <a:r>
              <a:rPr lang="ru-RU" sz="2000" smtClean="0">
                <a:latin typeface="Bookman Old Style" pitchFamily="18" charset="0"/>
              </a:rPr>
              <a:t>после антитабачной компании число курильщиков сократилось более чем на 2 миллиона человек.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u="sng" smtClean="0">
                <a:solidFill>
                  <a:srgbClr val="FF6600"/>
                </a:solidFill>
                <a:latin typeface="Bookman Old Style" pitchFamily="18" charset="0"/>
              </a:rPr>
              <a:t>Россия</a:t>
            </a:r>
            <a:r>
              <a:rPr lang="ru-RU" sz="2400" b="1" smtClean="0">
                <a:latin typeface="Bookman Old Style" pitchFamily="18" charset="0"/>
              </a:rPr>
              <a:t> – </a:t>
            </a:r>
            <a:r>
              <a:rPr lang="ru-RU" sz="2000" smtClean="0">
                <a:latin typeface="Bookman Old Style" pitchFamily="18" charset="0"/>
              </a:rPr>
              <a:t>принят федеральный закон об ограничении курения на рабочих местах(в силу вступил 14 января 2002 г).</a:t>
            </a:r>
            <a:endParaRPr lang="ru-RU" sz="2400" b="1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b="1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b="1" smtClean="0"/>
          </a:p>
        </p:txBody>
      </p:sp>
      <p:sp>
        <p:nvSpPr>
          <p:cNvPr id="19459" name="WordArt 4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82804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"/>
                <a:cs typeface="Arial"/>
              </a:rPr>
              <a:t>"Преступление и наказание"</a:t>
            </a:r>
          </a:p>
        </p:txBody>
      </p:sp>
      <p:pic>
        <p:nvPicPr>
          <p:cNvPr id="75783" name="Picture 7" descr="get_ho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7573" y="914401"/>
            <a:ext cx="1375926" cy="2666999"/>
          </a:xfrm>
          <a:prstGeom prst="round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8001000" cy="2667000"/>
          </a:xfrm>
          <a:noFill/>
        </p:spPr>
        <p:txBody>
          <a:bodyPr/>
          <a:lstStyle/>
          <a:p>
            <a:pPr eaLnBrk="1" hangingPunct="1"/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Хочешь жить –   бросай курить!</a:t>
            </a:r>
          </a:p>
        </p:txBody>
      </p:sp>
      <p:pic>
        <p:nvPicPr>
          <p:cNvPr id="31750" name="Picture 6" descr="cigaret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781936">
            <a:off x="3014509" y="1968464"/>
            <a:ext cx="704850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7" descr="J018924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3048000"/>
            <a:ext cx="291941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17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5791200"/>
          </a:xfrm>
        </p:spPr>
        <p:txBody>
          <a:bodyPr/>
          <a:lstStyle/>
          <a:p>
            <a:pPr algn="r"/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Всякий курящий должен знать  и помнить, что он отравляет не только себя, но и других.</a:t>
            </a:r>
            <a:b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b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3600" b="1" i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Н.А.Семашко</a:t>
            </a:r>
            <a:endParaRPr lang="ru-RU" sz="3600" b="1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kurevo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9061" y="990600"/>
            <a:ext cx="3635375" cy="5486400"/>
          </a:xfrm>
          <a:prstGeom prst="roundRect">
            <a:avLst/>
          </a:prstGeom>
          <a:ln>
            <a:solidFill>
              <a:srgbClr val="F49C5A"/>
            </a:solidFill>
          </a:ln>
        </p:spPr>
      </p:pic>
      <p:sp>
        <p:nvSpPr>
          <p:cNvPr id="4099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990600"/>
            <a:ext cx="4572000" cy="5486400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ru-RU" sz="1800" dirty="0" smtClean="0">
                <a:latin typeface="Bookman Old Style" pitchFamily="18" charset="0"/>
              </a:rPr>
              <a:t>Курение  табака  возникло  в  глубокой древности…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dirty="0" smtClean="0">
                <a:latin typeface="Bookman Old Style" pitchFamily="18" charset="0"/>
              </a:rPr>
              <a:t>В Европу табак  попал  из Америки. Он  был  завезен Христофором  Колумбом в Испанию.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dirty="0" smtClean="0">
                <a:latin typeface="Bookman Old Style" pitchFamily="18" charset="0"/>
              </a:rPr>
              <a:t>Вскоре  табак   из  Испании   попал   во Францию, куда  в качестве подарка королеве   Марии   Медичи   его    привез посол Жан </a:t>
            </a:r>
            <a:r>
              <a:rPr lang="ru-RU" sz="1800" dirty="0" err="1" smtClean="0">
                <a:latin typeface="Bookman Old Style" pitchFamily="18" charset="0"/>
              </a:rPr>
              <a:t>Нико</a:t>
            </a:r>
            <a:r>
              <a:rPr lang="ru-RU" sz="1800" dirty="0" smtClean="0">
                <a:latin typeface="Bookman Old Style" pitchFamily="18" charset="0"/>
              </a:rPr>
              <a:t>. 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dirty="0" smtClean="0">
                <a:latin typeface="Bookman Old Style" pitchFamily="18" charset="0"/>
              </a:rPr>
              <a:t>Постепенно  курение  стало  путешествовать по Европе и дошло до России.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dirty="0" smtClean="0">
                <a:latin typeface="Bookman Old Style" pitchFamily="18" charset="0"/>
              </a:rPr>
              <a:t>Первоначально активного распространения в России не получило.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dirty="0" smtClean="0">
                <a:latin typeface="Bookman Old Style" pitchFamily="18" charset="0"/>
              </a:rPr>
              <a:t>И  только  при  Петре </a:t>
            </a:r>
            <a:r>
              <a:rPr lang="en-US" sz="1800" dirty="0" smtClean="0">
                <a:latin typeface="Bookman Old Style" pitchFamily="18" charset="0"/>
              </a:rPr>
              <a:t>I</a:t>
            </a:r>
            <a:r>
              <a:rPr lang="ru-RU" sz="1800" dirty="0" smtClean="0">
                <a:latin typeface="Bookman Old Style" pitchFamily="18" charset="0"/>
              </a:rPr>
              <a:t> появились первые табачные фабрики. Курение распространилось по всей стране.</a:t>
            </a:r>
            <a:endParaRPr lang="ru-RU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dirty="0" smtClean="0"/>
              <a:t>     </a:t>
            </a:r>
          </a:p>
        </p:txBody>
      </p:sp>
      <p:sp>
        <p:nvSpPr>
          <p:cNvPr id="4100" name="WordArt 6"/>
          <p:cNvSpPr>
            <a:spLocks noChangeArrowheads="1" noChangeShapeType="1" noTextEdit="1"/>
          </p:cNvSpPr>
          <p:nvPr/>
        </p:nvSpPr>
        <p:spPr bwMode="auto">
          <a:xfrm>
            <a:off x="685800" y="125105"/>
            <a:ext cx="77724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>
                    <a:lumMod val="50000"/>
                  </a:schemeClr>
                </a:solidFill>
                <a:latin typeface="Bookman Old Style"/>
              </a:rPr>
              <a:t>"В объятиях табачного дыма "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8600" y="2743200"/>
            <a:ext cx="55626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 dirty="0">
              <a:solidFill>
                <a:srgbClr val="993300"/>
              </a:solidFill>
              <a:latin typeface="Bookman Old Style" pitchFamily="18" charset="0"/>
            </a:endParaRPr>
          </a:p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обработанных фабричным способом листьях табака содержится:</a:t>
            </a:r>
          </a:p>
          <a:p>
            <a:pPr algn="ctr"/>
            <a:endParaRPr lang="ru-RU" sz="2000" b="1" dirty="0">
              <a:solidFill>
                <a:srgbClr val="99330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/>
              <a:t> </a:t>
            </a:r>
            <a:r>
              <a:rPr lang="ru-RU" sz="2000" dirty="0">
                <a:latin typeface="Bookman Old Style" pitchFamily="18" charset="0"/>
              </a:rPr>
              <a:t>никотина - до 6%,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latin typeface="Bookman Old Style" pitchFamily="18" charset="0"/>
              </a:rPr>
              <a:t> углеводов - до 30%,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latin typeface="Bookman Old Style" pitchFamily="18" charset="0"/>
              </a:rPr>
              <a:t> органических кислот - до 17%,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latin typeface="Bookman Old Style" pitchFamily="18" charset="0"/>
              </a:rPr>
              <a:t> эфирных масел - до 2%,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latin typeface="Bookman Old Style" pitchFamily="18" charset="0"/>
              </a:rPr>
              <a:t> белковых соединений - до 13%.</a:t>
            </a:r>
          </a:p>
          <a:p>
            <a:endParaRPr lang="ru-RU" dirty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419600" y="228600"/>
            <a:ext cx="4419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Табак</a:t>
            </a:r>
            <a:r>
              <a:rPr lang="ru-RU" sz="2000" b="1" dirty="0">
                <a:solidFill>
                  <a:srgbClr val="993300"/>
                </a:solidFill>
                <a:latin typeface="Bookman Old Style" pitchFamily="18" charset="0"/>
              </a:rPr>
              <a:t> -</a:t>
            </a:r>
            <a:r>
              <a:rPr lang="ru-RU" sz="2000" dirty="0">
                <a:latin typeface="Bookman Old Style" pitchFamily="18" charset="0"/>
              </a:rPr>
              <a:t> как однолетнее, так и многолетнее растения семейства пасленовых. Описано около 70 видов табака, хотя для курения используется в основном два: собственно табак и махорка.</a:t>
            </a:r>
          </a:p>
          <a:p>
            <a:endParaRPr lang="ru-RU" sz="2800" dirty="0">
              <a:solidFill>
                <a:schemeClr val="accent2"/>
              </a:solidFill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3505200" cy="22959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352800"/>
            <a:ext cx="2728736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179388" y="2420938"/>
            <a:ext cx="80645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buClr>
                <a:schemeClr val="accent2"/>
              </a:buClr>
              <a:buFont typeface="Wingdings" pitchFamily="2" charset="2"/>
              <a:buNone/>
            </a:pPr>
            <a:endParaRPr lang="ru-RU" sz="2800"/>
          </a:p>
          <a:p>
            <a:pPr lvl="2">
              <a:buClr>
                <a:schemeClr val="accent2"/>
              </a:buClr>
              <a:buFont typeface="Wingdings" pitchFamily="2" charset="2"/>
              <a:buNone/>
            </a:pPr>
            <a:r>
              <a:rPr lang="ru-RU" sz="2800"/>
              <a:t> </a:t>
            </a:r>
          </a:p>
        </p:txBody>
      </p:sp>
      <p:sp>
        <p:nvSpPr>
          <p:cNvPr id="8195" name="Прямоугольник 3"/>
          <p:cNvSpPr>
            <a:spLocks noChangeArrowheads="1"/>
          </p:cNvSpPr>
          <p:nvPr/>
        </p:nvSpPr>
        <p:spPr bwMode="auto">
          <a:xfrm>
            <a:off x="381000" y="457200"/>
            <a:ext cx="82296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  Птицы (воробьи, голуби) погибают, если к их клюву всего лишь поднести стеклянную палочку, смоченную никотином;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4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342900" lvl="2" indent="-34290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  Кролик погибает от 1/4 капли никотина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342900" lvl="2" indent="-342900">
              <a:buFont typeface="Wingdings" panose="05000000000000000000" pitchFamily="2" charset="2"/>
              <a:buChar char="§"/>
            </a:pP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2" indent="-34290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  Собака - от 1/2 капли;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2" indent="-342900">
              <a:buFont typeface="Wingdings" panose="05000000000000000000" pitchFamily="2" charset="2"/>
              <a:buChar char="§"/>
            </a:pPr>
            <a:endParaRPr lang="ru-RU" sz="24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342900" lvl="2" indent="-34290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Для человека смертельная доза никотина составляет от 50 до 100 мг, или 2-3 капли.</a:t>
            </a:r>
          </a:p>
          <a:p>
            <a:pPr marL="0" lvl="2"/>
            <a:endParaRPr lang="ru-RU" sz="2400" dirty="0">
              <a:latin typeface="Bookman Old Style" pitchFamily="18" charset="0"/>
            </a:endParaRPr>
          </a:p>
          <a:p>
            <a:pPr marL="0" lvl="2"/>
            <a:endParaRPr lang="ru-RU" sz="2400" dirty="0">
              <a:latin typeface="Bookman Old Style" pitchFamily="18" charset="0"/>
            </a:endParaRPr>
          </a:p>
          <a:p>
            <a:endParaRPr lang="ru-RU" sz="2400" dirty="0">
              <a:latin typeface="Bookman Old Style" pitchFamily="18" charset="0"/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800600"/>
            <a:ext cx="1524000" cy="1143000"/>
          </a:xfrm>
          <a:prstGeom prst="round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800600"/>
            <a:ext cx="1524000" cy="1143000"/>
          </a:xfrm>
          <a:prstGeom prst="round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800600"/>
            <a:ext cx="1524000" cy="1102259"/>
          </a:xfrm>
          <a:prstGeom prst="round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/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4876800"/>
            <a:ext cx="1524000" cy="1066800"/>
          </a:xfrm>
          <a:prstGeom prst="round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Дай закурить?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484" y="1052513"/>
            <a:ext cx="3779116" cy="3976687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203575" y="1196975"/>
            <a:ext cx="5689600" cy="5184775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2400" b="1" smtClean="0">
              <a:solidFill>
                <a:srgbClr val="993300"/>
              </a:solidFill>
              <a:latin typeface="Bookman Old Style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2400" b="1" smtClean="0">
              <a:solidFill>
                <a:srgbClr val="993300"/>
              </a:solidFill>
              <a:latin typeface="Bookman Old Style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993300"/>
                </a:solidFill>
                <a:latin typeface="Bookman Old Style" pitchFamily="18" charset="0"/>
              </a:rPr>
              <a:t>                Установлено,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993300"/>
                </a:solidFill>
                <a:latin typeface="Bookman Old Style" pitchFamily="18" charset="0"/>
              </a:rPr>
              <a:t>                   что в мире, курят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b="1" smtClean="0">
              <a:solidFill>
                <a:srgbClr val="993300"/>
              </a:solidFill>
              <a:latin typeface="Bookman Old Style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latin typeface="Bookman Old Style" pitchFamily="18" charset="0"/>
              </a:rPr>
              <a:t>            50%мужчин;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latin typeface="Bookman Old Style" pitchFamily="18" charset="0"/>
              </a:rPr>
              <a:t>            30%  женщин.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latin typeface="Bookman Old Style" pitchFamily="18" charset="0"/>
              </a:rPr>
              <a:t>  </a:t>
            </a:r>
            <a:r>
              <a:rPr lang="ru-RU" sz="2000" smtClean="0">
                <a:solidFill>
                  <a:srgbClr val="993300"/>
                </a:solidFill>
                <a:latin typeface="Bookman Old Style" pitchFamily="18" charset="0"/>
              </a:rPr>
              <a:t>Из  систематически  курящих  мужчин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993300"/>
                </a:solidFill>
                <a:latin typeface="Bookman Old Style" pitchFamily="18" charset="0"/>
              </a:rPr>
              <a:t>              17%  начали курить в 8-9 лет.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0000"/>
                </a:solidFill>
              </a:rPr>
              <a:t>    </a:t>
            </a:r>
            <a:endParaRPr lang="ru-RU" sz="2000" b="1" smtClean="0"/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971550" y="274638"/>
            <a:ext cx="7715250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Bookman Old Style" pitchFamily="18" charset="0"/>
                <a:cs typeface="Arial"/>
              </a:rPr>
              <a:t>Социологические данные</a:t>
            </a:r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9221" name="Line 8"/>
          <p:cNvSpPr>
            <a:spLocks noChangeShapeType="1"/>
          </p:cNvSpPr>
          <p:nvPr/>
        </p:nvSpPr>
        <p:spPr bwMode="auto">
          <a:xfrm>
            <a:off x="6156325" y="2817813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2" name="WordArt 10"/>
          <p:cNvSpPr>
            <a:spLocks noChangeArrowheads="1" noChangeShapeType="1" noTextEdit="1"/>
          </p:cNvSpPr>
          <p:nvPr/>
        </p:nvSpPr>
        <p:spPr bwMode="auto">
          <a:xfrm>
            <a:off x="381000" y="5589588"/>
            <a:ext cx="2590800" cy="582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9900"/>
                </a:solidFill>
                <a:latin typeface="Arial"/>
                <a:cs typeface="Arial"/>
              </a:rPr>
              <a:t>Дай закурить!</a:t>
            </a:r>
          </a:p>
        </p:txBody>
      </p:sp>
      <p:pic>
        <p:nvPicPr>
          <p:cNvPr id="9223" name="Picture 11" descr="1m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1341438"/>
            <a:ext cx="68897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0"/>
            <a:ext cx="8464550" cy="6477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993300"/>
                </a:solidFill>
                <a:latin typeface="Bookman Old Style" pitchFamily="18" charset="0"/>
              </a:rPr>
              <a:t>Мотивы, из – за которых подростки начинают курить: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b="1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3352800"/>
            <a:ext cx="2362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latin typeface="Bookman Old Style" pitchFamily="18" charset="0"/>
              </a:rPr>
              <a:t>Из любопытства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828800" y="3962400"/>
            <a:ext cx="2209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latin typeface="Bookman Old Style" pitchFamily="18" charset="0"/>
              </a:rPr>
              <a:t>Чтобы казаться взрослее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505200" y="3276600"/>
            <a:ext cx="1905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latin typeface="Bookman Old Style" pitchFamily="18" charset="0"/>
              </a:rPr>
              <a:t>За компанию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105400" y="3810000"/>
            <a:ext cx="1905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latin typeface="Bookman Old Style" pitchFamily="18" charset="0"/>
              </a:rPr>
              <a:t>Чтобы похудеть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934200" y="3276600"/>
            <a:ext cx="1905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latin typeface="Bookman Old Style" pitchFamily="18" charset="0"/>
              </a:rPr>
              <a:t>Потому что это модно</a:t>
            </a:r>
          </a:p>
        </p:txBody>
      </p:sp>
      <p:sp>
        <p:nvSpPr>
          <p:cNvPr id="10248" name="Line 9"/>
          <p:cNvSpPr>
            <a:spLocks noChangeShapeType="1"/>
          </p:cNvSpPr>
          <p:nvPr/>
        </p:nvSpPr>
        <p:spPr bwMode="auto">
          <a:xfrm flipH="1">
            <a:off x="1828800" y="2438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 flipH="1">
            <a:off x="3048000" y="2438400"/>
            <a:ext cx="457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Line 11"/>
          <p:cNvSpPr>
            <a:spLocks noChangeShapeType="1"/>
          </p:cNvSpPr>
          <p:nvPr/>
        </p:nvSpPr>
        <p:spPr bwMode="auto">
          <a:xfrm flipH="1">
            <a:off x="4495800" y="23622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Line 12"/>
          <p:cNvSpPr>
            <a:spLocks noChangeShapeType="1"/>
          </p:cNvSpPr>
          <p:nvPr/>
        </p:nvSpPr>
        <p:spPr bwMode="auto">
          <a:xfrm>
            <a:off x="5715000" y="2209800"/>
            <a:ext cx="228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Line 13"/>
          <p:cNvSpPr>
            <a:spLocks noChangeShapeType="1"/>
          </p:cNvSpPr>
          <p:nvPr/>
        </p:nvSpPr>
        <p:spPr bwMode="auto">
          <a:xfrm>
            <a:off x="6629400" y="23622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477000" y="480060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latin typeface="Bookman Old Style" pitchFamily="18" charset="0"/>
              </a:rPr>
              <a:t>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  <p:bldP spid="9224" grpId="0"/>
      <p:bldP spid="92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2"/>
          <p:cNvSpPr>
            <a:spLocks noChangeArrowheads="1"/>
          </p:cNvSpPr>
          <p:nvPr/>
        </p:nvSpPr>
        <p:spPr bwMode="auto">
          <a:xfrm>
            <a:off x="457200" y="914400"/>
            <a:ext cx="6400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buClr>
                <a:schemeClr val="accent2"/>
              </a:buClr>
            </a:pPr>
            <a:endParaRPr lang="ru-RU" sz="2800"/>
          </a:p>
          <a:p>
            <a:pPr lvl="2">
              <a:buClr>
                <a:schemeClr val="accent2"/>
              </a:buClr>
            </a:pPr>
            <a:r>
              <a:rPr lang="ru-RU" sz="2800"/>
              <a:t>  </a:t>
            </a:r>
          </a:p>
          <a:p>
            <a:pPr lvl="2">
              <a:buClr>
                <a:schemeClr val="accent2"/>
              </a:buClr>
            </a:pPr>
            <a:endParaRPr lang="ru-RU" sz="2800"/>
          </a:p>
        </p:txBody>
      </p:sp>
      <p:pic>
        <p:nvPicPr>
          <p:cNvPr id="4" name="Picture 4" descr="im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8153400" cy="4876800"/>
          </a:xfrm>
          <a:prstGeom prst="roundRect">
            <a:avLst/>
          </a:prstGeom>
          <a:noFill/>
          <a:ln>
            <a:solidFill>
              <a:srgbClr val="993300"/>
            </a:solidFill>
          </a:ln>
        </p:spPr>
      </p:pic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1752600" y="304800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993300"/>
                </a:solidFill>
                <a:latin typeface="Bookman Old Style" pitchFamily="18" charset="0"/>
              </a:rPr>
              <a:t>Здоровые лёгкие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993300"/>
                </a:solidFill>
                <a:latin typeface="Bookman Old Style" pitchFamily="18" charset="0"/>
              </a:rPr>
              <a:t>Легкие курильщика</a:t>
            </a:r>
          </a:p>
        </p:txBody>
      </p:sp>
      <p:pic>
        <p:nvPicPr>
          <p:cNvPr id="26628" name="Picture 4" descr="im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95400"/>
            <a:ext cx="7707313" cy="5017395"/>
          </a:xfrm>
          <a:prstGeom prst="roundRect">
            <a:avLst/>
          </a:prstGeom>
          <a:noFill/>
          <a:ln>
            <a:solidFill>
              <a:srgbClr val="993300"/>
            </a:solidFill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5|14.2|8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3.4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703</TotalTime>
  <Words>624</Words>
  <Application>Microsoft Office PowerPoint</Application>
  <PresentationFormat>Экран (4:3)</PresentationFormat>
  <Paragraphs>94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Грань</vt:lpstr>
      <vt:lpstr>Слайд 1</vt:lpstr>
      <vt:lpstr>Всякий курящий должен знать  и помнить, что он отравляет не только себя, но и других.   Н.А.Семашко</vt:lpstr>
      <vt:lpstr>Слайд 3</vt:lpstr>
      <vt:lpstr>Слайд 4</vt:lpstr>
      <vt:lpstr>Слайд 5</vt:lpstr>
      <vt:lpstr>Слайд 6</vt:lpstr>
      <vt:lpstr>Слайд 7</vt:lpstr>
      <vt:lpstr>Слайд 8</vt:lpstr>
      <vt:lpstr>Легкие курильщика</vt:lpstr>
      <vt:lpstr>Слайд 10</vt:lpstr>
      <vt:lpstr>Слайд 11</vt:lpstr>
      <vt:lpstr>Слайд 12</vt:lpstr>
      <vt:lpstr>Слайд 13</vt:lpstr>
      <vt:lpstr>Слайд 14</vt:lpstr>
      <vt:lpstr>   Хочешь жить –   бросай курить!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5psy.ru - первый психологический портал</dc:creator>
  <cp:lastModifiedBy>Edem</cp:lastModifiedBy>
  <cp:revision>68</cp:revision>
  <cp:lastPrinted>1601-01-01T00:00:00Z</cp:lastPrinted>
  <dcterms:created xsi:type="dcterms:W3CDTF">1601-01-01T00:00:00Z</dcterms:created>
  <dcterms:modified xsi:type="dcterms:W3CDTF">2015-05-21T12:11:35Z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