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81" r:id="rId5"/>
    <p:sldId id="284" r:id="rId6"/>
    <p:sldId id="280" r:id="rId7"/>
    <p:sldId id="279" r:id="rId8"/>
    <p:sldId id="278" r:id="rId9"/>
    <p:sldId id="277" r:id="rId10"/>
    <p:sldId id="276" r:id="rId11"/>
    <p:sldId id="275" r:id="rId12"/>
    <p:sldId id="282" r:id="rId13"/>
    <p:sldId id="28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EB97-0831-4856-8F98-298E6AC32846}" type="datetimeFigureOut">
              <a:rPr lang="ru-RU" smtClean="0"/>
              <a:t>30.05.2015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5C16-8BB2-4A77-BEDA-7D173EB07D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EB97-0831-4856-8F98-298E6AC32846}" type="datetimeFigureOut">
              <a:rPr lang="ru-RU" smtClean="0"/>
              <a:t>30.05.2015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5C16-8BB2-4A77-BEDA-7D173EB07D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EB97-0831-4856-8F98-298E6AC32846}" type="datetimeFigureOut">
              <a:rPr lang="ru-RU" smtClean="0"/>
              <a:t>30.05.2015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5C16-8BB2-4A77-BEDA-7D173EB07D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EB97-0831-4856-8F98-298E6AC32846}" type="datetimeFigureOut">
              <a:rPr lang="ru-RU" smtClean="0"/>
              <a:t>30.05.2015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5C16-8BB2-4A77-BEDA-7D173EB07D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EB97-0831-4856-8F98-298E6AC32846}" type="datetimeFigureOut">
              <a:rPr lang="ru-RU" smtClean="0"/>
              <a:t>30.05.2015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5C16-8BB2-4A77-BEDA-7D173EB07D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EB97-0831-4856-8F98-298E6AC32846}" type="datetimeFigureOut">
              <a:rPr lang="ru-RU" smtClean="0"/>
              <a:t>30.05.2015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5C16-8BB2-4A77-BEDA-7D173EB07D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EB97-0831-4856-8F98-298E6AC32846}" type="datetimeFigureOut">
              <a:rPr lang="ru-RU" smtClean="0"/>
              <a:t>30.05.2015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5C16-8BB2-4A77-BEDA-7D173EB07D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EB97-0831-4856-8F98-298E6AC32846}" type="datetimeFigureOut">
              <a:rPr lang="ru-RU" smtClean="0"/>
              <a:t>30.05.2015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5C16-8BB2-4A77-BEDA-7D173EB07D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EB97-0831-4856-8F98-298E6AC32846}" type="datetimeFigureOut">
              <a:rPr lang="ru-RU" smtClean="0"/>
              <a:t>30.05.2015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5C16-8BB2-4A77-BEDA-7D173EB07D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EB97-0831-4856-8F98-298E6AC32846}" type="datetimeFigureOut">
              <a:rPr lang="ru-RU" smtClean="0"/>
              <a:t>30.05.2015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5C16-8BB2-4A77-BEDA-7D173EB07D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EB97-0831-4856-8F98-298E6AC32846}" type="datetimeFigureOut">
              <a:rPr lang="ru-RU" smtClean="0"/>
              <a:t>30.05.2015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5C16-8BB2-4A77-BEDA-7D173EB07D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2EB97-0831-4856-8F98-298E6AC32846}" type="datetimeFigureOut">
              <a:rPr lang="ru-RU" smtClean="0"/>
              <a:t>30.05.2015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75C16-8BB2-4A77-BEDA-7D173EB07DF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axmama.ru/stihotvorno/stihi-pro-tsvety-kolokol-chiki-dlya-detej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tskiychas.ru/stihi/pro_rasteniya/stihi_pro_kolokolchiki" TargetMode="External"/><Relationship Id="rId5" Type="http://schemas.openxmlformats.org/officeDocument/2006/relationships/hyperlink" Target="http://bagirasos.0pk.ru/viewtopic.php?id=1377&amp;p=2" TargetMode="External"/><Relationship Id="rId4" Type="http://schemas.openxmlformats.org/officeDocument/2006/relationships/hyperlink" Target="http://stihi-russkih-poetov.ru/tags/kolokolchi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6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:\Диск D копия\Фоны . Обои\ЛЕТО\1001_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0"/>
            <a:ext cx="9639758" cy="6857999"/>
          </a:xfrm>
          <a:prstGeom prst="rect">
            <a:avLst/>
          </a:prstGeom>
          <a:noFill/>
        </p:spPr>
      </p:pic>
      <p:pic>
        <p:nvPicPr>
          <p:cNvPr id="3" name="Picture 2" descr="&amp;Icy;&amp;zcy;&amp;ocy;&amp;bcy;&amp;rcy; &amp;pcy;&amp;ocy; &amp;Kcy;&amp;ocy;&amp;lcy;&amp;ocy;&amp;kcy;&amp;ocy;&amp;lcy;&amp;softcy;&amp;chcy;&amp;icy;&amp;kcy;&amp;icy; &amp;TScy;&amp;vcy;&amp;iecy;&amp;tcy;&amp;ycy; &amp;Kcy;&amp;lcy;&amp;icy;&amp;pcy;&amp;acy;&amp;r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07890">
            <a:off x="2025479" y="4942699"/>
            <a:ext cx="1741360" cy="1306020"/>
          </a:xfrm>
          <a:prstGeom prst="rect">
            <a:avLst/>
          </a:prstGeom>
          <a:noFill/>
        </p:spPr>
      </p:pic>
      <p:pic>
        <p:nvPicPr>
          <p:cNvPr id="4" name="Picture 3" descr="&amp;Icy;&amp;zcy;&amp;ocy;&amp;bcy;&amp;rcy; &amp;pcy;&amp;ocy; &amp;Kcy;&amp;ocy;&amp;lcy;&amp;ocy;&amp;kcy;&amp;ocy;&amp;lcy;&amp;softcy;&amp;chcy;&amp;icy;&amp;kcy;&amp;icy; &amp;TScy;&amp;vcy;&amp;iecy;&amp;tcy;&amp;ycy; &amp;Kcy;&amp;lcy;&amp;icy;&amp;pcy;&amp;acy;&amp;r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429883">
            <a:off x="1330594" y="4802184"/>
            <a:ext cx="1741360" cy="1306020"/>
          </a:xfrm>
          <a:prstGeom prst="rect">
            <a:avLst/>
          </a:prstGeom>
          <a:noFill/>
        </p:spPr>
      </p:pic>
      <p:pic>
        <p:nvPicPr>
          <p:cNvPr id="5" name="Picture 4" descr="&amp;Icy;&amp;zcy;&amp;ocy;&amp;bcy;&amp;rcy; &amp;pcy;&amp;ocy; &amp;Kcy;&amp;ocy;&amp;lcy;&amp;ocy;&amp;kcy;&amp;ocy;&amp;lcy;&amp;softcy;&amp;chcy;&amp;icy;&amp;kcy;&amp;icy; &amp;TScy;&amp;vcy;&amp;iecy;&amp;tcy;&amp;ycy; &amp;Kcy;&amp;lcy;&amp;icy;&amp;pcy;&amp;acy;&amp;r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682973">
            <a:off x="5058877" y="4832935"/>
            <a:ext cx="1741360" cy="130602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691680" y="1268760"/>
            <a:ext cx="57606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Презентация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к учебно-исследовательской работе</a:t>
            </a:r>
          </a:p>
          <a:p>
            <a:pPr algn="ctr"/>
            <a:endParaRPr lang="ru-RU" sz="24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  «Знай и люби родную природу.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Колокольчик звонкий »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95736" y="3861048"/>
            <a:ext cx="4572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Шайдурова Валентина Федоровна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учитель английского языка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ГБОУ «Школа №106»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Санкт-Петербург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2015</a:t>
            </a: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9" name="Picture 8" descr="&amp;Icy;&amp;zcy;&amp;ocy;&amp;bcy;&amp;rcy; &amp;pcy;&amp;ocy; &amp;Kcy;&amp;ocy;&amp;lcy;&amp;ocy;&amp;kcy;&amp;ocy;&amp;lcy;&amp;softcy;&amp;chcy;&amp;icy;&amp;kcy;&amp;icy; &amp;TScy;&amp;vcy;&amp;iecy;&amp;tcy;&amp;ycy; &amp;Kcy;&amp;lcy;&amp;icy;&amp;pcy;&amp;acy;&amp;r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429883">
            <a:off x="1186578" y="3434032"/>
            <a:ext cx="1741360" cy="1306020"/>
          </a:xfrm>
          <a:prstGeom prst="rect">
            <a:avLst/>
          </a:prstGeom>
          <a:noFill/>
        </p:spPr>
      </p:pic>
      <p:pic>
        <p:nvPicPr>
          <p:cNvPr id="10" name="Picture 9" descr="&amp;Icy;&amp;zcy;&amp;ocy;&amp;bcy;&amp;rcy; &amp;pcy;&amp;ocy; &amp;Kcy;&amp;ocy;&amp;lcy;&amp;ocy;&amp;kcy;&amp;ocy;&amp;lcy;&amp;softcy;&amp;chcy;&amp;icy;&amp;kcy;&amp;icy; &amp;TScy;&amp;vcy;&amp;iecy;&amp;tcy;&amp;ycy; &amp;Kcy;&amp;lcy;&amp;icy;&amp;pcy;&amp;acy;&amp;r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182637">
            <a:off x="5780131" y="3351798"/>
            <a:ext cx="1741360" cy="13060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:\Диск D копия\Фоны . Обои\ЛЕТО\1001_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639758" cy="6857999"/>
          </a:xfrm>
          <a:prstGeom prst="rect">
            <a:avLst/>
          </a:prstGeom>
          <a:noFill/>
        </p:spPr>
      </p:pic>
      <p:pic>
        <p:nvPicPr>
          <p:cNvPr id="3" name="Picture 2" descr="&amp;Icy;&amp;zcy;&amp;ocy;&amp;bcy;&amp;rcy; &amp;pcy;&amp;ocy; &amp;Kcy;&amp;ocy;&amp;lcy;&amp;ocy;&amp;kcy;&amp;ocy;&amp;lcy;&amp;softcy;&amp;chcy;&amp;icy;&amp;kcy;&amp;icy; &amp;TScy;&amp;vcy;&amp;iecy;&amp;tcy;&amp;ycy; &amp;Kcy;&amp;lcy;&amp;icy;&amp;pcy;&amp;acy;&amp;r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07890">
            <a:off x="2457526" y="4942697"/>
            <a:ext cx="1741360" cy="1306020"/>
          </a:xfrm>
          <a:prstGeom prst="rect">
            <a:avLst/>
          </a:prstGeom>
          <a:noFill/>
        </p:spPr>
      </p:pic>
      <p:pic>
        <p:nvPicPr>
          <p:cNvPr id="4" name="Picture 3" descr="&amp;Icy;&amp;zcy;&amp;ocy;&amp;bcy;&amp;rcy; &amp;pcy;&amp;ocy; &amp;Kcy;&amp;ocy;&amp;lcy;&amp;ocy;&amp;kcy;&amp;ocy;&amp;lcy;&amp;softcy;&amp;chcy;&amp;icy;&amp;kcy;&amp;icy; &amp;TScy;&amp;vcy;&amp;iecy;&amp;tcy;&amp;ycy; &amp;Kcy;&amp;lcy;&amp;icy;&amp;pcy;&amp;acy;&amp;r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429883">
            <a:off x="1602493" y="4760927"/>
            <a:ext cx="1741360" cy="1306020"/>
          </a:xfrm>
          <a:prstGeom prst="rect">
            <a:avLst/>
          </a:prstGeom>
          <a:noFill/>
        </p:spPr>
      </p:pic>
      <p:pic>
        <p:nvPicPr>
          <p:cNvPr id="5" name="Picture 4" descr="&amp;Icy;&amp;zcy;&amp;ocy;&amp;bcy;&amp;rcy; &amp;pcy;&amp;ocy; &amp;Kcy;&amp;ocy;&amp;lcy;&amp;ocy;&amp;kcy;&amp;ocy;&amp;lcy;&amp;softcy;&amp;chcy;&amp;icy;&amp;kcy;&amp;icy; &amp;TScy;&amp;vcy;&amp;iecy;&amp;tcy;&amp;ycy; &amp;Kcy;&amp;lcy;&amp;icy;&amp;pcy;&amp;acy;&amp;r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682973">
            <a:off x="5058877" y="4832935"/>
            <a:ext cx="1741360" cy="130602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286000" y="1997839"/>
            <a:ext cx="4572000" cy="252376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Дидактические игры 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«Узнай по запаху» 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«Где растут?»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«Кто быстрее?»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«Найди по описанию» </a:t>
            </a:r>
          </a:p>
          <a:p>
            <a:endParaRPr lang="ru-RU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:\Диск D копия\Фоны . Обои\ЛЕТО\1001_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7879" y="0"/>
            <a:ext cx="9639758" cy="6857999"/>
          </a:xfrm>
          <a:prstGeom prst="rect">
            <a:avLst/>
          </a:prstGeom>
          <a:noFill/>
        </p:spPr>
      </p:pic>
      <p:pic>
        <p:nvPicPr>
          <p:cNvPr id="3" name="Picture 2" descr="&amp;Icy;&amp;zcy;&amp;ocy;&amp;bcy;&amp;rcy; &amp;pcy;&amp;ocy; &amp;Kcy;&amp;ocy;&amp;lcy;&amp;ocy;&amp;kcy;&amp;ocy;&amp;lcy;&amp;softcy;&amp;chcy;&amp;icy;&amp;kcy;&amp;icy; &amp;TScy;&amp;vcy;&amp;iecy;&amp;tcy;&amp;ycy; &amp;Kcy;&amp;lcy;&amp;icy;&amp;pcy;&amp;acy;&amp;r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07890">
            <a:off x="2457526" y="4942697"/>
            <a:ext cx="1741360" cy="1306020"/>
          </a:xfrm>
          <a:prstGeom prst="rect">
            <a:avLst/>
          </a:prstGeom>
          <a:noFill/>
        </p:spPr>
      </p:pic>
      <p:pic>
        <p:nvPicPr>
          <p:cNvPr id="4" name="Picture 3" descr="&amp;Icy;&amp;zcy;&amp;ocy;&amp;bcy;&amp;rcy; &amp;pcy;&amp;ocy; &amp;Kcy;&amp;ocy;&amp;lcy;&amp;ocy;&amp;kcy;&amp;ocy;&amp;lcy;&amp;softcy;&amp;chcy;&amp;icy;&amp;kcy;&amp;icy; &amp;TScy;&amp;vcy;&amp;iecy;&amp;tcy;&amp;ycy; &amp;Kcy;&amp;lcy;&amp;icy;&amp;pcy;&amp;acy;&amp;r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429883">
            <a:off x="1602493" y="4760927"/>
            <a:ext cx="1741360" cy="1306020"/>
          </a:xfrm>
          <a:prstGeom prst="rect">
            <a:avLst/>
          </a:prstGeom>
          <a:noFill/>
        </p:spPr>
      </p:pic>
      <p:pic>
        <p:nvPicPr>
          <p:cNvPr id="5" name="Picture 4" descr="&amp;Icy;&amp;zcy;&amp;ocy;&amp;bcy;&amp;rcy; &amp;pcy;&amp;ocy; &amp;Kcy;&amp;ocy;&amp;lcy;&amp;ocy;&amp;kcy;&amp;ocy;&amp;lcy;&amp;softcy;&amp;chcy;&amp;icy;&amp;kcy;&amp;icy; &amp;TScy;&amp;vcy;&amp;iecy;&amp;tcy;&amp;ycy; &amp;Kcy;&amp;lcy;&amp;icy;&amp;pcy;&amp;acy;&amp;r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682973">
            <a:off x="5058877" y="4832935"/>
            <a:ext cx="1741360" cy="130602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411760" y="1988840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Настольные игры</a:t>
            </a:r>
          </a:p>
          <a:p>
            <a:r>
              <a:rPr lang="ru-RU" sz="3200" b="1" i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rgbClr val="0070C0"/>
                </a:solidFill>
              </a:rPr>
              <a:t>«Сложи цветок»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 «Клумба»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 «Что где растет?» 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7" name="Action Button: Beginning 6">
            <a:hlinkClick r:id="rId4" action="ppaction://hlinksldjump" highlightClick="1"/>
          </p:cNvPr>
          <p:cNvSpPr/>
          <p:nvPr/>
        </p:nvSpPr>
        <p:spPr>
          <a:xfrm>
            <a:off x="6516216" y="4077072"/>
            <a:ext cx="432048" cy="32233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:\Диск D копия\Фоны . Обои\ЛЕТО\1001_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7879" y="0"/>
            <a:ext cx="9639758" cy="6857999"/>
          </a:xfrm>
          <a:prstGeom prst="rect">
            <a:avLst/>
          </a:prstGeom>
          <a:noFill/>
        </p:spPr>
      </p:pic>
      <p:pic>
        <p:nvPicPr>
          <p:cNvPr id="3" name="Picture 2" descr="&amp;Icy;&amp;zcy;&amp;ocy;&amp;bcy;&amp;rcy; &amp;pcy;&amp;ocy; &amp;Kcy;&amp;ocy;&amp;lcy;&amp;ocy;&amp;kcy;&amp;ocy;&amp;lcy;&amp;softcy;&amp;chcy;&amp;icy;&amp;kcy;&amp;icy; &amp;TScy;&amp;vcy;&amp;iecy;&amp;tcy;&amp;ycy; &amp;Kcy;&amp;lcy;&amp;icy;&amp;pcy;&amp;acy;&amp;r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07890">
            <a:off x="2457526" y="4942697"/>
            <a:ext cx="1741360" cy="1306020"/>
          </a:xfrm>
          <a:prstGeom prst="rect">
            <a:avLst/>
          </a:prstGeom>
          <a:noFill/>
        </p:spPr>
      </p:pic>
      <p:pic>
        <p:nvPicPr>
          <p:cNvPr id="4" name="Picture 3" descr="&amp;Icy;&amp;zcy;&amp;ocy;&amp;bcy;&amp;rcy; &amp;pcy;&amp;ocy; &amp;Kcy;&amp;ocy;&amp;lcy;&amp;ocy;&amp;kcy;&amp;ocy;&amp;lcy;&amp;softcy;&amp;chcy;&amp;icy;&amp;kcy;&amp;icy; &amp;TScy;&amp;vcy;&amp;iecy;&amp;tcy;&amp;ycy; &amp;Kcy;&amp;lcy;&amp;icy;&amp;pcy;&amp;acy;&amp;r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429883">
            <a:off x="1602493" y="4760927"/>
            <a:ext cx="1741360" cy="1306020"/>
          </a:xfrm>
          <a:prstGeom prst="rect">
            <a:avLst/>
          </a:prstGeom>
          <a:noFill/>
        </p:spPr>
      </p:pic>
      <p:pic>
        <p:nvPicPr>
          <p:cNvPr id="5" name="Picture 4" descr="&amp;Icy;&amp;zcy;&amp;ocy;&amp;bcy;&amp;rcy; &amp;pcy;&amp;ocy; &amp;Kcy;&amp;ocy;&amp;lcy;&amp;ocy;&amp;kcy;&amp;ocy;&amp;lcy;&amp;softcy;&amp;chcy;&amp;icy;&amp;kcy;&amp;icy; &amp;TScy;&amp;vcy;&amp;iecy;&amp;tcy;&amp;ycy; &amp;Kcy;&amp;lcy;&amp;icy;&amp;pcy;&amp;acy;&amp;r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682973">
            <a:off x="5058877" y="4832935"/>
            <a:ext cx="1741360" cy="130602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195736" y="1628800"/>
            <a:ext cx="547260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Творческие работы</a:t>
            </a:r>
          </a:p>
          <a:p>
            <a:pPr algn="r"/>
            <a:endParaRPr lang="ru-RU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b="1" dirty="0" smtClean="0">
                <a:solidFill>
                  <a:srgbClr val="0070C0"/>
                </a:solidFill>
              </a:rPr>
              <a:t> - сочинение сказок, рассказов о колокольчике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  - рисование картинок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- выполнение проектных работ</a:t>
            </a:r>
            <a:endParaRPr lang="ru-RU" sz="2800" b="1" dirty="0" smtClean="0">
              <a:solidFill>
                <a:srgbClr val="0070C0"/>
              </a:solidFill>
            </a:endParaRPr>
          </a:p>
        </p:txBody>
      </p:sp>
      <p:sp>
        <p:nvSpPr>
          <p:cNvPr id="8" name="Action Button: Beginning 7">
            <a:hlinkClick r:id="rId4" action="ppaction://hlinksldjump" highlightClick="1"/>
          </p:cNvPr>
          <p:cNvSpPr/>
          <p:nvPr/>
        </p:nvSpPr>
        <p:spPr>
          <a:xfrm>
            <a:off x="6300192" y="4437112"/>
            <a:ext cx="432048" cy="32233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:\Диск D копия\Фоны . Обои\ЛЕТО\1001_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7879" y="0"/>
            <a:ext cx="9639758" cy="6857999"/>
          </a:xfrm>
          <a:prstGeom prst="rect">
            <a:avLst/>
          </a:prstGeom>
          <a:noFill/>
        </p:spPr>
      </p:pic>
      <p:pic>
        <p:nvPicPr>
          <p:cNvPr id="3" name="Picture 2" descr="&amp;Icy;&amp;zcy;&amp;ocy;&amp;bcy;&amp;rcy; &amp;pcy;&amp;ocy; &amp;Kcy;&amp;ocy;&amp;lcy;&amp;ocy;&amp;kcy;&amp;ocy;&amp;lcy;&amp;softcy;&amp;chcy;&amp;icy;&amp;kcy;&amp;icy; &amp;TScy;&amp;vcy;&amp;iecy;&amp;tcy;&amp;ycy; &amp;Kcy;&amp;lcy;&amp;icy;&amp;pcy;&amp;acy;&amp;r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07890">
            <a:off x="2457526" y="4942697"/>
            <a:ext cx="1741360" cy="1306020"/>
          </a:xfrm>
          <a:prstGeom prst="rect">
            <a:avLst/>
          </a:prstGeom>
          <a:noFill/>
        </p:spPr>
      </p:pic>
      <p:pic>
        <p:nvPicPr>
          <p:cNvPr id="4" name="Picture 3" descr="&amp;Icy;&amp;zcy;&amp;ocy;&amp;bcy;&amp;rcy; &amp;pcy;&amp;ocy; &amp;Kcy;&amp;ocy;&amp;lcy;&amp;ocy;&amp;kcy;&amp;ocy;&amp;lcy;&amp;softcy;&amp;chcy;&amp;icy;&amp;kcy;&amp;icy; &amp;TScy;&amp;vcy;&amp;iecy;&amp;tcy;&amp;ycy; &amp;Kcy;&amp;lcy;&amp;icy;&amp;pcy;&amp;acy;&amp;r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429883">
            <a:off x="1602493" y="4760927"/>
            <a:ext cx="1741360" cy="1306020"/>
          </a:xfrm>
          <a:prstGeom prst="rect">
            <a:avLst/>
          </a:prstGeom>
          <a:noFill/>
        </p:spPr>
      </p:pic>
      <p:pic>
        <p:nvPicPr>
          <p:cNvPr id="5" name="Picture 4" descr="&amp;Icy;&amp;zcy;&amp;ocy;&amp;bcy;&amp;rcy; &amp;pcy;&amp;ocy; &amp;Kcy;&amp;ocy;&amp;lcy;&amp;ocy;&amp;kcy;&amp;ocy;&amp;lcy;&amp;softcy;&amp;chcy;&amp;icy;&amp;kcy;&amp;icy; &amp;TScy;&amp;vcy;&amp;iecy;&amp;tcy;&amp;ycy; &amp;Kcy;&amp;lcy;&amp;icy;&amp;pcy;&amp;acy;&amp;r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682973">
            <a:off x="5058877" y="4832935"/>
            <a:ext cx="1741360" cy="130602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051720" y="2636912"/>
            <a:ext cx="55446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hlinkClick r:id="rId4"/>
              </a:rPr>
              <a:t>http://stihi-russkih-poetov.ru/tags/kolokolchik</a:t>
            </a:r>
            <a:r>
              <a:rPr lang="ru-RU" dirty="0"/>
              <a:t> </a:t>
            </a:r>
          </a:p>
          <a:p>
            <a:r>
              <a:rPr lang="ru-RU" u="sng" dirty="0">
                <a:hlinkClick r:id="rId5"/>
              </a:rPr>
              <a:t>http://bagirasos.0pk.ru/viewtopic.php?id=1377&amp;p=2</a:t>
            </a:r>
            <a:r>
              <a:rPr lang="ru-RU" dirty="0"/>
              <a:t> </a:t>
            </a:r>
          </a:p>
          <a:p>
            <a:r>
              <a:rPr lang="ru-RU" u="sng" dirty="0">
                <a:hlinkClick r:id="rId6"/>
              </a:rPr>
              <a:t>http://detskiychas.ru/stihi/pro_rasteniya/stihi_pro_kolokolchiki</a:t>
            </a:r>
            <a:r>
              <a:rPr lang="ru-RU" dirty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2051720" y="39330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u="sng" dirty="0">
                <a:hlinkClick r:id="rId7"/>
              </a:rPr>
              <a:t>http://axmama.ru/stihotvorno/stihi-pro-tsvety-kolokol-chiki-dlya-detej</a:t>
            </a:r>
            <a:r>
              <a:rPr lang="ru-RU" dirty="0"/>
              <a:t> </a:t>
            </a:r>
          </a:p>
        </p:txBody>
      </p:sp>
      <p:sp>
        <p:nvSpPr>
          <p:cNvPr id="9" name="Action Button: Beginning 8">
            <a:hlinkClick r:id="" action="ppaction://hlinkshowjump?jump=endshow" highlightClick="1"/>
          </p:cNvPr>
          <p:cNvSpPr/>
          <p:nvPr/>
        </p:nvSpPr>
        <p:spPr>
          <a:xfrm>
            <a:off x="6300192" y="4437112"/>
            <a:ext cx="360040" cy="32233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:\Диск D копия\Фоны . Обои\ЛЕТО\1001_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7879" y="0"/>
            <a:ext cx="9639758" cy="6857999"/>
          </a:xfrm>
          <a:prstGeom prst="rect">
            <a:avLst/>
          </a:prstGeom>
          <a:noFill/>
        </p:spPr>
      </p:pic>
      <p:pic>
        <p:nvPicPr>
          <p:cNvPr id="3" name="Picture 2" descr="&amp;Icy;&amp;zcy;&amp;ocy;&amp;bcy;&amp;rcy; &amp;pcy;&amp;ocy; &amp;Kcy;&amp;ocy;&amp;lcy;&amp;ocy;&amp;kcy;&amp;ocy;&amp;lcy;&amp;softcy;&amp;chcy;&amp;icy;&amp;kcy;&amp;icy; &amp;TScy;&amp;vcy;&amp;iecy;&amp;tcy;&amp;ycy; &amp;Kcy;&amp;lcy;&amp;icy;&amp;pcy;&amp;acy;&amp;r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07890">
            <a:off x="2457526" y="4942697"/>
            <a:ext cx="1741360" cy="1306020"/>
          </a:xfrm>
          <a:prstGeom prst="rect">
            <a:avLst/>
          </a:prstGeom>
          <a:noFill/>
        </p:spPr>
      </p:pic>
      <p:pic>
        <p:nvPicPr>
          <p:cNvPr id="4" name="Picture 3" descr="&amp;Icy;&amp;zcy;&amp;ocy;&amp;bcy;&amp;rcy; &amp;pcy;&amp;ocy; &amp;Kcy;&amp;ocy;&amp;lcy;&amp;ocy;&amp;kcy;&amp;ocy;&amp;lcy;&amp;softcy;&amp;chcy;&amp;icy;&amp;kcy;&amp;icy; &amp;TScy;&amp;vcy;&amp;iecy;&amp;tcy;&amp;ycy; &amp;Kcy;&amp;lcy;&amp;icy;&amp;pcy;&amp;acy;&amp;r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429883">
            <a:off x="1602493" y="4760927"/>
            <a:ext cx="1741360" cy="1306020"/>
          </a:xfrm>
          <a:prstGeom prst="rect">
            <a:avLst/>
          </a:prstGeom>
          <a:noFill/>
        </p:spPr>
      </p:pic>
      <p:pic>
        <p:nvPicPr>
          <p:cNvPr id="5" name="Picture 4" descr="&amp;Icy;&amp;zcy;&amp;ocy;&amp;bcy;&amp;rcy; &amp;pcy;&amp;ocy; &amp;Kcy;&amp;ocy;&amp;lcy;&amp;ocy;&amp;kcy;&amp;ocy;&amp;lcy;&amp;softcy;&amp;chcy;&amp;icy;&amp;kcy;&amp;icy; &amp;TScy;&amp;vcy;&amp;iecy;&amp;tcy;&amp;ycy; &amp;Kcy;&amp;lcy;&amp;icy;&amp;pcy;&amp;acy;&amp;r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682973">
            <a:off x="5058877" y="4832935"/>
            <a:ext cx="1741360" cy="130602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763688" y="1700808"/>
            <a:ext cx="65527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Содержание</a:t>
            </a:r>
          </a:p>
          <a:p>
            <a:endParaRPr lang="ru-RU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0070C0"/>
                </a:solidFill>
              </a:rPr>
              <a:t>Подготовка к исследовательской работе</a:t>
            </a:r>
          </a:p>
          <a:p>
            <a:pPr marL="342900" indent="-342900">
              <a:buAutoNum type="arabicPeriod"/>
            </a:pPr>
            <a:endParaRPr lang="ru-RU" sz="2000" b="1" dirty="0" smtClean="0">
              <a:solidFill>
                <a:srgbClr val="0070C0"/>
              </a:solidFill>
            </a:endParaRPr>
          </a:p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0070C0"/>
                </a:solidFill>
              </a:rPr>
              <a:t>Исследовательская работа</a:t>
            </a:r>
          </a:p>
          <a:p>
            <a:pPr marL="342900" indent="-342900">
              <a:buAutoNum type="arabicPeriod"/>
            </a:pPr>
            <a:endParaRPr lang="ru-RU" sz="2000" b="1" dirty="0" smtClean="0">
              <a:solidFill>
                <a:srgbClr val="0070C0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ru-RU" sz="2000" b="1" dirty="0" smtClean="0">
                <a:solidFill>
                  <a:srgbClr val="0070C0"/>
                </a:solidFill>
              </a:rPr>
              <a:t>Дидактические  игры</a:t>
            </a:r>
          </a:p>
          <a:p>
            <a:pPr marL="342900" indent="-342900">
              <a:buFontTx/>
              <a:buAutoNum type="arabicPeriod"/>
            </a:pPr>
            <a:endParaRPr lang="ru-RU" sz="2000" b="1" dirty="0" smtClean="0">
              <a:solidFill>
                <a:srgbClr val="0070C0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ru-RU" sz="2000" b="1" dirty="0" smtClean="0">
                <a:solidFill>
                  <a:srgbClr val="0070C0"/>
                </a:solidFill>
              </a:rPr>
              <a:t>Творческая работы</a:t>
            </a:r>
            <a:endParaRPr lang="ru-RU" sz="2000" b="1" dirty="0" smtClean="0">
              <a:solidFill>
                <a:srgbClr val="0070C0"/>
              </a:solidFill>
            </a:endParaRPr>
          </a:p>
        </p:txBody>
      </p:sp>
      <p:sp>
        <p:nvSpPr>
          <p:cNvPr id="7" name="Action Button: Forward or Next 6">
            <a:hlinkClick r:id="rId4" action="ppaction://hlinksldjump" highlightClick="1"/>
          </p:cNvPr>
          <p:cNvSpPr/>
          <p:nvPr/>
        </p:nvSpPr>
        <p:spPr>
          <a:xfrm>
            <a:off x="6876256" y="2636912"/>
            <a:ext cx="360040" cy="32233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Action Button: Forward or Next 7">
            <a:hlinkClick r:id="rId5" action="ppaction://hlinksldjump" highlightClick="1"/>
          </p:cNvPr>
          <p:cNvSpPr/>
          <p:nvPr/>
        </p:nvSpPr>
        <p:spPr>
          <a:xfrm>
            <a:off x="5364088" y="3284984"/>
            <a:ext cx="360040" cy="32233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Action Button: Forward or Next 8">
            <a:hlinkClick r:id="rId6" action="ppaction://hlinksldjump" highlightClick="1"/>
          </p:cNvPr>
          <p:cNvSpPr/>
          <p:nvPr/>
        </p:nvSpPr>
        <p:spPr>
          <a:xfrm>
            <a:off x="5364088" y="3861048"/>
            <a:ext cx="360040" cy="32233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Action Button: Forward or Next 9">
            <a:hlinkClick r:id="rId7" action="ppaction://hlinksldjump" highlightClick="1"/>
          </p:cNvPr>
          <p:cNvSpPr/>
          <p:nvPr/>
        </p:nvSpPr>
        <p:spPr>
          <a:xfrm>
            <a:off x="5364088" y="4509120"/>
            <a:ext cx="360040" cy="32233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:\Диск D копия\Фоны . Обои\ЛЕТО\1001_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7879" y="0"/>
            <a:ext cx="9639758" cy="6857999"/>
          </a:xfrm>
          <a:prstGeom prst="rect">
            <a:avLst/>
          </a:prstGeom>
          <a:noFill/>
        </p:spPr>
      </p:pic>
      <p:pic>
        <p:nvPicPr>
          <p:cNvPr id="3" name="Picture 2" descr="&amp;Icy;&amp;zcy;&amp;ocy;&amp;bcy;&amp;rcy; &amp;pcy;&amp;ocy; &amp;Kcy;&amp;ocy;&amp;lcy;&amp;ocy;&amp;kcy;&amp;ocy;&amp;lcy;&amp;softcy;&amp;chcy;&amp;icy;&amp;kcy;&amp;icy; &amp;TScy;&amp;vcy;&amp;iecy;&amp;tcy;&amp;ycy; &amp;Kcy;&amp;lcy;&amp;icy;&amp;pcy;&amp;acy;&amp;r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07890">
            <a:off x="2457526" y="4942697"/>
            <a:ext cx="1741360" cy="1306020"/>
          </a:xfrm>
          <a:prstGeom prst="rect">
            <a:avLst/>
          </a:prstGeom>
          <a:noFill/>
        </p:spPr>
      </p:pic>
      <p:pic>
        <p:nvPicPr>
          <p:cNvPr id="4" name="Picture 3" descr="&amp;Icy;&amp;zcy;&amp;ocy;&amp;bcy;&amp;rcy; &amp;pcy;&amp;ocy; &amp;Kcy;&amp;ocy;&amp;lcy;&amp;ocy;&amp;kcy;&amp;ocy;&amp;lcy;&amp;softcy;&amp;chcy;&amp;icy;&amp;kcy;&amp;icy; &amp;TScy;&amp;vcy;&amp;iecy;&amp;tcy;&amp;ycy; &amp;Kcy;&amp;lcy;&amp;icy;&amp;pcy;&amp;acy;&amp;r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429883">
            <a:off x="1602493" y="4760927"/>
            <a:ext cx="1741360" cy="1306020"/>
          </a:xfrm>
          <a:prstGeom prst="rect">
            <a:avLst/>
          </a:prstGeom>
          <a:noFill/>
        </p:spPr>
      </p:pic>
      <p:pic>
        <p:nvPicPr>
          <p:cNvPr id="5" name="Picture 4" descr="&amp;Icy;&amp;zcy;&amp;ocy;&amp;bcy;&amp;rcy; &amp;pcy;&amp;ocy; &amp;Kcy;&amp;ocy;&amp;lcy;&amp;ocy;&amp;kcy;&amp;ocy;&amp;lcy;&amp;softcy;&amp;chcy;&amp;icy;&amp;kcy;&amp;icy; &amp;TScy;&amp;vcy;&amp;iecy;&amp;tcy;&amp;ycy; &amp;Kcy;&amp;lcy;&amp;icy;&amp;pcy;&amp;acy;&amp;r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682973">
            <a:off x="5058877" y="4832935"/>
            <a:ext cx="1741360" cy="130602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187624" y="2060848"/>
            <a:ext cx="633670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dirty="0" smtClean="0">
                <a:solidFill>
                  <a:srgbClr val="002060"/>
                </a:solidFill>
              </a:rPr>
              <a:t>Беседа по принципу трех вопросов:</a:t>
            </a:r>
          </a:p>
          <a:p>
            <a:pPr algn="r"/>
            <a:r>
              <a:rPr lang="ru-RU" sz="2400" b="1" dirty="0" smtClean="0">
                <a:solidFill>
                  <a:srgbClr val="0070C0"/>
                </a:solidFill>
              </a:rPr>
              <a:t> </a:t>
            </a:r>
          </a:p>
          <a:p>
            <a:pPr algn="ctr">
              <a:buFontTx/>
              <a:buChar char="-"/>
            </a:pPr>
            <a:r>
              <a:rPr lang="ru-RU" sz="2800" b="1" dirty="0" smtClean="0">
                <a:solidFill>
                  <a:srgbClr val="0070C0"/>
                </a:solidFill>
              </a:rPr>
              <a:t> что мы знаем о колокольчиках? </a:t>
            </a:r>
          </a:p>
          <a:p>
            <a:pPr algn="ctr">
              <a:buFontTx/>
              <a:buChar char="-"/>
            </a:pPr>
            <a:r>
              <a:rPr lang="ru-RU" sz="2800" b="1" dirty="0" smtClean="0">
                <a:solidFill>
                  <a:srgbClr val="0070C0"/>
                </a:solidFill>
              </a:rPr>
              <a:t> что мы хотим узнать о нем? </a:t>
            </a:r>
          </a:p>
          <a:p>
            <a:pPr algn="ctr">
              <a:buFontTx/>
              <a:buChar char="-"/>
            </a:pPr>
            <a:r>
              <a:rPr lang="ru-RU" sz="2800" b="1" dirty="0" smtClean="0">
                <a:solidFill>
                  <a:srgbClr val="0070C0"/>
                </a:solidFill>
              </a:rPr>
              <a:t>-  как это сделать?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:\Диск D копия\Фоны . Обои\ЛЕТО\1001_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-27384"/>
            <a:ext cx="9639758" cy="6857999"/>
          </a:xfrm>
          <a:prstGeom prst="rect">
            <a:avLst/>
          </a:prstGeom>
          <a:noFill/>
        </p:spPr>
      </p:pic>
      <p:pic>
        <p:nvPicPr>
          <p:cNvPr id="3" name="Picture 2" descr="&amp;Icy;&amp;zcy;&amp;ocy;&amp;bcy;&amp;rcy; &amp;pcy;&amp;ocy; &amp;Kcy;&amp;ocy;&amp;lcy;&amp;ocy;&amp;kcy;&amp;ocy;&amp;lcy;&amp;softcy;&amp;chcy;&amp;icy;&amp;kcy;&amp;icy; &amp;TScy;&amp;vcy;&amp;iecy;&amp;tcy;&amp;ycy; &amp;Kcy;&amp;lcy;&amp;icy;&amp;pcy;&amp;acy;&amp;r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07890">
            <a:off x="2457526" y="4942697"/>
            <a:ext cx="1741360" cy="1306020"/>
          </a:xfrm>
          <a:prstGeom prst="rect">
            <a:avLst/>
          </a:prstGeom>
          <a:noFill/>
        </p:spPr>
      </p:pic>
      <p:pic>
        <p:nvPicPr>
          <p:cNvPr id="4" name="Picture 3" descr="&amp;Icy;&amp;zcy;&amp;ocy;&amp;bcy;&amp;rcy; &amp;pcy;&amp;ocy; &amp;Kcy;&amp;ocy;&amp;lcy;&amp;ocy;&amp;kcy;&amp;ocy;&amp;lcy;&amp;softcy;&amp;chcy;&amp;icy;&amp;kcy;&amp;icy; &amp;TScy;&amp;vcy;&amp;iecy;&amp;tcy;&amp;ycy; &amp;Kcy;&amp;lcy;&amp;icy;&amp;pcy;&amp;acy;&amp;r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429883">
            <a:off x="1602493" y="4760927"/>
            <a:ext cx="1741360" cy="1306020"/>
          </a:xfrm>
          <a:prstGeom prst="rect">
            <a:avLst/>
          </a:prstGeom>
          <a:noFill/>
        </p:spPr>
      </p:pic>
      <p:pic>
        <p:nvPicPr>
          <p:cNvPr id="5" name="Picture 4" descr="&amp;Icy;&amp;zcy;&amp;ocy;&amp;bcy;&amp;rcy; &amp;pcy;&amp;ocy; &amp;Kcy;&amp;ocy;&amp;lcy;&amp;ocy;&amp;kcy;&amp;ocy;&amp;lcy;&amp;softcy;&amp;chcy;&amp;icy;&amp;kcy;&amp;icy; &amp;TScy;&amp;vcy;&amp;iecy;&amp;tcy;&amp;ycy; &amp;Kcy;&amp;lcy;&amp;icy;&amp;pcy;&amp;acy;&amp;r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682973">
            <a:off x="5058877" y="4832935"/>
            <a:ext cx="1741360" cy="130602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691680" y="1628800"/>
            <a:ext cx="56886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</a:rPr>
              <a:t>Колокольчики цветут и радуют нас своей красотой начиная с поздней весны заканчивая глубоким летом. Они не прихотливы и могут расти везде — на лугах, лесных полянках, на обочинах дорог.</a:t>
            </a:r>
          </a:p>
          <a:p>
            <a:r>
              <a:rPr lang="ru-RU" sz="2000" b="1" dirty="0">
                <a:solidFill>
                  <a:srgbClr val="0070C0"/>
                </a:solidFill>
              </a:rPr>
              <a:t> Колокольчиков огромное количество видов (больше 300). Отличаются они размером, цветом (синие, фиолетовые, лиловые, голубые, белые, сиреневые).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:\Диск D копия\Фоны . Обои\ЛЕТО\1001_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7879" y="0"/>
            <a:ext cx="9639758" cy="6857999"/>
          </a:xfrm>
          <a:prstGeom prst="rect">
            <a:avLst/>
          </a:prstGeom>
          <a:noFill/>
        </p:spPr>
      </p:pic>
      <p:pic>
        <p:nvPicPr>
          <p:cNvPr id="3" name="Picture 2" descr="&amp;Icy;&amp;zcy;&amp;ocy;&amp;bcy;&amp;rcy; &amp;pcy;&amp;ocy; &amp;Kcy;&amp;ocy;&amp;lcy;&amp;ocy;&amp;kcy;&amp;ocy;&amp;lcy;&amp;softcy;&amp;chcy;&amp;icy;&amp;kcy;&amp;icy; &amp;TScy;&amp;vcy;&amp;iecy;&amp;tcy;&amp;ycy; &amp;Kcy;&amp;lcy;&amp;icy;&amp;pcy;&amp;acy;&amp;r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07890">
            <a:off x="2457526" y="4942697"/>
            <a:ext cx="1741360" cy="1306020"/>
          </a:xfrm>
          <a:prstGeom prst="rect">
            <a:avLst/>
          </a:prstGeom>
          <a:noFill/>
        </p:spPr>
      </p:pic>
      <p:pic>
        <p:nvPicPr>
          <p:cNvPr id="4" name="Picture 3" descr="&amp;Icy;&amp;zcy;&amp;ocy;&amp;bcy;&amp;rcy; &amp;pcy;&amp;ocy; &amp;Kcy;&amp;ocy;&amp;lcy;&amp;ocy;&amp;kcy;&amp;ocy;&amp;lcy;&amp;softcy;&amp;chcy;&amp;icy;&amp;kcy;&amp;icy; &amp;TScy;&amp;vcy;&amp;iecy;&amp;tcy;&amp;ycy; &amp;Kcy;&amp;lcy;&amp;icy;&amp;pcy;&amp;acy;&amp;r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429883">
            <a:off x="1602493" y="4760927"/>
            <a:ext cx="1741360" cy="1306020"/>
          </a:xfrm>
          <a:prstGeom prst="rect">
            <a:avLst/>
          </a:prstGeom>
          <a:noFill/>
        </p:spPr>
      </p:pic>
      <p:pic>
        <p:nvPicPr>
          <p:cNvPr id="5" name="Picture 4" descr="&amp;Icy;&amp;zcy;&amp;ocy;&amp;bcy;&amp;rcy; &amp;pcy;&amp;ocy; &amp;Kcy;&amp;ocy;&amp;lcy;&amp;ocy;&amp;kcy;&amp;ocy;&amp;lcy;&amp;softcy;&amp;chcy;&amp;icy;&amp;kcy;&amp;icy; &amp;TScy;&amp;vcy;&amp;iecy;&amp;tcy;&amp;ycy; &amp;Kcy;&amp;lcy;&amp;icy;&amp;pcy;&amp;acy;&amp;r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682973">
            <a:off x="5058877" y="4832935"/>
            <a:ext cx="1741360" cy="130602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835696" y="1772816"/>
            <a:ext cx="59766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Стебли </a:t>
            </a:r>
            <a:r>
              <a:rPr lang="ru-RU" b="1" dirty="0">
                <a:solidFill>
                  <a:srgbClr val="0070C0"/>
                </a:solidFill>
              </a:rPr>
              <a:t>простые или ветвистые от 5 до 150 см высотой. </a:t>
            </a:r>
            <a:r>
              <a:rPr lang="ru-RU" b="1" dirty="0">
                <a:solidFill>
                  <a:srgbClr val="C00000"/>
                </a:solidFill>
              </a:rPr>
              <a:t>Листья</a:t>
            </a:r>
            <a:r>
              <a:rPr lang="ru-RU" b="1" dirty="0">
                <a:solidFill>
                  <a:srgbClr val="0070C0"/>
                </a:solidFill>
              </a:rPr>
              <a:t> расположены в очередном порядке, иногда собраны в розетку. </a:t>
            </a:r>
            <a:r>
              <a:rPr lang="ru-RU" b="1" dirty="0">
                <a:solidFill>
                  <a:srgbClr val="C00000"/>
                </a:solidFill>
              </a:rPr>
              <a:t>Соцветия</a:t>
            </a:r>
            <a:r>
              <a:rPr lang="ru-RU" b="1" dirty="0">
                <a:solidFill>
                  <a:srgbClr val="0070C0"/>
                </a:solidFill>
              </a:rPr>
              <a:t> метельчатые, реже — кистевидные, у некоторых видов цветки одиночные. Венчик спайнолепестный, колокольчатый, воронковидный, трубчато-колокольчатый, реже — плосковатый и почти колесо-видный. </a:t>
            </a:r>
            <a:r>
              <a:rPr lang="ru-RU" b="1" dirty="0">
                <a:solidFill>
                  <a:srgbClr val="C00000"/>
                </a:solidFill>
              </a:rPr>
              <a:t>Плод</a:t>
            </a:r>
            <a:r>
              <a:rPr lang="ru-RU" b="1" dirty="0">
                <a:solidFill>
                  <a:srgbClr val="0070C0"/>
                </a:solidFill>
              </a:rPr>
              <a:t> — коробочка. </a:t>
            </a:r>
            <a:r>
              <a:rPr lang="ru-RU" b="1" dirty="0">
                <a:solidFill>
                  <a:srgbClr val="C00000"/>
                </a:solidFill>
              </a:rPr>
              <a:t>Семена</a:t>
            </a:r>
            <a:r>
              <a:rPr lang="ru-RU" b="1" dirty="0">
                <a:solidFill>
                  <a:srgbClr val="0070C0"/>
                </a:solidFill>
              </a:rPr>
              <a:t> многочисленные, мелкие, сохраняющие всхожесть до 4 лет. В 1 грамме до 4500 семян.</a:t>
            </a:r>
            <a:r>
              <a:rPr lang="ru-RU" dirty="0"/>
              <a:t>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:\Диск D копия\Фоны . Обои\ЛЕТО\1001_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7879" y="0"/>
            <a:ext cx="9639758" cy="6857999"/>
          </a:xfrm>
          <a:prstGeom prst="rect">
            <a:avLst/>
          </a:prstGeom>
          <a:noFill/>
        </p:spPr>
      </p:pic>
      <p:pic>
        <p:nvPicPr>
          <p:cNvPr id="3" name="Picture 2" descr="&amp;Icy;&amp;zcy;&amp;ocy;&amp;bcy;&amp;rcy; &amp;pcy;&amp;ocy; &amp;Kcy;&amp;ocy;&amp;lcy;&amp;ocy;&amp;kcy;&amp;ocy;&amp;lcy;&amp;softcy;&amp;chcy;&amp;icy;&amp;kcy;&amp;icy; &amp;TScy;&amp;vcy;&amp;iecy;&amp;tcy;&amp;ycy; &amp;Kcy;&amp;lcy;&amp;icy;&amp;pcy;&amp;acy;&amp;r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07890">
            <a:off x="2457526" y="4942697"/>
            <a:ext cx="1741360" cy="1306020"/>
          </a:xfrm>
          <a:prstGeom prst="rect">
            <a:avLst/>
          </a:prstGeom>
          <a:noFill/>
        </p:spPr>
      </p:pic>
      <p:pic>
        <p:nvPicPr>
          <p:cNvPr id="4" name="Picture 3" descr="&amp;Icy;&amp;zcy;&amp;ocy;&amp;bcy;&amp;rcy; &amp;pcy;&amp;ocy; &amp;Kcy;&amp;ocy;&amp;lcy;&amp;ocy;&amp;kcy;&amp;ocy;&amp;lcy;&amp;softcy;&amp;chcy;&amp;icy;&amp;kcy;&amp;icy; &amp;TScy;&amp;vcy;&amp;iecy;&amp;tcy;&amp;ycy; &amp;Kcy;&amp;lcy;&amp;icy;&amp;pcy;&amp;acy;&amp;r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429883">
            <a:off x="1602493" y="4760927"/>
            <a:ext cx="1741360" cy="1306020"/>
          </a:xfrm>
          <a:prstGeom prst="rect">
            <a:avLst/>
          </a:prstGeom>
          <a:noFill/>
        </p:spPr>
      </p:pic>
      <p:pic>
        <p:nvPicPr>
          <p:cNvPr id="5" name="Picture 4" descr="&amp;Icy;&amp;zcy;&amp;ocy;&amp;bcy;&amp;rcy; &amp;pcy;&amp;ocy; &amp;Kcy;&amp;ocy;&amp;lcy;&amp;ocy;&amp;kcy;&amp;ocy;&amp;lcy;&amp;softcy;&amp;chcy;&amp;icy;&amp;kcy;&amp;icy; &amp;TScy;&amp;vcy;&amp;iecy;&amp;tcy;&amp;ycy; &amp;Kcy;&amp;lcy;&amp;icy;&amp;pcy;&amp;acy;&amp;r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682973">
            <a:off x="5058877" y="4832935"/>
            <a:ext cx="1741360" cy="130602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835696" y="2564904"/>
            <a:ext cx="6192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Разгадывание загадок  про колокольчик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Пословицы, поговорки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Чтение стихов</a:t>
            </a:r>
            <a:endParaRPr lang="ru-RU" sz="2400" b="1" dirty="0" smtClean="0">
              <a:solidFill>
                <a:srgbClr val="002060"/>
              </a:solidFill>
            </a:endParaRPr>
          </a:p>
        </p:txBody>
      </p:sp>
      <p:sp>
        <p:nvSpPr>
          <p:cNvPr id="7" name="Action Button: Beginning 6">
            <a:hlinkClick r:id="rId4" action="ppaction://hlinksldjump" highlightClick="1"/>
          </p:cNvPr>
          <p:cNvSpPr/>
          <p:nvPr/>
        </p:nvSpPr>
        <p:spPr>
          <a:xfrm>
            <a:off x="7020272" y="4005064"/>
            <a:ext cx="432048" cy="32233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:\Диск D копия\Фоны . Обои\ЛЕТО\1001_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7879" y="0"/>
            <a:ext cx="9639758" cy="6857999"/>
          </a:xfrm>
          <a:prstGeom prst="rect">
            <a:avLst/>
          </a:prstGeom>
          <a:noFill/>
        </p:spPr>
      </p:pic>
      <p:pic>
        <p:nvPicPr>
          <p:cNvPr id="3" name="Picture 2" descr="&amp;Icy;&amp;zcy;&amp;ocy;&amp;bcy;&amp;rcy; &amp;pcy;&amp;ocy; &amp;Kcy;&amp;ocy;&amp;lcy;&amp;ocy;&amp;kcy;&amp;ocy;&amp;lcy;&amp;softcy;&amp;chcy;&amp;icy;&amp;kcy;&amp;icy; &amp;TScy;&amp;vcy;&amp;iecy;&amp;tcy;&amp;ycy; &amp;Kcy;&amp;lcy;&amp;icy;&amp;pcy;&amp;acy;&amp;r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07890">
            <a:off x="2457526" y="4942697"/>
            <a:ext cx="1741360" cy="1306020"/>
          </a:xfrm>
          <a:prstGeom prst="rect">
            <a:avLst/>
          </a:prstGeom>
          <a:noFill/>
        </p:spPr>
      </p:pic>
      <p:pic>
        <p:nvPicPr>
          <p:cNvPr id="4" name="Picture 3" descr="&amp;Icy;&amp;zcy;&amp;ocy;&amp;bcy;&amp;rcy; &amp;pcy;&amp;ocy; &amp;Kcy;&amp;ocy;&amp;lcy;&amp;ocy;&amp;kcy;&amp;ocy;&amp;lcy;&amp;softcy;&amp;chcy;&amp;icy;&amp;kcy;&amp;icy; &amp;TScy;&amp;vcy;&amp;iecy;&amp;tcy;&amp;ycy; &amp;Kcy;&amp;lcy;&amp;icy;&amp;pcy;&amp;acy;&amp;r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429883">
            <a:off x="1602493" y="4760927"/>
            <a:ext cx="1741360" cy="1306020"/>
          </a:xfrm>
          <a:prstGeom prst="rect">
            <a:avLst/>
          </a:prstGeom>
          <a:noFill/>
        </p:spPr>
      </p:pic>
      <p:pic>
        <p:nvPicPr>
          <p:cNvPr id="5" name="Picture 4" descr="&amp;Icy;&amp;zcy;&amp;ocy;&amp;bcy;&amp;rcy; &amp;pcy;&amp;ocy; &amp;Kcy;&amp;ocy;&amp;lcy;&amp;ocy;&amp;kcy;&amp;ocy;&amp;lcy;&amp;softcy;&amp;chcy;&amp;icy;&amp;kcy;&amp;icy; &amp;TScy;&amp;vcy;&amp;iecy;&amp;tcy;&amp;ycy; &amp;Kcy;&amp;lcy;&amp;icy;&amp;pcy;&amp;acy;&amp;r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682973">
            <a:off x="5058877" y="4832935"/>
            <a:ext cx="1741360" cy="130602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115616" y="2060848"/>
            <a:ext cx="64807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solidFill>
                  <a:srgbClr val="C00000"/>
                </a:solidFill>
              </a:rPr>
              <a:t>Учебно-исследовательская работа</a:t>
            </a:r>
          </a:p>
          <a:p>
            <a:pPr algn="r"/>
            <a:endParaRPr lang="ru-RU" sz="2400" b="1" dirty="0" smtClean="0">
              <a:solidFill>
                <a:srgbClr val="C00000"/>
              </a:solidFill>
            </a:endParaRPr>
          </a:p>
          <a:p>
            <a:pPr algn="r"/>
            <a:r>
              <a:rPr lang="ru-RU" sz="2400" b="1" dirty="0" smtClean="0">
                <a:solidFill>
                  <a:srgbClr val="002060"/>
                </a:solidFill>
              </a:rPr>
              <a:t>Задания для исследования:</a:t>
            </a:r>
          </a:p>
          <a:p>
            <a:pPr algn="r"/>
            <a:endParaRPr lang="ru-RU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ru-RU" sz="2400" b="1" dirty="0" smtClean="0">
                <a:solidFill>
                  <a:srgbClr val="0070C0"/>
                </a:solidFill>
              </a:rPr>
              <a:t>- рассмотрите цветок колокольчика</a:t>
            </a:r>
          </a:p>
          <a:p>
            <a:pPr algn="r"/>
            <a:r>
              <a:rPr lang="ru-RU" sz="2400" b="1" dirty="0" smtClean="0">
                <a:solidFill>
                  <a:srgbClr val="0070C0"/>
                </a:solidFill>
              </a:rPr>
              <a:t>- найдите корень, стебель, листочки, цветок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:\Диск D копия\Фоны . Обои\ЛЕТО\1001_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7879" y="0"/>
            <a:ext cx="9639758" cy="6857999"/>
          </a:xfrm>
          <a:prstGeom prst="rect">
            <a:avLst/>
          </a:prstGeom>
          <a:noFill/>
        </p:spPr>
      </p:pic>
      <p:pic>
        <p:nvPicPr>
          <p:cNvPr id="3" name="Picture 2" descr="&amp;Icy;&amp;zcy;&amp;ocy;&amp;bcy;&amp;rcy; &amp;pcy;&amp;ocy; &amp;Kcy;&amp;ocy;&amp;lcy;&amp;ocy;&amp;kcy;&amp;ocy;&amp;lcy;&amp;softcy;&amp;chcy;&amp;icy;&amp;kcy;&amp;icy; &amp;TScy;&amp;vcy;&amp;iecy;&amp;tcy;&amp;ycy; &amp;Kcy;&amp;lcy;&amp;icy;&amp;pcy;&amp;acy;&amp;r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07890">
            <a:off x="2457526" y="4942697"/>
            <a:ext cx="1741360" cy="1306020"/>
          </a:xfrm>
          <a:prstGeom prst="rect">
            <a:avLst/>
          </a:prstGeom>
          <a:noFill/>
        </p:spPr>
      </p:pic>
      <p:pic>
        <p:nvPicPr>
          <p:cNvPr id="4" name="Picture 3" descr="&amp;Icy;&amp;zcy;&amp;ocy;&amp;bcy;&amp;rcy; &amp;pcy;&amp;ocy; &amp;Kcy;&amp;ocy;&amp;lcy;&amp;ocy;&amp;kcy;&amp;ocy;&amp;lcy;&amp;softcy;&amp;chcy;&amp;icy;&amp;kcy;&amp;icy; &amp;TScy;&amp;vcy;&amp;iecy;&amp;tcy;&amp;ycy; &amp;Kcy;&amp;lcy;&amp;icy;&amp;pcy;&amp;acy;&amp;r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429883">
            <a:off x="1602493" y="4760927"/>
            <a:ext cx="1741360" cy="1306020"/>
          </a:xfrm>
          <a:prstGeom prst="rect">
            <a:avLst/>
          </a:prstGeom>
          <a:noFill/>
        </p:spPr>
      </p:pic>
      <p:pic>
        <p:nvPicPr>
          <p:cNvPr id="5" name="Picture 4" descr="&amp;Icy;&amp;zcy;&amp;ocy;&amp;bcy;&amp;rcy; &amp;pcy;&amp;ocy; &amp;Kcy;&amp;ocy;&amp;lcy;&amp;ocy;&amp;kcy;&amp;ocy;&amp;lcy;&amp;softcy;&amp;chcy;&amp;icy;&amp;kcy;&amp;icy; &amp;TScy;&amp;vcy;&amp;iecy;&amp;tcy;&amp;ycy; &amp;Kcy;&amp;lcy;&amp;icy;&amp;pcy;&amp;acy;&amp;r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682973">
            <a:off x="5058877" y="4832935"/>
            <a:ext cx="1741360" cy="130602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763688" y="2276872"/>
            <a:ext cx="633670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Вопросы для исследования</a:t>
            </a:r>
            <a:r>
              <a:rPr lang="ru-RU" sz="3200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«Зачем колокольчику корень?»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 «Где растет колокольчик?»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«Почему называется колокольчиком?»</a:t>
            </a:r>
            <a:endParaRPr lang="ru-RU" sz="28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:\Диск D копия\Фоны . Обои\ЛЕТО\1001_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95758" y="0"/>
            <a:ext cx="9639758" cy="6857999"/>
          </a:xfrm>
          <a:prstGeom prst="rect">
            <a:avLst/>
          </a:prstGeom>
          <a:noFill/>
        </p:spPr>
      </p:pic>
      <p:pic>
        <p:nvPicPr>
          <p:cNvPr id="3" name="Picture 2" descr="&amp;Icy;&amp;zcy;&amp;ocy;&amp;bcy;&amp;rcy; &amp;pcy;&amp;ocy; &amp;Kcy;&amp;ocy;&amp;lcy;&amp;ocy;&amp;kcy;&amp;ocy;&amp;lcy;&amp;softcy;&amp;chcy;&amp;icy;&amp;kcy;&amp;icy; &amp;TScy;&amp;vcy;&amp;iecy;&amp;tcy;&amp;ycy; &amp;Kcy;&amp;lcy;&amp;icy;&amp;pcy;&amp;acy;&amp;r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07890">
            <a:off x="2457526" y="4942697"/>
            <a:ext cx="1741360" cy="1306020"/>
          </a:xfrm>
          <a:prstGeom prst="rect">
            <a:avLst/>
          </a:prstGeom>
          <a:noFill/>
        </p:spPr>
      </p:pic>
      <p:pic>
        <p:nvPicPr>
          <p:cNvPr id="4" name="Picture 3" descr="&amp;Icy;&amp;zcy;&amp;ocy;&amp;bcy;&amp;rcy; &amp;pcy;&amp;ocy; &amp;Kcy;&amp;ocy;&amp;lcy;&amp;ocy;&amp;kcy;&amp;ocy;&amp;lcy;&amp;softcy;&amp;chcy;&amp;icy;&amp;kcy;&amp;icy; &amp;TScy;&amp;vcy;&amp;iecy;&amp;tcy;&amp;ycy; &amp;Kcy;&amp;lcy;&amp;icy;&amp;pcy;&amp;acy;&amp;r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429883">
            <a:off x="1602493" y="4760927"/>
            <a:ext cx="1741360" cy="1306020"/>
          </a:xfrm>
          <a:prstGeom prst="rect">
            <a:avLst/>
          </a:prstGeom>
          <a:noFill/>
        </p:spPr>
      </p:pic>
      <p:pic>
        <p:nvPicPr>
          <p:cNvPr id="5" name="Picture 4" descr="&amp;Icy;&amp;zcy;&amp;ocy;&amp;bcy;&amp;rcy; &amp;pcy;&amp;ocy; &amp;Kcy;&amp;ocy;&amp;lcy;&amp;ocy;&amp;kcy;&amp;ocy;&amp;lcy;&amp;softcy;&amp;chcy;&amp;icy;&amp;kcy;&amp;icy; &amp;TScy;&amp;vcy;&amp;iecy;&amp;tcy;&amp;ycy; &amp;Kcy;&amp;lcy;&amp;icy;&amp;pcy;&amp;acy;&amp;r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682973">
            <a:off x="5058877" y="4832935"/>
            <a:ext cx="1741360" cy="130602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331640" y="2780928"/>
            <a:ext cx="59766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Создание гербария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 из разных сортов колокольчиков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7" name="Action Button: Beginning 6">
            <a:hlinkClick r:id="rId4" action="ppaction://hlinksldjump" highlightClick="1"/>
          </p:cNvPr>
          <p:cNvSpPr/>
          <p:nvPr/>
        </p:nvSpPr>
        <p:spPr>
          <a:xfrm>
            <a:off x="6516216" y="4077072"/>
            <a:ext cx="432048" cy="32233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217</Words>
  <Application>Microsoft Office PowerPoint</Application>
  <PresentationFormat>On-screen Show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12</cp:revision>
  <dcterms:created xsi:type="dcterms:W3CDTF">2015-05-30T15:35:36Z</dcterms:created>
  <dcterms:modified xsi:type="dcterms:W3CDTF">2015-05-30T17:35:00Z</dcterms:modified>
</cp:coreProperties>
</file>