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6" r:id="rId2"/>
    <p:sldId id="272" r:id="rId3"/>
    <p:sldId id="258" r:id="rId4"/>
    <p:sldId id="259" r:id="rId5"/>
    <p:sldId id="262" r:id="rId6"/>
    <p:sldId id="264" r:id="rId7"/>
    <p:sldId id="260" r:id="rId8"/>
    <p:sldId id="265" r:id="rId9"/>
    <p:sldId id="266" r:id="rId10"/>
    <p:sldId id="267" r:id="rId11"/>
    <p:sldId id="261" r:id="rId12"/>
    <p:sldId id="257" r:id="rId13"/>
    <p:sldId id="269" r:id="rId14"/>
    <p:sldId id="270" r:id="rId15"/>
    <p:sldId id="263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8CDEEF-3CD6-42CE-B546-5749CCC74D76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FDDA66-D01E-4B9E-AE7E-7DC3D414C0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8548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FDDA66-D01E-4B9E-AE7E-7DC3D414C08A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6329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9A092-D68E-4EA6-A7B1-35610FA2F522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5331B-70F9-4514-97BF-DA0E8DA21C2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9A092-D68E-4EA6-A7B1-35610FA2F522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5331B-70F9-4514-97BF-DA0E8DA21C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9A092-D68E-4EA6-A7B1-35610FA2F522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5331B-70F9-4514-97BF-DA0E8DA21C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9A092-D68E-4EA6-A7B1-35610FA2F522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5331B-70F9-4514-97BF-DA0E8DA21C2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9A092-D68E-4EA6-A7B1-35610FA2F522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5331B-70F9-4514-97BF-DA0E8DA21C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9A092-D68E-4EA6-A7B1-35610FA2F522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5331B-70F9-4514-97BF-DA0E8DA21C2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9A092-D68E-4EA6-A7B1-35610FA2F522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5331B-70F9-4514-97BF-DA0E8DA21C2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9A092-D68E-4EA6-A7B1-35610FA2F522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5331B-70F9-4514-97BF-DA0E8DA21C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9A092-D68E-4EA6-A7B1-35610FA2F522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5331B-70F9-4514-97BF-DA0E8DA21C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9A092-D68E-4EA6-A7B1-35610FA2F522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5331B-70F9-4514-97BF-DA0E8DA21C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9A092-D68E-4EA6-A7B1-35610FA2F522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5331B-70F9-4514-97BF-DA0E8DA21C2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539A092-D68E-4EA6-A7B1-35610FA2F522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D95331B-70F9-4514-97BF-DA0E8DA21C2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randars.ru/student/ekonomicheskaya-teoriya/specializaciya-proizvodstva.html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randars.ru/student/ekonomicheskaya-teoriya/specializaciya-proizvodstva.html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randars.ru/student/ekonomicheskaya-teoriya/specializaciya-proizvodstva.html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randars.ru/student/ekonomicheskaya-teoriya/specializaciya-proizvodstva.html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31840" y="4509120"/>
            <a:ext cx="5690493" cy="2160240"/>
          </a:xfrm>
        </p:spPr>
        <p:txBody>
          <a:bodyPr>
            <a:no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Презентацию 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уроку экономики подготовил </a:t>
            </a:r>
            <a:endParaRPr lang="ru-RU" sz="1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обучающийся 1 курса группы 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13-1сл</a:t>
            </a:r>
            <a:endParaRPr lang="ru-RU" sz="1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Афанасьев Дмитрий.</a:t>
            </a:r>
            <a:endParaRPr lang="ru-RU" sz="1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Руководитель: </a:t>
            </a:r>
          </a:p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Образцова 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Татьяна И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вановна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преподаватель</a:t>
            </a:r>
          </a:p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Егорьевск, 2014 г.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24306" y="1233834"/>
            <a:ext cx="8002891" cy="3312368"/>
          </a:xfrm>
        </p:spPr>
        <p:txBody>
          <a:bodyPr/>
          <a:lstStyle/>
          <a:p>
            <a:pPr marL="182880" indent="0">
              <a:buNone/>
            </a:pPr>
            <a:r>
              <a:rPr lang="ru-RU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Основные формы организации производства </a:t>
            </a:r>
            <a: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 </a:t>
            </a:r>
            <a:r>
              <a:rPr lang="ru-RU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экономике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2352" y="188640"/>
            <a:ext cx="90364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Государственное автономное профессиональное</a:t>
            </a:r>
          </a:p>
          <a:p>
            <a:pPr lvl="1" algn="ctr"/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Образовательное учреждение Московской области</a:t>
            </a:r>
          </a:p>
          <a:p>
            <a:pPr lvl="1" algn="ctr"/>
            <a:r>
              <a:rPr lang="en-US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Егорьевский промышленно-экономический техникум</a:t>
            </a:r>
            <a:r>
              <a:rPr lang="en-US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ru-RU" alt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690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260648"/>
            <a:ext cx="806489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400" dirty="0" smtClean="0">
                <a:solidFill>
                  <a:srgbClr val="002060"/>
                </a:solidFill>
              </a:rPr>
              <a:t>Различают  </a:t>
            </a:r>
            <a:r>
              <a:rPr lang="ru-RU" sz="2400" dirty="0">
                <a:solidFill>
                  <a:srgbClr val="002060"/>
                </a:solidFill>
              </a:rPr>
              <a:t>следующие виды связей </a:t>
            </a:r>
            <a:endParaRPr lang="ru-RU" sz="2400" dirty="0" smtClean="0">
              <a:solidFill>
                <a:srgbClr val="002060"/>
              </a:solidFill>
            </a:endParaRPr>
          </a:p>
          <a:p>
            <a:pPr fontAlgn="base"/>
            <a:r>
              <a:rPr lang="ru-RU" sz="2400" dirty="0" smtClean="0">
                <a:solidFill>
                  <a:srgbClr val="002060"/>
                </a:solidFill>
              </a:rPr>
              <a:t>по </a:t>
            </a:r>
            <a:r>
              <a:rPr lang="ru-RU" sz="2400" dirty="0">
                <a:solidFill>
                  <a:srgbClr val="002060"/>
                </a:solidFill>
              </a:rPr>
              <a:t>кооперированию между промышленными предприятиями:</a:t>
            </a:r>
          </a:p>
          <a:p>
            <a:pPr fontAlgn="base"/>
            <a:endParaRPr lang="ru-RU" sz="2400" dirty="0" smtClean="0"/>
          </a:p>
          <a:p>
            <a:pPr marL="342900" indent="-342900" fontAlgn="base">
              <a:buClr>
                <a:srgbClr val="002060"/>
              </a:buClr>
              <a:buFont typeface="Wingdings" panose="05000000000000000000" pitchFamily="2" charset="2"/>
              <a:buChar char="v"/>
            </a:pPr>
            <a:r>
              <a:rPr lang="ru-RU" sz="2400" b="1" i="1" dirty="0" smtClean="0">
                <a:solidFill>
                  <a:srgbClr val="0070C0"/>
                </a:solidFill>
              </a:rPr>
              <a:t>внутрирайонные</a:t>
            </a:r>
            <a:r>
              <a:rPr lang="ru-RU" sz="2400" dirty="0" smtClean="0"/>
              <a:t> </a:t>
            </a:r>
            <a:r>
              <a:rPr lang="ru-RU" sz="2400" dirty="0"/>
              <a:t>— кооперируются предприятия, расположенные в одном экономическом (административном) районе, вне зависимости от отраслевой принадлежности;</a:t>
            </a:r>
          </a:p>
          <a:p>
            <a:pPr marL="342900" indent="-342900" fontAlgn="base">
              <a:buClr>
                <a:srgbClr val="002060"/>
              </a:buClr>
              <a:buFont typeface="Wingdings" panose="05000000000000000000" pitchFamily="2" charset="2"/>
              <a:buChar char="v"/>
            </a:pPr>
            <a:endParaRPr lang="ru-RU" sz="2400" dirty="0" smtClean="0"/>
          </a:p>
          <a:p>
            <a:pPr marL="342900" indent="-342900" fontAlgn="base">
              <a:buClr>
                <a:srgbClr val="002060"/>
              </a:buClr>
              <a:buFont typeface="Wingdings" panose="05000000000000000000" pitchFamily="2" charset="2"/>
              <a:buChar char="v"/>
            </a:pPr>
            <a:r>
              <a:rPr lang="ru-RU" sz="2400" b="1" i="1" dirty="0" smtClean="0">
                <a:solidFill>
                  <a:srgbClr val="0070C0"/>
                </a:solidFill>
              </a:rPr>
              <a:t>межрайонные</a:t>
            </a:r>
            <a:r>
              <a:rPr lang="ru-RU" sz="2400" b="1" i="1" dirty="0" smtClean="0">
                <a:solidFill>
                  <a:srgbClr val="002060"/>
                </a:solidFill>
              </a:rPr>
              <a:t> </a:t>
            </a:r>
            <a:r>
              <a:rPr lang="ru-RU" sz="2400" dirty="0"/>
              <a:t>- кооперируются предприятия, расположенные в различных экономических (административных) районах;</a:t>
            </a:r>
          </a:p>
          <a:p>
            <a:pPr marL="342900" indent="-342900" fontAlgn="base">
              <a:buClr>
                <a:srgbClr val="002060"/>
              </a:buClr>
              <a:buFont typeface="Wingdings" panose="05000000000000000000" pitchFamily="2" charset="2"/>
              <a:buChar char="v"/>
            </a:pPr>
            <a:endParaRPr lang="ru-RU" sz="2400" dirty="0" smtClean="0"/>
          </a:p>
          <a:p>
            <a:pPr marL="342900" indent="-342900" fontAlgn="base">
              <a:buClr>
                <a:srgbClr val="002060"/>
              </a:buClr>
              <a:buFont typeface="Wingdings" panose="05000000000000000000" pitchFamily="2" charset="2"/>
              <a:buChar char="v"/>
            </a:pPr>
            <a:r>
              <a:rPr lang="ru-RU" sz="2400" b="1" i="1" dirty="0" smtClean="0">
                <a:solidFill>
                  <a:srgbClr val="0070C0"/>
                </a:solidFill>
              </a:rPr>
              <a:t>внутриотраслевые</a:t>
            </a:r>
            <a:r>
              <a:rPr lang="ru-RU" sz="2400" dirty="0" smtClean="0"/>
              <a:t> </a:t>
            </a:r>
            <a:r>
              <a:rPr lang="ru-RU" sz="2400" dirty="0"/>
              <a:t>— кооперируются предприятия одной отрасли, и межотраслевые — при кооперировании заводов разных отраслей.</a:t>
            </a:r>
          </a:p>
        </p:txBody>
      </p:sp>
    </p:spTree>
    <p:extLst>
      <p:ext uri="{BB962C8B-B14F-4D97-AF65-F5344CB8AC3E}">
        <p14:creationId xmlns:p14="http://schemas.microsoft.com/office/powerpoint/2010/main" val="335938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764704"/>
            <a:ext cx="7632848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2" tooltip="Комбинирование производства"/>
              </a:rPr>
              <a:t>Комбинирование</a:t>
            </a:r>
            <a:endParaRPr lang="ru-RU" sz="3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ru-RU" sz="3000" dirty="0" smtClean="0"/>
              <a:t>Одна </a:t>
            </a:r>
            <a:r>
              <a:rPr lang="ru-RU" sz="3000" dirty="0"/>
              <a:t>из форм организации производства, основанная на соединении принципиально разных технологических процессов (например, на металлургическом комбинате применяются литейные, химические и прокатные технологии) на одном крупном предприятии.</a:t>
            </a:r>
          </a:p>
        </p:txBody>
      </p:sp>
    </p:spTree>
    <p:extLst>
      <p:ext uri="{BB962C8B-B14F-4D97-AF65-F5344CB8AC3E}">
        <p14:creationId xmlns:p14="http://schemas.microsoft.com/office/powerpoint/2010/main" val="87987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332656"/>
            <a:ext cx="763284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400" dirty="0" smtClean="0">
                <a:solidFill>
                  <a:srgbClr val="002060"/>
                </a:solidFill>
              </a:rPr>
              <a:t>Три  </a:t>
            </a:r>
            <a:r>
              <a:rPr lang="ru-RU" sz="2400" dirty="0">
                <a:solidFill>
                  <a:srgbClr val="002060"/>
                </a:solidFill>
              </a:rPr>
              <a:t>приоритетные формы комбинирования, основанные на:</a:t>
            </a:r>
          </a:p>
          <a:p>
            <a:pPr fontAlgn="base"/>
            <a:endParaRPr lang="ru-RU" sz="2400" dirty="0" smtClean="0"/>
          </a:p>
          <a:p>
            <a:pPr marL="342900" indent="-342900" fontAlgn="base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ru-RU" sz="2400" b="1" i="1" dirty="0" smtClean="0">
                <a:solidFill>
                  <a:srgbClr val="0070C0"/>
                </a:solidFill>
              </a:rPr>
              <a:t>последовательном </a:t>
            </a:r>
            <a:r>
              <a:rPr lang="ru-RU" sz="2400" b="1" i="1" dirty="0">
                <a:solidFill>
                  <a:srgbClr val="0070C0"/>
                </a:solidFill>
              </a:rPr>
              <a:t>выполнении технологических стадий обработки сырья </a:t>
            </a:r>
            <a:r>
              <a:rPr lang="ru-RU" sz="2400" dirty="0"/>
              <a:t>(например, металлургический комбинат, на котором осуществляются такие технологические стадии обработки, как «железная руда – чугун - сталь-прокат</a:t>
            </a:r>
            <a:r>
              <a:rPr lang="ru-RU" sz="2400" dirty="0" smtClean="0"/>
              <a:t>»);</a:t>
            </a:r>
          </a:p>
          <a:p>
            <a:pPr marL="342900" indent="-342900" fontAlgn="base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ru-RU" sz="2400" b="1" i="1" dirty="0" smtClean="0">
                <a:solidFill>
                  <a:srgbClr val="0070C0"/>
                </a:solidFill>
              </a:rPr>
              <a:t>использовании отходов производства </a:t>
            </a:r>
            <a:r>
              <a:rPr lang="ru-RU" sz="2400" dirty="0" smtClean="0"/>
              <a:t>(сочетание цветной металлургии с химической промышленностью путем применения отходов, возникающих при переработке руды (сернистого ангидрида), для производства серы);</a:t>
            </a:r>
            <a:endParaRPr lang="ru-RU" sz="2400" dirty="0"/>
          </a:p>
          <a:p>
            <a:pPr marL="342900" indent="-342900" fontAlgn="base"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ru-RU" sz="24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4308884"/>
            <a:ext cx="76328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base"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ru-RU" sz="2400" dirty="0" smtClean="0"/>
          </a:p>
          <a:p>
            <a:pPr marL="342900" indent="-342900" fontAlgn="base">
              <a:buClr>
                <a:srgbClr val="002060"/>
              </a:buClr>
              <a:buFont typeface="Wingdings" panose="05000000000000000000" pitchFamily="2" charset="2"/>
              <a:buChar char="Ø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1079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20688"/>
            <a:ext cx="813690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base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ru-RU" sz="2400" b="1" i="1" dirty="0" smtClean="0">
                <a:solidFill>
                  <a:srgbClr val="0070C0"/>
                </a:solidFill>
              </a:rPr>
              <a:t>комплексном использовании сырья, материалов, энергии и отходов</a:t>
            </a:r>
            <a:endParaRPr lang="ru-RU" sz="2400" dirty="0" smtClean="0"/>
          </a:p>
          <a:p>
            <a:pPr fontAlgn="base">
              <a:buClr>
                <a:srgbClr val="002060"/>
              </a:buClr>
            </a:pPr>
            <a:r>
              <a:rPr lang="ru-RU" sz="2400" dirty="0" smtClean="0"/>
              <a:t>(примером этой формы комбинирования могут служить: нефтехимические комбинаты, в которых осуществляются комплексная химическая переработка нефти и попутных газов, нефтедобыча и нефтепереработка для производства синтетических материалов; железорудные горно-обогатительные комбинаты, на которых кроме добычи и обогащения кварцитов используются вскрышные породы для выпуска самой различной продукции — щебня, цемента, кирпича, мела и других строительных материалов).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93297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76672"/>
            <a:ext cx="799288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400" dirty="0">
                <a:solidFill>
                  <a:srgbClr val="0070C0"/>
                </a:solidFill>
              </a:rPr>
              <a:t>Для определения уровня развития комбинирования на предприятии могут быть использованы следующие показатели:</a:t>
            </a:r>
          </a:p>
          <a:p>
            <a:pPr marL="342900" indent="-342900" fontAlgn="base">
              <a:buBlip>
                <a:blip r:embed="rId2"/>
              </a:buBlip>
            </a:pPr>
            <a:r>
              <a:rPr lang="ru-RU" sz="2400" dirty="0"/>
              <a:t>доля продукции, полученной в результате комбинирования производства, в общем </a:t>
            </a:r>
            <a:r>
              <a:rPr lang="ru-RU" sz="2400" dirty="0" smtClean="0"/>
              <a:t>объёме </a:t>
            </a:r>
            <a:r>
              <a:rPr lang="ru-RU" sz="2400" dirty="0"/>
              <a:t>выпускаемой продукции по предприятию;</a:t>
            </a:r>
          </a:p>
          <a:p>
            <a:pPr marL="342900" indent="-342900" fontAlgn="base">
              <a:buBlip>
                <a:blip r:embed="rId2"/>
              </a:buBlip>
            </a:pPr>
            <a:r>
              <a:rPr lang="ru-RU" sz="2400" dirty="0"/>
              <a:t>степень извлечения полезных компонентов из исходного сырья;</a:t>
            </a:r>
          </a:p>
          <a:p>
            <a:pPr marL="342900" indent="-342900" fontAlgn="base">
              <a:buBlip>
                <a:blip r:embed="rId2"/>
              </a:buBlip>
            </a:pPr>
            <a:r>
              <a:rPr lang="ru-RU" sz="2400" dirty="0"/>
              <a:t>степень использования отходов производства на предприятии, которая определяется отношением количества применяемых отходов к их общему количеству;</a:t>
            </a:r>
          </a:p>
          <a:p>
            <a:pPr marL="342900" indent="-342900" fontAlgn="base">
              <a:buBlip>
                <a:blip r:embed="rId2"/>
              </a:buBlip>
            </a:pPr>
            <a:r>
              <a:rPr lang="ru-RU" sz="2400" dirty="0"/>
              <a:t>количество наименований побочной продукции, производимой на предприятии за </a:t>
            </a:r>
            <a:r>
              <a:rPr lang="ru-RU" sz="2400" dirty="0" smtClean="0"/>
              <a:t>счёт </a:t>
            </a:r>
            <a:r>
              <a:rPr lang="ru-RU" sz="2400" dirty="0"/>
              <a:t>комбинирования производства.</a:t>
            </a:r>
          </a:p>
        </p:txBody>
      </p:sp>
    </p:spTree>
    <p:extLst>
      <p:ext uri="{BB962C8B-B14F-4D97-AF65-F5344CB8AC3E}">
        <p14:creationId xmlns:p14="http://schemas.microsoft.com/office/powerpoint/2010/main" val="235215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5310" y="548680"/>
            <a:ext cx="799288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 машиностроении для более эффективного использования современной техники целесообразно создание узкоспециализированных производств по изготовлению отдельных агрегатов, деталей, заготовок и сборке готовых машин.</a:t>
            </a:r>
          </a:p>
        </p:txBody>
      </p:sp>
    </p:spTree>
    <p:extLst>
      <p:ext uri="{BB962C8B-B14F-4D97-AF65-F5344CB8AC3E}">
        <p14:creationId xmlns:p14="http://schemas.microsoft.com/office/powerpoint/2010/main" val="108375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332656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92830" y="4041938"/>
            <a:ext cx="76836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http://www.grandars.ru/student/ekonomicheskaya-teoriya/formy-organizacii-proizvodstva.html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1412776"/>
            <a:ext cx="77048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/>
              <a:t>Гомола А.И. Экономика для профессий и специальностей социально-экономического профиля: практикум: учеб. пособие. – М.: Изд. центр «Академия», 2012. – 144 с.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336975" y="2708920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ru-RU" dirty="0" smtClean="0"/>
              <a:t>Источник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3121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548680"/>
            <a:ext cx="8568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/>
              <a:t>Всеобщие формы организации общественного производства - 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</a:rPr>
              <a:t>концентрация, специализация, кооперирование</a:t>
            </a:r>
            <a:r>
              <a:rPr lang="ru-RU" sz="3600" dirty="0"/>
              <a:t> и 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</a:rPr>
              <a:t>комбинирование</a:t>
            </a:r>
            <a:r>
              <a:rPr lang="ru-RU" sz="3600" dirty="0"/>
              <a:t> тесно взаимосвязаны и часто дополняют одна другую, и только при комплексном подходе к их рассмотрению можно принимать решения по их рациональному использованию.</a:t>
            </a:r>
          </a:p>
        </p:txBody>
      </p:sp>
    </p:spTree>
    <p:extLst>
      <p:ext uri="{BB962C8B-B14F-4D97-AF65-F5344CB8AC3E}">
        <p14:creationId xmlns:p14="http://schemas.microsoft.com/office/powerpoint/2010/main" val="3030364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42129" y="1340768"/>
            <a:ext cx="799288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/>
              <a:t>Различают три основные </a:t>
            </a:r>
            <a:r>
              <a:rPr lang="ru-RU" sz="4000" dirty="0" smtClean="0"/>
              <a:t>формы </a:t>
            </a:r>
            <a:r>
              <a:rPr lang="ru-RU" sz="4000" dirty="0"/>
              <a:t>организации производства:</a:t>
            </a:r>
          </a:p>
          <a:p>
            <a:r>
              <a:rPr lang="ru-RU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2" tooltip="Специализация производства"/>
              </a:rPr>
              <a:t>Специализация</a:t>
            </a:r>
            <a:endParaRPr lang="ru-RU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ru-RU" sz="40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2" tooltip="Кооперирование производства"/>
              </a:rPr>
              <a:t>Кооперирование</a:t>
            </a:r>
            <a:endParaRPr lang="ru-RU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ru-RU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2" tooltip="Комбинирование производства"/>
              </a:rPr>
              <a:t>Комбинирование</a:t>
            </a:r>
            <a:endParaRPr lang="ru-RU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5010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836712"/>
            <a:ext cx="820891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2" tooltip="Специализация производства"/>
              </a:rPr>
              <a:t>Специализация</a:t>
            </a:r>
            <a:endParaRPr lang="ru-RU" sz="3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ru-RU" sz="3000" dirty="0" smtClean="0"/>
              <a:t>Сосредоточение </a:t>
            </a:r>
            <a:r>
              <a:rPr lang="ru-RU" sz="3000" dirty="0"/>
              <a:t>деятельности на относительно узком секторе, специальном направлении, отдельных технологических процессах и операциях или видах выпускаемой продукции. </a:t>
            </a:r>
            <a:endParaRPr lang="ru-RU" sz="3000" dirty="0" smtClean="0"/>
          </a:p>
          <a:p>
            <a:r>
              <a:rPr lang="ru-RU" sz="3000" dirty="0" smtClean="0"/>
              <a:t>Специализация </a:t>
            </a:r>
            <a:r>
              <a:rPr lang="ru-RU" sz="3000" dirty="0"/>
              <a:t>производства в промышленности реализована в </a:t>
            </a:r>
            <a:r>
              <a:rPr lang="ru-RU" sz="3000" dirty="0" smtClean="0"/>
              <a:t>трёх </a:t>
            </a:r>
            <a:r>
              <a:rPr lang="ru-RU" sz="3000" dirty="0"/>
              <a:t>основных формах: предметной, подетальной и технологической.</a:t>
            </a:r>
          </a:p>
        </p:txBody>
      </p:sp>
    </p:spTree>
    <p:extLst>
      <p:ext uri="{BB962C8B-B14F-4D97-AF65-F5344CB8AC3E}">
        <p14:creationId xmlns:p14="http://schemas.microsoft.com/office/powerpoint/2010/main" val="335419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0044" y="692696"/>
            <a:ext cx="7848872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rgbClr val="0070C0"/>
                </a:solidFill>
              </a:rPr>
              <a:t>Предметная специализация</a:t>
            </a:r>
            <a:r>
              <a:rPr lang="ru-RU" dirty="0"/>
              <a:t> </a:t>
            </a:r>
            <a:r>
              <a:rPr lang="ru-RU" sz="2000" dirty="0"/>
              <a:t>— это сосредоточение на одном предприятии выпуска однотипной готовой продукции </a:t>
            </a:r>
            <a:r>
              <a:rPr lang="ru-RU" sz="2000" dirty="0" smtClean="0"/>
              <a:t>(</a:t>
            </a:r>
            <a:r>
              <a:rPr lang="ru-RU" sz="2000" dirty="0"/>
              <a:t>тракторов, автомобилей, самолетов и т.п.</a:t>
            </a:r>
            <a:r>
              <a:rPr lang="ru-RU" sz="2000" dirty="0" smtClean="0"/>
              <a:t>).</a:t>
            </a:r>
            <a:r>
              <a:rPr lang="ru-RU" sz="2000" dirty="0"/>
              <a:t> 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400" b="1" i="1" dirty="0">
                <a:solidFill>
                  <a:srgbClr val="0070C0"/>
                </a:solidFill>
              </a:rPr>
              <a:t>Подетальная специализация</a:t>
            </a:r>
            <a:r>
              <a:rPr lang="ru-RU" i="1" dirty="0"/>
              <a:t> </a:t>
            </a:r>
            <a:r>
              <a:rPr lang="ru-RU" i="1" dirty="0" smtClean="0"/>
              <a:t> </a:t>
            </a:r>
            <a:r>
              <a:rPr lang="ru-RU" dirty="0" smtClean="0"/>
              <a:t>—</a:t>
            </a:r>
            <a:r>
              <a:rPr lang="ru-RU" i="1" dirty="0" smtClean="0"/>
              <a:t> </a:t>
            </a:r>
            <a:r>
              <a:rPr lang="ru-RU" sz="2000" dirty="0" smtClean="0"/>
              <a:t>предполагает </a:t>
            </a:r>
            <a:r>
              <a:rPr lang="ru-RU" sz="2000" dirty="0"/>
              <a:t>организацию производства на предприятии в целом и в отдельном его производственном подразделении отдельных деталей, узлов или частей готовой продукции </a:t>
            </a:r>
            <a:r>
              <a:rPr lang="ru-RU" sz="2000" dirty="0" smtClean="0"/>
              <a:t>(</a:t>
            </a:r>
            <a:r>
              <a:rPr lang="ru-RU" sz="2000" dirty="0"/>
              <a:t>подшипниковый, </a:t>
            </a:r>
            <a:r>
              <a:rPr lang="ru-RU" sz="2000" dirty="0" smtClean="0"/>
              <a:t>карбюраторный и </a:t>
            </a:r>
            <a:r>
              <a:rPr lang="ru-RU" sz="2000" dirty="0"/>
              <a:t>другие подобные заводы</a:t>
            </a:r>
            <a:r>
              <a:rPr lang="ru-RU" sz="2000" dirty="0" smtClean="0"/>
              <a:t>).</a:t>
            </a:r>
            <a:br>
              <a:rPr lang="ru-RU" sz="20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400" b="1" i="1" dirty="0">
                <a:solidFill>
                  <a:srgbClr val="0070C0"/>
                </a:solidFill>
              </a:rPr>
              <a:t>Технологическая специализация</a:t>
            </a:r>
            <a:r>
              <a:rPr lang="ru-RU" dirty="0"/>
              <a:t> </a:t>
            </a:r>
            <a:r>
              <a:rPr lang="ru-RU" dirty="0" smtClean="0"/>
              <a:t> — </a:t>
            </a:r>
            <a:r>
              <a:rPr lang="ru-RU" sz="2000" dirty="0" smtClean="0"/>
              <a:t>основана </a:t>
            </a:r>
            <a:r>
              <a:rPr lang="ru-RU" sz="2000" dirty="0"/>
              <a:t>на выполнении в масштабах предприятия (цеха, участка) определенных операций или стадий производственного процесса </a:t>
            </a:r>
            <a:r>
              <a:rPr lang="ru-RU" sz="2000" dirty="0" smtClean="0"/>
              <a:t>(</a:t>
            </a:r>
            <a:r>
              <a:rPr lang="ru-RU" sz="2000" dirty="0"/>
              <a:t>прядильные фабрики, изготавливающие пряжу для ткацких предприятий, литейные, кузнечно-прессовые и сборочные производства в машиностроении</a:t>
            </a:r>
            <a:r>
              <a:rPr lang="ru-RU" sz="2000" dirty="0" smtClean="0"/>
              <a:t>).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40304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260648"/>
            <a:ext cx="7920880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Для характеристики уровня и анализа специализации на практике используются следующие показатели:</a:t>
            </a:r>
          </a:p>
          <a:p>
            <a:pPr fontAlgn="base"/>
            <a:endParaRPr lang="ru-RU" sz="1000" dirty="0" smtClean="0"/>
          </a:p>
          <a:p>
            <a:pPr marL="342900" indent="-342900" fontAlgn="base"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ru-RU" sz="2400" b="1" i="1" dirty="0" smtClean="0">
                <a:solidFill>
                  <a:srgbClr val="0070C0"/>
                </a:solidFill>
              </a:rPr>
              <a:t>коэффициент </a:t>
            </a:r>
            <a:r>
              <a:rPr lang="ru-RU" sz="2400" b="1" i="1" dirty="0">
                <a:solidFill>
                  <a:srgbClr val="0070C0"/>
                </a:solidFill>
              </a:rPr>
              <a:t>охвата производства </a:t>
            </a:r>
            <a:r>
              <a:rPr lang="ru-RU" sz="2000" dirty="0"/>
              <a:t>— характеризует долю продукции специализированной отрасли в общем выпуске продукции данного вида;</a:t>
            </a:r>
          </a:p>
          <a:p>
            <a:pPr fontAlgn="base">
              <a:buClr>
                <a:srgbClr val="002060"/>
              </a:buClr>
            </a:pPr>
            <a:endParaRPr lang="ru-RU" sz="1000" dirty="0" smtClean="0"/>
          </a:p>
          <a:p>
            <a:pPr marL="342900" indent="-342900" fontAlgn="base"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ru-RU" sz="2400" b="1" i="1" dirty="0" smtClean="0">
                <a:solidFill>
                  <a:srgbClr val="0070C0"/>
                </a:solidFill>
              </a:rPr>
              <a:t>коэффициент </a:t>
            </a:r>
            <a:r>
              <a:rPr lang="ru-RU" sz="2400" b="1" i="1" dirty="0">
                <a:solidFill>
                  <a:srgbClr val="0070C0"/>
                </a:solidFill>
              </a:rPr>
              <a:t>специализации </a:t>
            </a:r>
            <a:r>
              <a:rPr lang="ru-RU" sz="2000" dirty="0"/>
              <a:t>— характеризует долю основной (профильной) продукции в общем выпуске продукции отрасли, предприятия, цеха;</a:t>
            </a:r>
          </a:p>
          <a:p>
            <a:pPr fontAlgn="base">
              <a:buClr>
                <a:srgbClr val="002060"/>
              </a:buClr>
            </a:pPr>
            <a:endParaRPr lang="ru-RU" sz="1000" dirty="0" smtClean="0"/>
          </a:p>
          <a:p>
            <a:pPr marL="342900" indent="-342900" fontAlgn="base"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ru-RU" sz="2400" b="1" i="1" dirty="0" smtClean="0">
                <a:solidFill>
                  <a:srgbClr val="0070C0"/>
                </a:solidFill>
              </a:rPr>
              <a:t>коэффициент </a:t>
            </a:r>
            <a:r>
              <a:rPr lang="ru-RU" sz="2400" b="1" i="1" dirty="0">
                <a:solidFill>
                  <a:srgbClr val="0070C0"/>
                </a:solidFill>
              </a:rPr>
              <a:t>подетальной специализации </a:t>
            </a:r>
            <a:r>
              <a:rPr lang="ru-RU" sz="2000" dirty="0"/>
              <a:t>— характеризует долю продукции подетально (технологически) специализированных предприятий и цехов в общем выпуске продукции отрасли, предприятия, цеха;</a:t>
            </a:r>
          </a:p>
          <a:p>
            <a:pPr fontAlgn="base">
              <a:buClr>
                <a:srgbClr val="002060"/>
              </a:buClr>
            </a:pPr>
            <a:endParaRPr lang="ru-RU" sz="1000" dirty="0" smtClean="0"/>
          </a:p>
          <a:p>
            <a:pPr marL="342900" indent="-342900" fontAlgn="base"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ru-RU" sz="2400" b="1" i="1" dirty="0" smtClean="0">
                <a:solidFill>
                  <a:srgbClr val="0070C0"/>
                </a:solidFill>
              </a:rPr>
              <a:t>широта </a:t>
            </a:r>
            <a:r>
              <a:rPr lang="ru-RU" sz="2400" b="1" i="1" dirty="0">
                <a:solidFill>
                  <a:srgbClr val="0070C0"/>
                </a:solidFill>
              </a:rPr>
              <a:t>номенклатуры и ассортимента выпускаемой </a:t>
            </a:r>
            <a:r>
              <a:rPr lang="ru-RU" sz="2400" b="1" i="1" dirty="0" smtClean="0">
                <a:solidFill>
                  <a:srgbClr val="0070C0"/>
                </a:solidFill>
              </a:rPr>
              <a:t>продукции </a:t>
            </a:r>
            <a:r>
              <a:rPr lang="ru-RU" sz="2000" dirty="0" smtClean="0"/>
              <a:t>- чем </a:t>
            </a:r>
            <a:r>
              <a:rPr lang="ru-RU" sz="2000" dirty="0"/>
              <a:t>шире номенклатура и ассортимент выпускаемой продукции на предприятии и в цехе, тем ниже уровень специализации.</a:t>
            </a:r>
          </a:p>
        </p:txBody>
      </p:sp>
    </p:spTree>
    <p:extLst>
      <p:ext uri="{BB962C8B-B14F-4D97-AF65-F5344CB8AC3E}">
        <p14:creationId xmlns:p14="http://schemas.microsoft.com/office/powerpoint/2010/main" val="218084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620688"/>
            <a:ext cx="828092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2" tooltip="Кооперирование производства"/>
              </a:rPr>
              <a:t>Кооперирование</a:t>
            </a:r>
            <a:endParaRPr lang="ru-RU" sz="3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ru-RU" sz="3000" dirty="0" smtClean="0"/>
              <a:t>Это </a:t>
            </a:r>
            <a:r>
              <a:rPr lang="ru-RU" sz="3000" dirty="0"/>
              <a:t>форма организации производства, при которой осуществляется установление и использование сравнительно устойчивых и долговременных производственных и управленческих связей между предприятиями, организациями и другими структурами, каждая из которых специализируется на производстве отдельных составных частей целого или выполнении отдельного вида работ (услуг).</a:t>
            </a:r>
          </a:p>
        </p:txBody>
      </p:sp>
    </p:spTree>
    <p:extLst>
      <p:ext uri="{BB962C8B-B14F-4D97-AF65-F5344CB8AC3E}">
        <p14:creationId xmlns:p14="http://schemas.microsoft.com/office/powerpoint/2010/main" val="179564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8188" y="476672"/>
            <a:ext cx="799288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В промышленности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различают </a:t>
            </a:r>
            <a:endParaRPr lang="ru-RU" sz="2400" dirty="0" smtClean="0">
              <a:solidFill>
                <a:schemeClr val="bg2">
                  <a:lumMod val="25000"/>
                </a:schemeClr>
              </a:solidFill>
            </a:endParaRPr>
          </a:p>
          <a:p>
            <a:pPr fontAlgn="base"/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три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формы кооперирования:</a:t>
            </a:r>
          </a:p>
          <a:p>
            <a:pPr fontAlgn="base"/>
            <a:endParaRPr lang="ru-RU" sz="2000" dirty="0" smtClean="0"/>
          </a:p>
          <a:p>
            <a:pPr fontAlgn="base"/>
            <a:r>
              <a:rPr lang="ru-RU" sz="2400" b="1" i="1" dirty="0" smtClean="0">
                <a:solidFill>
                  <a:srgbClr val="0070C0"/>
                </a:solidFill>
              </a:rPr>
              <a:t>предметное</a:t>
            </a:r>
            <a:r>
              <a:rPr lang="ru-RU" sz="2000" dirty="0"/>
              <a:t>, или агрегатное, кооперирование, заключающееся том, что ряд предприятий поставляет разные изделия (электромоторы, генераторы, редукторы и др.) головным заводам, выпускающим машины и оборудование;</a:t>
            </a:r>
          </a:p>
          <a:p>
            <a:pPr fontAlgn="base"/>
            <a:endParaRPr lang="ru-RU" sz="2000" dirty="0" smtClean="0"/>
          </a:p>
          <a:p>
            <a:pPr fontAlgn="base"/>
            <a:r>
              <a:rPr lang="ru-RU" sz="2400" b="1" i="1" dirty="0" smtClean="0">
                <a:solidFill>
                  <a:srgbClr val="0070C0"/>
                </a:solidFill>
              </a:rPr>
              <a:t>подетальное</a:t>
            </a:r>
            <a:r>
              <a:rPr lang="ru-RU" sz="2000" dirty="0" smtClean="0"/>
              <a:t>  кооперирование</a:t>
            </a:r>
            <a:r>
              <a:rPr lang="ru-RU" sz="2000" dirty="0"/>
              <a:t>, когда ряд специализированных предприятий поставляет головному заводу узлы и детали (подшипники, втулки, поршневые кольца и т. д.);</a:t>
            </a:r>
          </a:p>
          <a:p>
            <a:pPr fontAlgn="base"/>
            <a:endParaRPr lang="ru-RU" sz="2000" dirty="0" smtClean="0"/>
          </a:p>
          <a:p>
            <a:pPr fontAlgn="base"/>
            <a:r>
              <a:rPr lang="ru-RU" sz="2400" b="1" i="1" dirty="0" smtClean="0">
                <a:solidFill>
                  <a:srgbClr val="0070C0"/>
                </a:solidFill>
              </a:rPr>
              <a:t>технологическое</a:t>
            </a:r>
            <a:r>
              <a:rPr lang="ru-RU" sz="2000" dirty="0"/>
              <a:t>, или стадийное, кооперирование, выражающееся в поставках одними предприятиями полуфабрикатов головным заводам (пряжи — ткацким фабрикам; поковок, отливки - машиностроительным заводам).</a:t>
            </a:r>
          </a:p>
        </p:txBody>
      </p:sp>
    </p:spTree>
    <p:extLst>
      <p:ext uri="{BB962C8B-B14F-4D97-AF65-F5344CB8AC3E}">
        <p14:creationId xmlns:p14="http://schemas.microsoft.com/office/powerpoint/2010/main" val="377385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476672"/>
            <a:ext cx="777686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400" b="1" i="1" dirty="0">
                <a:solidFill>
                  <a:srgbClr val="0070C0"/>
                </a:solidFill>
              </a:rPr>
              <a:t>Основной показатель </a:t>
            </a:r>
            <a:r>
              <a:rPr lang="ru-RU" sz="2400" b="1" i="1" dirty="0" smtClean="0">
                <a:solidFill>
                  <a:srgbClr val="0070C0"/>
                </a:solidFill>
              </a:rPr>
              <a:t> уровня </a:t>
            </a:r>
            <a:r>
              <a:rPr lang="ru-RU" sz="2400" b="1" i="1" dirty="0">
                <a:solidFill>
                  <a:srgbClr val="0070C0"/>
                </a:solidFill>
              </a:rPr>
              <a:t>кооперирования </a:t>
            </a:r>
            <a:r>
              <a:rPr lang="ru-RU" sz="2400" dirty="0"/>
              <a:t>— доля стоимости полуфабрикатов, заготовок, деталей и узлов, получаемых от других предприятий в порядке кооперирования, в общей стоимости продукции предприятия.</a:t>
            </a:r>
          </a:p>
          <a:p>
            <a:pPr fontAlgn="base"/>
            <a:endParaRPr lang="ru-RU" sz="2400" dirty="0" smtClean="0"/>
          </a:p>
          <a:p>
            <a:pPr fontAlgn="base"/>
            <a:r>
              <a:rPr lang="ru-RU" sz="2400" b="1" i="1" dirty="0" smtClean="0">
                <a:solidFill>
                  <a:srgbClr val="0070C0"/>
                </a:solidFill>
              </a:rPr>
              <a:t>Косвенный показатель  уровня </a:t>
            </a:r>
            <a:r>
              <a:rPr lang="ru-RU" sz="2400" b="1" i="1" dirty="0">
                <a:solidFill>
                  <a:srgbClr val="0070C0"/>
                </a:solidFill>
              </a:rPr>
              <a:t>кооперирования </a:t>
            </a:r>
            <a:r>
              <a:rPr lang="ru-RU" sz="2400" dirty="0" smtClean="0"/>
              <a:t>— </a:t>
            </a:r>
            <a:r>
              <a:rPr lang="ru-RU" sz="2400" dirty="0"/>
              <a:t>количество предприятий, с которыми кооперируются головные предприятия.</a:t>
            </a:r>
          </a:p>
          <a:p>
            <a:pPr fontAlgn="base"/>
            <a:endParaRPr lang="ru-RU" sz="2400" dirty="0" smtClean="0"/>
          </a:p>
          <a:p>
            <a:pPr fontAlgn="base"/>
            <a:r>
              <a:rPr lang="ru-RU" sz="2400" dirty="0" smtClean="0"/>
              <a:t>В определённой </a:t>
            </a:r>
            <a:r>
              <a:rPr lang="ru-RU" sz="2400" dirty="0"/>
              <a:t>мере уровень кооперирования характеризует и радиус кооперирования, который определяется как средневзвешенная величина.</a:t>
            </a:r>
          </a:p>
        </p:txBody>
      </p:sp>
    </p:spTree>
    <p:extLst>
      <p:ext uri="{BB962C8B-B14F-4D97-AF65-F5344CB8AC3E}">
        <p14:creationId xmlns:p14="http://schemas.microsoft.com/office/powerpoint/2010/main" val="216145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105</TotalTime>
  <Words>782</Words>
  <Application>Microsoft Office PowerPoint</Application>
  <PresentationFormat>Экран (4:3)</PresentationFormat>
  <Paragraphs>70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Воздушный поток</vt:lpstr>
      <vt:lpstr>Основные формы организации производства  в экономике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Литература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формы организации производства  в экономике</dc:title>
  <dc:creator>user</dc:creator>
  <cp:lastModifiedBy>user</cp:lastModifiedBy>
  <cp:revision>27</cp:revision>
  <dcterms:created xsi:type="dcterms:W3CDTF">2014-02-17T14:24:22Z</dcterms:created>
  <dcterms:modified xsi:type="dcterms:W3CDTF">2015-06-01T16:51:29Z</dcterms:modified>
</cp:coreProperties>
</file>