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58" r:id="rId8"/>
    <p:sldId id="259" r:id="rId9"/>
    <p:sldId id="260" r:id="rId10"/>
    <p:sldId id="261" r:id="rId11"/>
    <p:sldId id="264" r:id="rId12"/>
    <p:sldId id="266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8" autoAdjust="0"/>
    <p:restoredTop sz="94660"/>
  </p:normalViewPr>
  <p:slideViewPr>
    <p:cSldViewPr>
      <p:cViewPr>
        <p:scale>
          <a:sx n="62" d="100"/>
          <a:sy n="62" d="100"/>
        </p:scale>
        <p:origin x="-36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A851-2A8E-4F77-B549-C6FCC710C07D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C16D-2FC5-428A-9241-2FCE7C80C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5AF8-DFF8-47E3-80F1-89A1911EABD9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7C58-8C45-48E7-A613-763DBDEC3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2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3E5C-9C95-40CF-96B2-9D6BB4208193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EF36-BC51-4E6A-BD87-BF91DF8BB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8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6811-857E-4A6D-BE79-4BAA044B485C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614A-C253-4C70-A320-01CD510F1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AD0F-11FB-4FB4-89EF-CAE6A8804A36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F5F6-E9DC-43B4-A23C-F49FE15C0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9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5627-D326-4C10-A616-7C70B53A9A62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6563-0CB6-47E6-93C4-06BEA282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DBB4-6BAE-4B64-90D6-702DE0508EE5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E7D7-4054-49D3-B908-A8D2175FD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5AAE-A17C-406A-A26E-279529A44562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8E57-357B-4189-AEFC-7DDFF769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9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732F-B506-4D1D-8F57-9F0EC8667718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62C4-8627-47DE-8424-E374A376D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7E27-C6BF-49E1-A575-7C8CE4294399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245A-3281-4F0C-9E2F-49D0F62F2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0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633F-F791-43D5-A854-FF0A438366B8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3C85-3603-4A5B-977F-978DAC5DE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14E14-CEBB-45E9-9C99-E4794CF84D53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6FC68-74D7-462B-8253-65CB3BB6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4582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Понятие предприятия.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Функции и цели предприятия.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Классификация предприятий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221162"/>
            <a:ext cx="5833020" cy="23041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Презентация по экономике</a:t>
            </a:r>
            <a:r>
              <a:rPr lang="ru-RU" sz="2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Подготовил обучающийся </a:t>
            </a:r>
            <a:r>
              <a:rPr lang="ru-RU" sz="2000" dirty="0" smtClean="0"/>
              <a:t>группы </a:t>
            </a:r>
            <a:r>
              <a:rPr lang="ru-RU" sz="2000" dirty="0"/>
              <a:t>№</a:t>
            </a:r>
            <a:r>
              <a:rPr lang="ru-RU" sz="2000" dirty="0" smtClean="0"/>
              <a:t>13-1сл  1 курс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Беликов Вадим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Преподаватель: Образцова Татьяна Ивановна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ГАПОУ МО ЕПЭТ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г. Егорьевск 2014 г.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940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назначение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готовой  </a:t>
            </a:r>
            <a:r>
              <a:rPr lang="ru-RU" sz="3200" dirty="0">
                <a:solidFill>
                  <a:srgbClr val="C00000"/>
                </a:solidFill>
                <a:effectLst/>
              </a:rPr>
              <a:t>продукции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95288" y="1119188"/>
            <a:ext cx="8497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Предприятия классифицируются на предприятия, производящие средства производства (машины, оборудование, транспорт), и предприятия, производящие предметы потребления (продукты питания, одежду и т. д.).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4152" y="2636912"/>
            <a:ext cx="8686800" cy="841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размеры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419100" y="3357563"/>
            <a:ext cx="8329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В зависимости от мощности производственного потенциала (размеров) предприятия делятся на крупные, средние и малые.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9200" y="4556153"/>
            <a:ext cx="8686800" cy="841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форма  собственности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68313" y="522922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Различают частные, государственные, муниципальные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организационно-правовая форма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628775"/>
            <a:ext cx="8208963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 соответствии с Гражданским кодексом РФ предприятия подразделяются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</a:t>
            </a:r>
            <a:endParaRPr lang="ru-RU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хозяйственные товарищества (полное товарищество и товарищество на вере),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хозяйственные общества (общество с ограниченной ответственностью, общество с дополнительной ответственностью, акционерное общество),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государственные и муниципальные унитарные предприятия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производственные кооперативы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/>
              </a:rPr>
              <a:t>технологическая и техническая общность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196975"/>
            <a:ext cx="8280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Выделяют четыре типа предприятий: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с непрерывным процессом производства (предприятие работает 24 часа в сутки, например хлебокомбинат);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с дискретным (прерывным) процессом производства;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с преобладанием механических процессов производства (предприятия мебельной, легкой промышленности);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с преобладанием химических процессов производства (фармацевтическая, химическая отрасли промышленности).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2431" y="4509120"/>
            <a:ext cx="8686800" cy="8412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  <a:effectLst/>
              </a:rPr>
              <a:t>время работы в течение года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539750" y="5257800"/>
            <a:ext cx="8412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В зависимости от времени работы в течение года выделяют предприятия сезонного действия и предприятия круглогодичного 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7405" y="332656"/>
            <a:ext cx="8905140" cy="6357467"/>
            <a:chOff x="167405" y="332656"/>
            <a:chExt cx="8905140" cy="6357467"/>
          </a:xfrm>
        </p:grpSpPr>
        <p:pic>
          <p:nvPicPr>
            <p:cNvPr id="2050" name="Picture 2" descr="Предприятия Болгарии Промышленные предприятия Производство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05" y="332656"/>
              <a:ext cx="3972353" cy="275009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Минпромторг предложил запретить магазинам работать по выходным Новости бизнеса и финансов в России и мир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515344"/>
              <a:ext cx="4233039" cy="3174779"/>
            </a:xfrm>
            <a:prstGeom prst="rect">
              <a:avLst/>
            </a:prstGeom>
            <a:noFill/>
            <a:scene3d>
              <a:camera prst="perspectiveAbove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Материалы за Апрель 2012 года &quot; Страница 9 &quot; Агропромышленный комплекс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391" y="332656"/>
              <a:ext cx="3977646" cy="2983235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ews - news archive 2012:01-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4762">
              <a:off x="4631095" y="3611174"/>
              <a:ext cx="4441450" cy="285750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Директор прикамской лесопилки продал с предприятия... . Все комментари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24273"/>
              <a:ext cx="3456384" cy="2554315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679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600383" y="-315416"/>
            <a:ext cx="8189785" cy="6373872"/>
            <a:chOff x="600383" y="-315416"/>
            <a:chExt cx="8189785" cy="637387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644848" y="4581128"/>
              <a:ext cx="51453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Учебник:</a:t>
              </a:r>
              <a:endParaRPr lang="ru-RU" dirty="0"/>
            </a:p>
            <a:p>
              <a:pPr lvl="0"/>
              <a:r>
                <a:rPr lang="ru-RU" dirty="0"/>
                <a:t>Гомола А.И. Экономика для профессий и специальностей социально-экономического профиля: учебник. – М.: Изд. центр «Академия», 2013. – 336с.</a:t>
              </a:r>
            </a:p>
          </p:txBody>
        </p:sp>
        <p:pic>
          <p:nvPicPr>
            <p:cNvPr id="1028" name="Picture 4" descr="Хостинг фотографий / загрузить фото, картинку, изображение - Fast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623" y="-315416"/>
              <a:ext cx="5588545" cy="4191409"/>
            </a:xfrm>
            <a:prstGeom prst="rect">
              <a:avLst/>
            </a:prstGeom>
            <a:noFill/>
            <a:scene3d>
              <a:camera prst="perspectiveRelaxedModerately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ombook.ru/pictures/4/8/0_1077027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383" y="2191782"/>
              <a:ext cx="2601240" cy="381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29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Понятие   предприятия</a:t>
            </a:r>
            <a:endParaRPr lang="ru-RU" sz="3200" b="1" dirty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95288" y="1341438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</a:rPr>
              <a:t>Любая экономическая система существует на основе взаимодействия трёх хозяйствующих субъектов: предприятий, государства и домашних хозяйств.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Предприятие</a:t>
            </a:r>
            <a:r>
              <a:rPr lang="ru-RU" altLang="ru-RU" sz="2000">
                <a:solidFill>
                  <a:srgbClr val="C00000"/>
                </a:solidFill>
              </a:rPr>
              <a:t> </a:t>
            </a:r>
            <a:r>
              <a:rPr lang="ru-RU" altLang="ru-RU" sz="2000">
                <a:solidFill>
                  <a:schemeClr val="tx1"/>
                </a:solidFill>
              </a:rPr>
              <a:t>– это самостоятельный хозяйствующий субъект, созданный в соответствующем порядке для производства продукции, выполнения работ и оказания услуг с целью удовлетворения общественных потребностей и получения прибыли.</a:t>
            </a:r>
          </a:p>
        </p:txBody>
      </p:sp>
      <p:pic>
        <p:nvPicPr>
          <p:cNvPr id="3074" name="Picture 2" descr="http://www.stroyka.ru/upload/medialibrary/132/132ab4fcd0f243d751e9118662d3a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4703" r="9021"/>
          <a:stretch>
            <a:fillRect/>
          </a:stretch>
        </p:blipFill>
        <p:spPr bwMode="auto">
          <a:xfrm>
            <a:off x="457200" y="3860800"/>
            <a:ext cx="29448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slon.ru/images2/blog_photo_11/kozha/TASS_1208821_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851275"/>
            <a:ext cx="25415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jobstm.ru/wp-content/uploads/2009/01/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876675"/>
            <a:ext cx="26781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52" y="260648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Функции </a:t>
            </a:r>
            <a:r>
              <a:rPr lang="ru-RU" sz="3200" b="1" dirty="0" smtClean="0"/>
              <a:t> и  цели  предприятия</a:t>
            </a:r>
            <a:endParaRPr lang="ru-RU" sz="3200" b="1" dirty="0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68313" y="1268413"/>
            <a:ext cx="777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Ведущим звеном экономики, её основой являются предприятия, которые производят продукцию и услуги, сосредоточивают в своей собственности большую часть общественного капитала, определяют деловую активность экономики, обеспечивают занятость населения, формируют бюджет страны.</a:t>
            </a:r>
          </a:p>
        </p:txBody>
      </p:sp>
      <p:pic>
        <p:nvPicPr>
          <p:cNvPr id="4098" name="Picture 2" descr="http://newbaz.ru/upload/1355387240DSC_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7084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69" y="288522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функции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предприятия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9588" y="1125538"/>
            <a:ext cx="82089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Выпускать высококачественную продукцию, систематически ее обновлять и оказывать услуги в соответствии со спросом и имеющимися производственными возможностями;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Рационально использовать производственные ресурсы с учетом их взаимозаменяемости;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Разрабатывать стратегию и тактику поведения предприятия и корректировать их в соответствии с изменяющимися обстоятельствами;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Систематически внедрять все новое и передовое в производство, в организацию труда и управление;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Заботиться о своих работниках, росте их квалификации и большей содержательности труда, повышении их жизненного уровня, создании благоприятного социально – психологического климата в трудовом коллективе;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Обеспечивать конкурентоспособность предприятия и продукции, поддерживать высокий имидж предприятия;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altLang="ru-RU" sz="2000">
                <a:solidFill>
                  <a:schemeClr val="tx1"/>
                </a:solidFill>
              </a:rPr>
              <a:t>Проводить гибкую ценовую политику и осуществлять другие функции.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цели  </a:t>
            </a:r>
            <a:r>
              <a:rPr lang="ru-RU" sz="3200" dirty="0">
                <a:solidFill>
                  <a:srgbClr val="C00000"/>
                </a:solidFill>
                <a:effectLst/>
              </a:rPr>
              <a:t>предприятия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12875"/>
            <a:ext cx="81375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Завоевание  рынка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Добиться более высокого качества своего товара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Занять в отрасли лидирующее положение в области технологии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Добиться максимального использования имеющихся сырьевых, людских и финансовых ресурсов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Повысить прибыльность своих операций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Получение  максимальной прибыли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Возрастание  стоимости фирмы</a:t>
            </a:r>
          </a:p>
          <a:p>
            <a:pPr marL="3600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+mn-lt"/>
                <a:cs typeface="+mn-cs"/>
              </a:rPr>
              <a:t>Добиться максимально возможного уровня занятости</a:t>
            </a:r>
          </a:p>
          <a:p>
            <a:pPr marL="36000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150568" cy="8412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Классификация  </a:t>
            </a:r>
            <a:r>
              <a:rPr lang="ru-RU" b="1" dirty="0">
                <a:effectLst/>
              </a:rPr>
              <a:t>предприятий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341438"/>
            <a:ext cx="8264525" cy="4430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+mn-cs"/>
              </a:rPr>
              <a:t>Основными признаками классификации предприятий являются: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отраслевая принадлежность;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структура производства;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используемые ресурсы;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назначение готовой продукции;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размеры;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форма собственности;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организационно-правовая форма;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технологическая и техническая общность;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время работы в течение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288522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отраслевая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принадлежность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95288" y="1125538"/>
            <a:ext cx="828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</a:rPr>
              <a:t>Все предприятия группируются в соответствии с принятой в Общероссийском классификаторе отраслей народного хозяйства (ОКОНХ) классификацией отраслей (промышленные, сельскохозяйственные предприятия, предприятия строительной индустрии и т. д.). </a:t>
            </a:r>
          </a:p>
        </p:txBody>
      </p:sp>
      <p:pic>
        <p:nvPicPr>
          <p:cNvPr id="1032" name="Picture 8" descr="http://ikar62.ru/upload/images/9c/9c16091e09c7c03b8f174d9f83147c9bthumb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0413" y="3716338"/>
            <a:ext cx="2982912" cy="22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anomar.ru/userfiles/image/1-02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303713"/>
            <a:ext cx="2641600" cy="222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2" descr="http://www.equipnet.ru/netcat_files/Image/Ye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63875"/>
            <a:ext cx="29384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29797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структура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производства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166813"/>
            <a:ext cx="8351837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По  структуре производства предприятия делятся на: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узкоспециализированные </a:t>
            </a:r>
            <a:r>
              <a:rPr lang="ru-RU" sz="2000" dirty="0">
                <a:latin typeface="+mn-lt"/>
                <a:cs typeface="+mn-cs"/>
              </a:rPr>
              <a:t>(изготавливают ограниченный ассортимент продукции массового или крупносерийного производства),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+mn-lt"/>
                <a:cs typeface="+mn-cs"/>
              </a:rPr>
              <a:t>(выпускают продукцию широкого ассортимента и назначения),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комбинированные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>
                <a:latin typeface="+mn-lt"/>
                <a:cs typeface="+mn-cs"/>
              </a:rPr>
              <a:t>(имеющие целью комплексное использование сырья: один вид сырья на одном и том же предприятии превращается параллельно или последовательно в другой, а затем – в третий вид; чаще всего встречаются в химической, текстильной и металлургической промышленности).</a:t>
            </a:r>
          </a:p>
        </p:txBody>
      </p:sp>
      <p:pic>
        <p:nvPicPr>
          <p:cNvPr id="2050" name="Picture 2" descr="http://bashtime.ru/images/news/ekonomika15_8c527aee6003a183b6be4595f50a1f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3" b="17907"/>
          <a:stretch/>
        </p:blipFill>
        <p:spPr bwMode="auto">
          <a:xfrm>
            <a:off x="683568" y="4525090"/>
            <a:ext cx="2448272" cy="207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akazm.ru/sam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5090"/>
            <a:ext cx="2432052" cy="207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nera.se11.ru/image/687474703a2f2f737573616e696e2e75646d2e72752f75706c6f61642f726573697a655f63616368652f69626c6f636b2f6338312f3436395f313030305f312f63383132393737373134333534656231313335313661346466613565323432642e6a7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78371"/>
            <a:ext cx="2520280" cy="202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024" y="319002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/>
              </a:rPr>
              <a:t>используемые 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 ресурсы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125538"/>
            <a:ext cx="78486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В зависимости от используемых ресурсов предприятия делятся на: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предприятия, использующие в основном трудовые ресурсы (трудоёмкие);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предприятия, интенсивно использующие средства производства (фондоёмкие);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предприятия, интенсивно использующие материалы (материалоёмкие).</a:t>
            </a:r>
          </a:p>
        </p:txBody>
      </p:sp>
      <p:pic>
        <p:nvPicPr>
          <p:cNvPr id="5122" name="Picture 2" descr="http://www.e-kurier.info/uploaded/image/2013YEAR/Kurier33/avtokolon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5" y="4005263"/>
            <a:ext cx="3810000" cy="2552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217</TotalTime>
  <Words>577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Понятие предприятия. Функции и цели предприятия. Классификация предприятий</vt:lpstr>
      <vt:lpstr>Понятие   предприятия</vt:lpstr>
      <vt:lpstr>Функции  и  цели  предприятия</vt:lpstr>
      <vt:lpstr>функции  предприятия</vt:lpstr>
      <vt:lpstr> цели  предприятия</vt:lpstr>
      <vt:lpstr>Классификация  предприятий</vt:lpstr>
      <vt:lpstr>отраслевая  принадлежность</vt:lpstr>
      <vt:lpstr>структура  производства</vt:lpstr>
      <vt:lpstr>используемые  ресурсы</vt:lpstr>
      <vt:lpstr>назначение  готовой  продукции</vt:lpstr>
      <vt:lpstr>организационно-правовая форма</vt:lpstr>
      <vt:lpstr>технологическая и техническая общность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предприятия. Функции и цели предприятия. Классификация предприятий</dc:title>
  <dc:creator>user</dc:creator>
  <cp:lastModifiedBy>user</cp:lastModifiedBy>
  <cp:revision>31</cp:revision>
  <dcterms:created xsi:type="dcterms:W3CDTF">2014-02-16T17:40:57Z</dcterms:created>
  <dcterms:modified xsi:type="dcterms:W3CDTF">2015-06-03T20:56:44Z</dcterms:modified>
</cp:coreProperties>
</file>