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2" r:id="rId4"/>
    <p:sldId id="273" r:id="rId5"/>
    <p:sldId id="274" r:id="rId6"/>
    <p:sldId id="278" r:id="rId7"/>
    <p:sldId id="258" r:id="rId8"/>
    <p:sldId id="277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A2CEF-717E-4C59-AF1E-632D2E6FBFD6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47FDE-F662-4FC1-840F-5B43E17D4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7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7FDE-F662-4FC1-840F-5B43E17D47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1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virtualizacia.net/ru/dostoprimechatelnosti/25-virtualnyj-tur-po-tretyakovskoj-galere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50tretyakovgallery.ru/189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ulture.ru/vtour/tretyakov_gallery/tretyakov_museum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retyakovgallery.ru/galleries/exposit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2121" r="8582" b="2652"/>
          <a:stretch/>
        </p:blipFill>
        <p:spPr bwMode="auto">
          <a:xfrm>
            <a:off x="0" y="-125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1143" y="188640"/>
            <a:ext cx="9166291" cy="35394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Третьяковская </a:t>
            </a:r>
          </a:p>
          <a:p>
            <a:pPr algn="ctr"/>
            <a:r>
              <a:rPr lang="ru-RU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Галерея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Виртуальная экскурсия</a:t>
            </a:r>
          </a:p>
          <a:p>
            <a:pPr algn="ctr"/>
            <a:r>
              <a:rPr lang="ru-RU" sz="3200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32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 учащихся 8-11 классов</a:t>
            </a:r>
            <a:endParaRPr lang="ru-RU" sz="3200" b="1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713" y="4294607"/>
            <a:ext cx="85390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Ольга Михайловна Степанова 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Учитель английского языка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СОШ №2» 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2015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1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1277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http://www.liveinternet.ru/users/sanur/post351015181/</a:t>
            </a:r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virtualizacia.net/ru/dostoprimechatelnosti/25-virtualnyj-tur-po-tretyakovskoj-galeree.html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764704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1"/>
          <a:stretch/>
        </p:blipFill>
        <p:spPr bwMode="auto">
          <a:xfrm>
            <a:off x="-17359" y="0"/>
            <a:ext cx="9161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36724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В 1856 году с целью создания коллекции московский купец и промышленник Павел Михайлович Третьяков (1832–1898) начал приобретать работы современных художников, на основе которой в дальнейшем возник музей национального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240352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9747" y="166568"/>
            <a:ext cx="47752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latin typeface="Arial Black" panose="020B0A04020102020204" pitchFamily="34" charset="0"/>
              </a:rPr>
              <a:t>Начиная с 1871 года, Третьяков становится основным покупателем картин художников-передвижников, оказав тем самым значительный вклад в поддержку и развитие русского искусства.</a:t>
            </a:r>
          </a:p>
          <a:p>
            <a:pPr algn="r"/>
            <a:r>
              <a:rPr lang="ru-RU" sz="2200" dirty="0">
                <a:latin typeface="Arial Black" panose="020B0A04020102020204" pitchFamily="34" charset="0"/>
              </a:rPr>
              <a:t>В 1892 году П.М. Третьяков даровал государству картинную галерею, в состав которой на тот момент входило более 1500 картин, эскизов и скульптур российских художников.</a:t>
            </a:r>
          </a:p>
          <a:p>
            <a:pPr algn="r"/>
            <a:r>
              <a:rPr lang="ru-RU" sz="2200" dirty="0">
                <a:latin typeface="Arial Black" panose="020B0A04020102020204" pitchFamily="34" charset="0"/>
              </a:rPr>
              <a:t>В 1896 году ему было присвоено звание Почетного гражданина города Москвы.</a:t>
            </a:r>
          </a:p>
        </p:txBody>
      </p:sp>
    </p:spTree>
    <p:extLst>
      <p:ext uri="{BB962C8B-B14F-4D97-AF65-F5344CB8AC3E}">
        <p14:creationId xmlns:p14="http://schemas.microsoft.com/office/powerpoint/2010/main" val="368048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 bwMode="auto">
          <a:xfrm>
            <a:off x="0" y="0"/>
            <a:ext cx="9144000" cy="762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227" y="116632"/>
            <a:ext cx="280831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Активно пополняясь, Третьяковская галерея в начале ХХ века стала одним из крупнейших музеев не только России, но и Европы.</a:t>
            </a:r>
            <a:b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После 1918 года галерее был присвоен статус государственного музея, а количество экспонатов увеличилось в пять раз.</a:t>
            </a:r>
          </a:p>
        </p:txBody>
      </p:sp>
    </p:spTree>
    <p:extLst>
      <p:ext uri="{BB962C8B-B14F-4D97-AF65-F5344CB8AC3E}">
        <p14:creationId xmlns:p14="http://schemas.microsoft.com/office/powerpoint/2010/main" val="193450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43512"/>
            <a:ext cx="4896544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 150 лет Третьяковская галерея превратилась из частной коллекции отечественного культурного наследия во всемирно известный музей национального искусства, крупный научный центр хранения и реставрации, изучения и пропаганды музейных ценностей.</a:t>
            </a:r>
            <a:b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Сегодня собрание Третьяковской галереи насчитывает около 150 тысяч художественных произведений.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40565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856928" y="1340768"/>
            <a:ext cx="5472608" cy="151216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44333"/>
            <a:ext cx="7243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http://www.150tretyakovgallery.ru/1898</a:t>
            </a:r>
            <a:r>
              <a:rPr lang="en-US" sz="3200" dirty="0" smtClean="0">
                <a:hlinkClick r:id="rId3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14215" y="1502978"/>
            <a:ext cx="4758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Галерея открыта </a:t>
            </a:r>
            <a:endParaRPr lang="ru-RU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0506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www.culture.ru/vtour/tretyakov_gallery/tretyakov_museum.html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29" y="1145196"/>
            <a:ext cx="54927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7893" y="1409707"/>
            <a:ext cx="5426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Добро пожаловать в галерею!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2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105835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atin typeface="Arial Black" panose="020B0A04020102020204" pitchFamily="34" charset="0"/>
                <a:hlinkClick r:id="rId2"/>
              </a:rPr>
              <a:t>www.tretyakovgallery.ru/galleries/exposit/index.html</a:t>
            </a:r>
            <a:r>
              <a:rPr lang="ru-RU" sz="2000" dirty="0" smtClean="0">
                <a:latin typeface="Arial Black" panose="020B0A04020102020204" pitchFamily="34" charset="0"/>
              </a:rPr>
              <a:t> 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33" y="692696"/>
            <a:ext cx="54927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937826"/>
            <a:ext cx="5288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Продолжаем экскурсию!</a:t>
            </a:r>
            <a:endParaRPr lang="ru-RU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032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"Вот свалился дуб могучий..., под ветвями его широкими сколько жило и благоденствовало хороших русских художников.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Какой пантеон русской жизни в картинах за целую половину XIX века создал он! 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А пожалуй, придется признать и всю эту половину века в нашей истории, и самого коллекционера картин, и его музей действительно чем-то из ряду выдающимся настолько, что и оценить все это нельзя нам, близким. </a:t>
            </a:r>
            <a:r>
              <a:rPr lang="ru-RU" sz="2800" dirty="0">
                <a:solidFill>
                  <a:srgbClr val="0000FF"/>
                </a:solidFill>
                <a:latin typeface="Arial Black" panose="020B0A04020102020204" pitchFamily="34" charset="0"/>
              </a:rPr>
              <a:t>А вот как настанет временное оскудение, мелочь, тогда поймут ушедшую вдаль эпоху и удивятся ее грандиозности, оценят и искусство, и собирателя". </a:t>
            </a:r>
            <a:endParaRPr lang="ru-RU" sz="28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dirty="0" smtClean="0">
                <a:latin typeface="Arial Black" panose="020B0A04020102020204" pitchFamily="34" charset="0"/>
              </a:rPr>
              <a:t>И.Е</a:t>
            </a:r>
            <a:r>
              <a:rPr lang="ru-RU" sz="2800" dirty="0">
                <a:latin typeface="Arial Black" panose="020B0A04020102020204" pitchFamily="34" charset="0"/>
              </a:rPr>
              <a:t>. Репин.</a:t>
            </a:r>
          </a:p>
        </p:txBody>
      </p:sp>
    </p:spTree>
    <p:extLst>
      <p:ext uri="{BB962C8B-B14F-4D97-AF65-F5344CB8AC3E}">
        <p14:creationId xmlns:p14="http://schemas.microsoft.com/office/powerpoint/2010/main" val="41387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309</Words>
  <Application>Microsoft Office PowerPoint</Application>
  <PresentationFormat>Экран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</cp:revision>
  <dcterms:created xsi:type="dcterms:W3CDTF">2015-06-19T14:06:42Z</dcterms:created>
  <dcterms:modified xsi:type="dcterms:W3CDTF">2015-06-19T21:28:54Z</dcterms:modified>
</cp:coreProperties>
</file>