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57" r:id="rId3"/>
    <p:sldId id="258" r:id="rId4"/>
    <p:sldId id="276" r:id="rId5"/>
    <p:sldId id="259" r:id="rId6"/>
    <p:sldId id="277" r:id="rId7"/>
    <p:sldId id="261" r:id="rId8"/>
    <p:sldId id="278" r:id="rId9"/>
    <p:sldId id="260" r:id="rId10"/>
    <p:sldId id="279" r:id="rId11"/>
    <p:sldId id="262" r:id="rId12"/>
    <p:sldId id="280" r:id="rId13"/>
    <p:sldId id="27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CCFF"/>
    <a:srgbClr val="FF99CC"/>
    <a:srgbClr val="FFCCCC"/>
    <a:srgbClr val="CCFF99"/>
    <a:srgbClr val="CCECFF"/>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21.06.2015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books.ru/books/the-pied-piper-of-hamelin-304310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ctrTitle"/>
          </p:nvPr>
        </p:nvSpPr>
        <p:spPr>
          <a:xfrm>
            <a:off x="1428728" y="3000372"/>
            <a:ext cx="6429375" cy="1612900"/>
          </a:xfrm>
          <a:noFill/>
          <a:ln w="28575">
            <a:noFill/>
            <a:bevel/>
          </a:ln>
        </p:spPr>
        <p:txBody>
          <a:bodyPr>
            <a:normAutofit fontScale="90000"/>
          </a:bodyPr>
          <a:lstStyle/>
          <a:p>
            <a:pPr fontAlgn="auto">
              <a:spcBef>
                <a:spcPts val="0"/>
              </a:spcBef>
              <a:spcAft>
                <a:spcPts val="0"/>
              </a:spcAft>
              <a:defRPr/>
            </a:pPr>
            <a:r>
              <a:rPr lang="ru-RU" sz="1800" b="1" dirty="0" smtClean="0">
                <a:solidFill>
                  <a:srgbClr val="0000CC"/>
                </a:solidFill>
                <a:latin typeface="Arial Black" pitchFamily="34" charset="0"/>
              </a:rPr>
              <a:t>Презентация к занятиям по внеклассному чтению </a:t>
            </a:r>
            <a:r>
              <a:rPr lang="en-US" sz="1800" b="1" dirty="0" smtClean="0">
                <a:solidFill>
                  <a:srgbClr val="0000CC"/>
                </a:solidFill>
                <a:latin typeface="Arial Black" pitchFamily="34" charset="0"/>
              </a:rPr>
              <a:t/>
            </a:r>
            <a:br>
              <a:rPr lang="en-US" sz="1800" b="1" dirty="0" smtClean="0">
                <a:solidFill>
                  <a:srgbClr val="0000CC"/>
                </a:solidFill>
                <a:latin typeface="Arial Black" pitchFamily="34" charset="0"/>
              </a:rPr>
            </a:br>
            <a:r>
              <a:rPr lang="ru-RU" sz="1800" b="1" dirty="0" smtClean="0">
                <a:solidFill>
                  <a:srgbClr val="0000CC"/>
                </a:solidFill>
                <a:latin typeface="Arial Black" pitchFamily="34" charset="0"/>
              </a:rPr>
              <a:t>в </a:t>
            </a:r>
            <a:r>
              <a:rPr lang="ru-RU" sz="1800" b="1" dirty="0" smtClean="0">
                <a:solidFill>
                  <a:srgbClr val="0000CC"/>
                </a:solidFill>
                <a:latin typeface="Arial Black" pitchFamily="34" charset="0"/>
              </a:rPr>
              <a:t>4–</a:t>
            </a:r>
            <a:r>
              <a:rPr lang="en-US" sz="1800" b="1" dirty="0" smtClean="0">
                <a:solidFill>
                  <a:srgbClr val="0000CC"/>
                </a:solidFill>
                <a:latin typeface="Arial Black" pitchFamily="34" charset="0"/>
              </a:rPr>
              <a:t>5</a:t>
            </a:r>
            <a:r>
              <a:rPr lang="ru-RU" sz="1800" b="1" dirty="0" smtClean="0">
                <a:solidFill>
                  <a:srgbClr val="0000CC"/>
                </a:solidFill>
                <a:latin typeface="Arial Black" pitchFamily="34" charset="0"/>
              </a:rPr>
              <a:t> классах по сказке </a:t>
            </a:r>
            <a:br>
              <a:rPr lang="ru-RU" sz="1800" b="1" dirty="0" smtClean="0">
                <a:solidFill>
                  <a:srgbClr val="0000CC"/>
                </a:solidFill>
                <a:latin typeface="Arial Black" pitchFamily="34" charset="0"/>
              </a:rPr>
            </a:br>
            <a:r>
              <a:rPr lang="en-US" sz="2700" b="1" dirty="0" smtClean="0">
                <a:solidFill>
                  <a:srgbClr val="CC0000"/>
                </a:solidFill>
                <a:effectLst>
                  <a:outerShdw blurRad="38100" dist="38100" dir="2700000" algn="tl">
                    <a:srgbClr val="000000">
                      <a:alpha val="43137"/>
                    </a:srgbClr>
                  </a:outerShdw>
                </a:effectLst>
                <a:latin typeface="Book Antiqua" pitchFamily="18" charset="0"/>
              </a:rPr>
              <a:t>“The Pied Piper of Hamelin”  </a:t>
            </a:r>
            <a:br>
              <a:rPr lang="en-US" sz="2700" b="1" dirty="0" smtClean="0">
                <a:solidFill>
                  <a:srgbClr val="CC0000"/>
                </a:solidFill>
                <a:effectLst>
                  <a:outerShdw blurRad="38100" dist="38100" dir="2700000" algn="tl">
                    <a:srgbClr val="000000">
                      <a:alpha val="43137"/>
                    </a:srgbClr>
                  </a:outerShdw>
                </a:effectLst>
                <a:latin typeface="Book Antiqua" pitchFamily="18" charset="0"/>
              </a:rPr>
            </a:br>
            <a:r>
              <a:rPr lang="en-US" sz="2700" b="1" dirty="0" smtClean="0">
                <a:solidFill>
                  <a:srgbClr val="CC0000"/>
                </a:solidFill>
                <a:effectLst>
                  <a:outerShdw blurRad="38100" dist="38100" dir="2700000" algn="tl">
                    <a:srgbClr val="000000">
                      <a:alpha val="43137"/>
                    </a:srgbClr>
                  </a:outerShdw>
                </a:effectLst>
                <a:latin typeface="Book Antiqua" pitchFamily="18" charset="0"/>
              </a:rPr>
              <a:t>by  Nicole Taylor</a:t>
            </a:r>
            <a:r>
              <a:rPr lang="en-US" sz="4400" b="1" dirty="0" smtClean="0">
                <a:solidFill>
                  <a:srgbClr val="CC0000"/>
                </a:solidFill>
                <a:effectLst>
                  <a:outerShdw blurRad="38100" dist="38100" dir="2700000" algn="tl">
                    <a:srgbClr val="000000">
                      <a:alpha val="43137"/>
                    </a:srgbClr>
                  </a:outerShdw>
                </a:effectLst>
                <a:latin typeface="Book Antiqua" pitchFamily="18" charset="0"/>
              </a:rPr>
              <a:t/>
            </a:r>
            <a:br>
              <a:rPr lang="en-US" sz="4400" b="1" dirty="0" smtClean="0">
                <a:solidFill>
                  <a:srgbClr val="CC0000"/>
                </a:solidFill>
                <a:effectLst>
                  <a:outerShdw blurRad="38100" dist="38100" dir="2700000" algn="tl">
                    <a:srgbClr val="000000">
                      <a:alpha val="43137"/>
                    </a:srgbClr>
                  </a:outerShdw>
                </a:effectLst>
                <a:latin typeface="Book Antiqua" pitchFamily="18" charset="0"/>
              </a:rPr>
            </a:br>
            <a:endParaRPr lang="ru-RU" sz="4400" dirty="0" smtClean="0">
              <a:solidFill>
                <a:srgbClr val="A50021"/>
              </a:solidFill>
              <a:latin typeface="Cassandra" pitchFamily="66" charset="0"/>
              <a:cs typeface="Arial" pitchFamily="34" charset="0"/>
            </a:endParaRPr>
          </a:p>
        </p:txBody>
      </p:sp>
      <p:sp>
        <p:nvSpPr>
          <p:cNvPr id="2050" name="Подзаголовок 2"/>
          <p:cNvSpPr>
            <a:spLocks noGrp="1"/>
          </p:cNvSpPr>
          <p:nvPr>
            <p:ph type="subTitle" idx="1"/>
          </p:nvPr>
        </p:nvSpPr>
        <p:spPr>
          <a:xfrm>
            <a:off x="3786182" y="5286375"/>
            <a:ext cx="5114931" cy="1185863"/>
          </a:xfrm>
          <a:noFill/>
          <a:ln>
            <a:noFill/>
          </a:ln>
        </p:spPr>
        <p:txBody>
          <a:bodyPr>
            <a:normAutofit/>
          </a:bodyPr>
          <a:lstStyle/>
          <a:p>
            <a:pPr algn="r"/>
            <a:r>
              <a:rPr lang="ru-RU" sz="1200" b="1" i="1" dirty="0" err="1" smtClean="0">
                <a:solidFill>
                  <a:schemeClr val="tx1"/>
                </a:solidFill>
                <a:latin typeface="Arial" pitchFamily="34" charset="0"/>
                <a:cs typeface="Arial" pitchFamily="34" charset="0"/>
              </a:rPr>
              <a:t>Ваторопина</a:t>
            </a:r>
            <a:r>
              <a:rPr lang="ru-RU" sz="1200" b="1" i="1" dirty="0" smtClean="0">
                <a:solidFill>
                  <a:schemeClr val="tx1"/>
                </a:solidFill>
                <a:latin typeface="Arial" pitchFamily="34" charset="0"/>
                <a:cs typeface="Arial" pitchFamily="34" charset="0"/>
              </a:rPr>
              <a:t> Елена Васильевна,</a:t>
            </a:r>
          </a:p>
          <a:p>
            <a:pPr algn="r"/>
            <a:r>
              <a:rPr lang="ru-RU" sz="1200" b="1" i="1" dirty="0" smtClean="0">
                <a:solidFill>
                  <a:schemeClr val="tx1"/>
                </a:solidFill>
                <a:latin typeface="Arial" pitchFamily="34" charset="0"/>
                <a:cs typeface="Arial" pitchFamily="34" charset="0"/>
              </a:rPr>
              <a:t>учитель английского языка</a:t>
            </a:r>
          </a:p>
          <a:p>
            <a:pPr algn="r"/>
            <a:r>
              <a:rPr lang="ru-RU" sz="1200" b="1" i="1" dirty="0" smtClean="0">
                <a:solidFill>
                  <a:schemeClr val="tx1"/>
                </a:solidFill>
                <a:latin typeface="Arial" pitchFamily="34" charset="0"/>
                <a:cs typeface="Arial" pitchFamily="34" charset="0"/>
              </a:rPr>
              <a:t>высшей квалификационной категории</a:t>
            </a:r>
          </a:p>
          <a:p>
            <a:pPr algn="r"/>
            <a:r>
              <a:rPr lang="ru-RU" sz="1200" b="1" i="1" dirty="0" smtClean="0">
                <a:solidFill>
                  <a:schemeClr val="tx1"/>
                </a:solidFill>
                <a:latin typeface="Arial" pitchFamily="34" charset="0"/>
                <a:cs typeface="Arial" pitchFamily="34" charset="0"/>
              </a:rPr>
              <a:t>2015</a:t>
            </a:r>
          </a:p>
        </p:txBody>
      </p:sp>
      <p:sp>
        <p:nvSpPr>
          <p:cNvPr id="2051" name="Прямоугольник 3"/>
          <p:cNvSpPr>
            <a:spLocks noChangeArrowheads="1"/>
          </p:cNvSpPr>
          <p:nvPr/>
        </p:nvSpPr>
        <p:spPr bwMode="auto">
          <a:xfrm>
            <a:off x="1714500" y="357188"/>
            <a:ext cx="5929313" cy="523220"/>
          </a:xfrm>
          <a:prstGeom prst="rect">
            <a:avLst/>
          </a:prstGeom>
          <a:noFill/>
          <a:ln w="9525">
            <a:noFill/>
            <a:miter lim="800000"/>
            <a:headEnd/>
            <a:tailEnd/>
          </a:ln>
        </p:spPr>
        <p:txBody>
          <a:bodyPr>
            <a:spAutoFit/>
          </a:bodyPr>
          <a:lstStyle/>
          <a:p>
            <a:pPr algn="ctr"/>
            <a:r>
              <a:rPr lang="ru-RU" sz="1400" i="1" dirty="0">
                <a:latin typeface="Arial" pitchFamily="34" charset="0"/>
                <a:cs typeface="Arial" pitchFamily="34" charset="0"/>
              </a:rPr>
              <a:t>МАОУ СОШ № 67 с углубленным изучением</a:t>
            </a:r>
          </a:p>
          <a:p>
            <a:pPr algn="ctr"/>
            <a:r>
              <a:rPr lang="ru-RU" sz="1400" i="1" dirty="0">
                <a:latin typeface="Arial" pitchFamily="34" charset="0"/>
                <a:cs typeface="Arial" pitchFamily="34" charset="0"/>
              </a:rPr>
              <a:t>отдельных предметов г. Екатеринбурга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1500174"/>
            <a:ext cx="7348558" cy="4525963"/>
          </a:xfrm>
        </p:spPr>
        <p:txBody>
          <a:bodyPr>
            <a:normAutofit/>
          </a:bodyPr>
          <a:lstStyle/>
          <a:p>
            <a:pPr>
              <a:buNone/>
            </a:pPr>
            <a:r>
              <a:rPr lang="en-US" sz="2800" dirty="0" smtClean="0">
                <a:latin typeface="Arial" pitchFamily="34" charset="0"/>
                <a:cs typeface="Arial" pitchFamily="34" charset="0"/>
              </a:rPr>
              <a:t>The Pied Piper helped people kill the rats. </a:t>
            </a:r>
          </a:p>
          <a:p>
            <a:pPr>
              <a:buNone/>
            </a:pPr>
            <a:r>
              <a:rPr lang="en-US" sz="2800" dirty="0" smtClean="0">
                <a:latin typeface="Arial" pitchFamily="34" charset="0"/>
                <a:cs typeface="Arial" pitchFamily="34" charset="0"/>
              </a:rPr>
              <a:t>They didn’t pay him and he was very angry . </a:t>
            </a:r>
          </a:p>
          <a:p>
            <a:pPr>
              <a:buNone/>
            </a:pPr>
            <a:r>
              <a:rPr lang="en-US" sz="2800" dirty="0" smtClean="0">
                <a:latin typeface="Arial" pitchFamily="34" charset="0"/>
                <a:cs typeface="Arial" pitchFamily="34" charset="0"/>
              </a:rPr>
              <a:t>He went into the mountain through the big door. And all the children followed him in towards the magic country. The people were very sad. Nobody ever saw any of the children of Hamelin again.</a:t>
            </a:r>
          </a:p>
          <a:p>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ChangeArrowheads="1"/>
          </p:cNvSpPr>
          <p:nvPr/>
        </p:nvSpPr>
        <p:spPr bwMode="auto">
          <a:xfrm>
            <a:off x="3714744" y="6143644"/>
            <a:ext cx="3000396" cy="307777"/>
          </a:xfrm>
          <a:prstGeom prst="rect">
            <a:avLst/>
          </a:prstGeom>
          <a:noFill/>
          <a:ln w="9525">
            <a:noFill/>
            <a:miter lim="800000"/>
            <a:headEnd/>
            <a:tailEnd/>
          </a:ln>
        </p:spPr>
        <p:txBody>
          <a:bodyPr wrap="square" anchor="ctr">
            <a:spAutoFit/>
          </a:bodyPr>
          <a:lstStyle/>
          <a:p>
            <a:pPr eaLnBrk="0" hangingPunct="0"/>
            <a:r>
              <a:rPr lang="en-US" sz="1400" b="1" i="1" dirty="0" smtClean="0">
                <a:solidFill>
                  <a:srgbClr val="0000FF"/>
                </a:solidFill>
                <a:latin typeface="Arial" pitchFamily="34" charset="0"/>
                <a:ea typeface="Times New Roman" pitchFamily="18" charset="0"/>
                <a:cs typeface="Arial" pitchFamily="34" charset="0"/>
              </a:rPr>
              <a:t>by Sasha </a:t>
            </a:r>
            <a:r>
              <a:rPr lang="en-US" sz="1400" b="1" i="1" dirty="0" err="1" smtClean="0">
                <a:solidFill>
                  <a:srgbClr val="0000FF"/>
                </a:solidFill>
                <a:latin typeface="Arial" pitchFamily="34" charset="0"/>
                <a:ea typeface="Times New Roman" pitchFamily="18" charset="0"/>
                <a:cs typeface="Arial" pitchFamily="34" charset="0"/>
              </a:rPr>
              <a:t>Kovalyova</a:t>
            </a:r>
            <a:r>
              <a:rPr lang="ru-RU" sz="1400" b="1" i="1" dirty="0" smtClean="0">
                <a:solidFill>
                  <a:srgbClr val="0000FF"/>
                </a:solidFill>
                <a:latin typeface="Arial" pitchFamily="34" charset="0"/>
                <a:ea typeface="Times New Roman" pitchFamily="18" charset="0"/>
                <a:cs typeface="Arial" pitchFamily="34" charset="0"/>
              </a:rPr>
              <a:t> </a:t>
            </a:r>
            <a:endParaRPr lang="ru-RU" sz="1400" b="1" i="1" dirty="0">
              <a:solidFill>
                <a:srgbClr val="0000FF"/>
              </a:solidFill>
              <a:latin typeface="Arial" pitchFamily="34" charset="0"/>
              <a:ea typeface="Times New Roman" pitchFamily="18" charset="0"/>
              <a:cs typeface="Arial" pitchFamily="34" charset="0"/>
            </a:endParaRPr>
          </a:p>
        </p:txBody>
      </p:sp>
      <p:pic>
        <p:nvPicPr>
          <p:cNvPr id="2050" name="Picture 2" descr="C:\Users\Александр\Desktop\КОШЕЛЬ\КНИЖКИ РИС\4 001.jpg"/>
          <p:cNvPicPr>
            <a:picLocks noChangeAspect="1" noChangeArrowheads="1"/>
          </p:cNvPicPr>
          <p:nvPr/>
        </p:nvPicPr>
        <p:blipFill>
          <a:blip r:embed="rId2" cstate="print"/>
          <a:srcRect/>
          <a:stretch>
            <a:fillRect/>
          </a:stretch>
        </p:blipFill>
        <p:spPr bwMode="auto">
          <a:xfrm>
            <a:off x="2786050" y="1285860"/>
            <a:ext cx="3448684" cy="4784231"/>
          </a:xfrm>
          <a:prstGeom prst="rect">
            <a:avLst/>
          </a:prstGeom>
          <a:noFill/>
          <a:ln>
            <a:solidFill>
              <a:srgbClr val="92D050"/>
            </a:solidFill>
          </a:ln>
        </p:spPr>
      </p:pic>
      <p:sp>
        <p:nvSpPr>
          <p:cNvPr id="5" name="Заголовок 4"/>
          <p:cNvSpPr>
            <a:spLocks noGrp="1"/>
          </p:cNvSpPr>
          <p:nvPr>
            <p:ph type="title"/>
          </p:nvPr>
        </p:nvSpPr>
        <p:spPr/>
        <p:txBody>
          <a:bodyPr/>
          <a:lstStyle/>
          <a:p>
            <a:pPr algn="ctr"/>
            <a:r>
              <a:rPr lang="ru-RU" dirty="0" smtClean="0">
                <a:solidFill>
                  <a:srgbClr val="0000FF"/>
                </a:solidFill>
                <a:latin typeface="Arial" pitchFamily="34" charset="0"/>
                <a:cs typeface="Arial" pitchFamily="34" charset="0"/>
              </a:rPr>
              <a:t>Ребята рисуют героев книги</a:t>
            </a:r>
            <a:endParaRPr lang="ru-RU" dirty="0">
              <a:solidFill>
                <a:srgbClr val="0000FF"/>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lstStyle/>
          <a:p>
            <a:pPr algn="ctr"/>
            <a:r>
              <a:rPr lang="ru-RU" dirty="0" smtClean="0">
                <a:solidFill>
                  <a:srgbClr val="0000FF"/>
                </a:solidFill>
                <a:latin typeface="Arial" pitchFamily="34" charset="0"/>
                <a:cs typeface="Arial" pitchFamily="34" charset="0"/>
              </a:rPr>
              <a:t>Источники</a:t>
            </a:r>
            <a:endParaRPr lang="ru-RU" dirty="0">
              <a:solidFill>
                <a:srgbClr val="0000FF"/>
              </a:solidFill>
              <a:latin typeface="Arial" pitchFamily="34" charset="0"/>
              <a:cs typeface="Arial" pitchFamily="34" charset="0"/>
            </a:endParaRPr>
          </a:p>
        </p:txBody>
      </p:sp>
      <p:sp>
        <p:nvSpPr>
          <p:cNvPr id="3" name="Содержимое 2"/>
          <p:cNvSpPr>
            <a:spLocks noGrp="1"/>
          </p:cNvSpPr>
          <p:nvPr>
            <p:ph idx="1"/>
          </p:nvPr>
        </p:nvSpPr>
        <p:spPr>
          <a:xfrm>
            <a:off x="1428728" y="1554162"/>
            <a:ext cx="7562872" cy="4525963"/>
          </a:xfrm>
        </p:spPr>
        <p:txBody>
          <a:bodyPr>
            <a:normAutofit/>
          </a:bodyPr>
          <a:lstStyle/>
          <a:p>
            <a:pPr>
              <a:buNone/>
            </a:pPr>
            <a:r>
              <a:rPr lang="en-US" sz="2800" dirty="0" smtClean="0">
                <a:hlinkClick r:id="rId2"/>
              </a:rPr>
              <a:t>http://www.books.ru/books/the-pied-piper-of-hamelin-3043105/</a:t>
            </a:r>
            <a:endParaRPr lang="ru-RU" sz="2800" dirty="0" smtClean="0"/>
          </a:p>
          <a:p>
            <a:pPr>
              <a:buNone/>
            </a:pP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3"/>
          <p:cNvSpPr>
            <a:spLocks noGrp="1" noChangeArrowheads="1"/>
          </p:cNvSpPr>
          <p:nvPr>
            <p:ph type="title"/>
          </p:nvPr>
        </p:nvSpPr>
        <p:spPr bwMode="auto">
          <a:xfrm>
            <a:off x="1643042" y="2428868"/>
            <a:ext cx="5458546" cy="1446550"/>
          </a:xfrm>
          <a:prstGeom prst="rect">
            <a:avLst/>
          </a:prstGeom>
          <a:noFill/>
          <a:ln w="38100">
            <a:noFill/>
            <a:prstDash val="sysDot"/>
            <a:miter lim="800000"/>
            <a:headEnd/>
            <a:tailEnd/>
          </a:ln>
        </p:spPr>
        <p:txBody>
          <a:bodyPr wrap="none">
            <a:spAutoFit/>
          </a:bodyPr>
          <a:lstStyle/>
          <a:p>
            <a:r>
              <a:rPr lang="en-US" dirty="0">
                <a:solidFill>
                  <a:srgbClr val="0000FF"/>
                </a:solidFill>
                <a:latin typeface="Cassandra" pitchFamily="66" charset="0"/>
              </a:rPr>
              <a:t> </a:t>
            </a:r>
            <a:r>
              <a:rPr lang="en-US" b="1" dirty="0">
                <a:solidFill>
                  <a:srgbClr val="0000FF"/>
                </a:solidFill>
                <a:effectLst>
                  <a:outerShdw blurRad="38100" dist="38100" dir="2700000" algn="tl">
                    <a:srgbClr val="000000">
                      <a:alpha val="43137"/>
                    </a:srgbClr>
                  </a:outerShdw>
                </a:effectLst>
                <a:latin typeface="Cassandra" pitchFamily="66" charset="0"/>
              </a:rPr>
              <a:t>The more we read, </a:t>
            </a:r>
          </a:p>
          <a:p>
            <a:r>
              <a:rPr lang="en-US" b="1" dirty="0">
                <a:solidFill>
                  <a:srgbClr val="0000FF"/>
                </a:solidFill>
                <a:effectLst>
                  <a:outerShdw blurRad="38100" dist="38100" dir="2700000" algn="tl">
                    <a:srgbClr val="000000">
                      <a:alpha val="43137"/>
                    </a:srgbClr>
                  </a:outerShdw>
                </a:effectLst>
                <a:latin typeface="Cassandra" pitchFamily="66" charset="0"/>
              </a:rPr>
              <a:t>        the more we learn ! </a:t>
            </a:r>
            <a:endParaRPr lang="ru-RU" b="1" dirty="0">
              <a:solidFill>
                <a:srgbClr val="0000FF"/>
              </a:solidFill>
              <a:effectLst>
                <a:outerShdw blurRad="38100" dist="38100" dir="2700000" algn="tl">
                  <a:srgbClr val="000000">
                    <a:alpha val="43137"/>
                  </a:srgbClr>
                </a:outerShdw>
              </a:effectLst>
              <a:latin typeface="Cassandr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Прямоугольник 3"/>
          <p:cNvSpPr>
            <a:spLocks noChangeArrowheads="1"/>
          </p:cNvSpPr>
          <p:nvPr/>
        </p:nvSpPr>
        <p:spPr bwMode="auto">
          <a:xfrm>
            <a:off x="2357422" y="357166"/>
            <a:ext cx="5703806" cy="1323439"/>
          </a:xfrm>
          <a:prstGeom prst="rect">
            <a:avLst/>
          </a:prstGeom>
          <a:noFill/>
          <a:ln w="38100">
            <a:noFill/>
            <a:prstDash val="sysDot"/>
            <a:miter lim="800000"/>
            <a:headEnd/>
            <a:tailEnd/>
          </a:ln>
        </p:spPr>
        <p:txBody>
          <a:bodyPr wrap="none">
            <a:spAutoFit/>
          </a:bodyPr>
          <a:lstStyle/>
          <a:p>
            <a:r>
              <a:rPr lang="en-US" sz="4000" dirty="0">
                <a:solidFill>
                  <a:srgbClr val="FF3300"/>
                </a:solidFill>
                <a:latin typeface="Berlin Sans FB Demi" pitchFamily="34" charset="0"/>
              </a:rPr>
              <a:t> </a:t>
            </a:r>
            <a:r>
              <a:rPr lang="en-US" sz="4000" b="1" i="1" dirty="0">
                <a:solidFill>
                  <a:srgbClr val="FF0066"/>
                </a:solidFill>
                <a:effectLst>
                  <a:outerShdw blurRad="38100" dist="38100" dir="2700000" algn="tl">
                    <a:srgbClr val="000000">
                      <a:alpha val="43137"/>
                    </a:srgbClr>
                  </a:outerShdw>
                </a:effectLst>
                <a:latin typeface="Book Antiqua" pitchFamily="18" charset="0"/>
              </a:rPr>
              <a:t>The more we read, </a:t>
            </a:r>
          </a:p>
          <a:p>
            <a:r>
              <a:rPr lang="en-US" sz="4000" b="1" i="1" dirty="0">
                <a:solidFill>
                  <a:srgbClr val="FF0066"/>
                </a:solidFill>
                <a:effectLst>
                  <a:outerShdw blurRad="38100" dist="38100" dir="2700000" algn="tl">
                    <a:srgbClr val="000000">
                      <a:alpha val="43137"/>
                    </a:srgbClr>
                  </a:outerShdw>
                </a:effectLst>
                <a:latin typeface="Book Antiqua" pitchFamily="18" charset="0"/>
              </a:rPr>
              <a:t>        the more we learn ! </a:t>
            </a:r>
            <a:endParaRPr lang="ru-RU" sz="4000" b="1" i="1" dirty="0">
              <a:solidFill>
                <a:srgbClr val="FF0066"/>
              </a:solidFill>
              <a:effectLst>
                <a:outerShdw blurRad="38100" dist="38100" dir="2700000" algn="tl">
                  <a:srgbClr val="000000">
                    <a:alpha val="43137"/>
                  </a:srgbClr>
                </a:outerShdw>
              </a:effectLst>
              <a:latin typeface="Book Antiqua" pitchFamily="18" charset="0"/>
            </a:endParaRPr>
          </a:p>
        </p:txBody>
      </p:sp>
      <p:pic>
        <p:nvPicPr>
          <p:cNvPr id="1026" name="Picture 2" descr="F:\КОШЕЛЬ\!!! КНИЖКИ\teMEB5GPcH0.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46" r="15161"/>
          <a:stretch/>
        </p:blipFill>
        <p:spPr bwMode="auto">
          <a:xfrm>
            <a:off x="785786" y="2285992"/>
            <a:ext cx="4893246" cy="34290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85852" y="214290"/>
            <a:ext cx="6500813" cy="830997"/>
          </a:xfrm>
          <a:prstGeom prst="rect">
            <a:avLst/>
          </a:prstGeom>
        </p:spPr>
        <p:txBody>
          <a:bodyPr>
            <a:spAutoFit/>
          </a:bodyPr>
          <a:lstStyle/>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Book Antiqua" pitchFamily="18" charset="0"/>
              </a:rPr>
              <a:t>“The </a:t>
            </a:r>
            <a:r>
              <a:rPr lang="en-US" sz="2400" b="1" dirty="0" smtClean="0">
                <a:solidFill>
                  <a:srgbClr val="CC0000"/>
                </a:solidFill>
                <a:effectLst>
                  <a:outerShdw blurRad="38100" dist="38100" dir="2700000" algn="tl">
                    <a:srgbClr val="000000">
                      <a:alpha val="43137"/>
                    </a:srgbClr>
                  </a:outerShdw>
                </a:effectLst>
                <a:latin typeface="Book Antiqua" pitchFamily="18" charset="0"/>
              </a:rPr>
              <a:t>Pied Piper of Hamelin”  </a:t>
            </a:r>
            <a:endParaRPr lang="en-US" sz="2400" b="1" dirty="0">
              <a:solidFill>
                <a:srgbClr val="CC0000"/>
              </a:solidFill>
              <a:effectLst>
                <a:outerShdw blurRad="38100" dist="38100" dir="2700000" algn="tl">
                  <a:srgbClr val="000000">
                    <a:alpha val="43137"/>
                  </a:srgbClr>
                </a:outerShdw>
              </a:effectLst>
              <a:latin typeface="Book Antiqua" pitchFamily="18" charset="0"/>
            </a:endParaRPr>
          </a:p>
          <a:p>
            <a:pPr algn="ctr" fontAlgn="auto">
              <a:spcBef>
                <a:spcPts val="0"/>
              </a:spcBef>
              <a:spcAft>
                <a:spcPts val="0"/>
              </a:spcAft>
              <a:defRPr/>
            </a:pPr>
            <a:r>
              <a:rPr lang="en-US" sz="2400" b="1" dirty="0">
                <a:solidFill>
                  <a:srgbClr val="CC0000"/>
                </a:solidFill>
                <a:effectLst>
                  <a:outerShdw blurRad="38100" dist="38100" dir="2700000" algn="tl">
                    <a:srgbClr val="000000">
                      <a:alpha val="43137"/>
                    </a:srgbClr>
                  </a:outerShdw>
                </a:effectLst>
                <a:latin typeface="Book Antiqua" pitchFamily="18" charset="0"/>
              </a:rPr>
              <a:t>by  </a:t>
            </a:r>
            <a:r>
              <a:rPr lang="en-US" sz="2400" b="1" dirty="0" smtClean="0">
                <a:solidFill>
                  <a:srgbClr val="CC0000"/>
                </a:solidFill>
                <a:effectLst>
                  <a:outerShdw blurRad="38100" dist="38100" dir="2700000" algn="tl">
                    <a:srgbClr val="000000">
                      <a:alpha val="43137"/>
                    </a:srgbClr>
                  </a:outerShdw>
                </a:effectLst>
                <a:latin typeface="Book Antiqua" pitchFamily="18" charset="0"/>
              </a:rPr>
              <a:t>Nicole Taylor</a:t>
            </a:r>
            <a:endParaRPr lang="en-US" sz="2400" b="1" dirty="0">
              <a:solidFill>
                <a:srgbClr val="CC0000"/>
              </a:solidFill>
              <a:effectLst>
                <a:outerShdw blurRad="38100" dist="38100" dir="2700000" algn="tl">
                  <a:srgbClr val="000000">
                    <a:alpha val="43137"/>
                  </a:srgbClr>
                </a:outerShdw>
              </a:effectLst>
              <a:latin typeface="Book Antiqua" pitchFamily="18" charset="0"/>
            </a:endParaRPr>
          </a:p>
        </p:txBody>
      </p:sp>
      <p:pic>
        <p:nvPicPr>
          <p:cNvPr id="1026" name="Picture 2" descr="C:\Users\Александр\Desktop\КОШЕЛЬ\КНИЖКИ РИС\КНИЖКА 001.jpg"/>
          <p:cNvPicPr>
            <a:picLocks noChangeAspect="1" noChangeArrowheads="1"/>
          </p:cNvPicPr>
          <p:nvPr/>
        </p:nvPicPr>
        <p:blipFill>
          <a:blip r:embed="rId2" cstate="print"/>
          <a:srcRect l="6648" r="6648" b="18750"/>
          <a:stretch>
            <a:fillRect/>
          </a:stretch>
        </p:blipFill>
        <p:spPr bwMode="auto">
          <a:xfrm>
            <a:off x="2357422" y="1285860"/>
            <a:ext cx="4101036" cy="5331324"/>
          </a:xfrm>
          <a:prstGeom prst="rect">
            <a:avLst/>
          </a:prstGeom>
          <a:noFill/>
          <a:ln>
            <a:solidFill>
              <a:schemeClr val="accent1"/>
            </a:solid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noChangeArrowheads="1"/>
          </p:cNvSpPr>
          <p:nvPr>
            <p:ph idx="1"/>
          </p:nvPr>
        </p:nvSpPr>
        <p:spPr bwMode="auto">
          <a:xfrm>
            <a:off x="304800" y="1554162"/>
            <a:ext cx="8339166" cy="2591479"/>
          </a:xfrm>
          <a:prstGeom prst="rect">
            <a:avLst/>
          </a:prstGeom>
          <a:noFill/>
          <a:ln w="9525">
            <a:noFill/>
            <a:miter lim="800000"/>
            <a:headEnd/>
            <a:tailEnd/>
          </a:ln>
        </p:spPr>
        <p:txBody>
          <a:bodyPr wrap="square">
            <a:spAutoFit/>
          </a:bodyPr>
          <a:lstStyle/>
          <a:p>
            <a:pPr algn="ctr">
              <a:buFont typeface="Wingdings" pitchFamily="2" charset="2"/>
              <a:buChar char="ü"/>
            </a:pPr>
            <a:endParaRPr lang="en-US" sz="2800" b="1" dirty="0">
              <a:solidFill>
                <a:srgbClr val="CC0000"/>
              </a:solidFill>
              <a:latin typeface="Arial" pitchFamily="34" charset="0"/>
              <a:cs typeface="Arial" pitchFamily="34" charset="0"/>
            </a:endParaRPr>
          </a:p>
          <a:p>
            <a:pPr algn="ctr">
              <a:buNone/>
            </a:pPr>
            <a:r>
              <a:rPr lang="en-US" sz="2800" b="1" dirty="0">
                <a:solidFill>
                  <a:srgbClr val="0000FF"/>
                </a:solidFill>
                <a:latin typeface="Arial" pitchFamily="34" charset="0"/>
                <a:cs typeface="Arial" pitchFamily="34" charset="0"/>
              </a:rPr>
              <a:t>The main idea of the book:</a:t>
            </a:r>
          </a:p>
          <a:p>
            <a:pPr algn="ctr"/>
            <a:endParaRPr lang="en-US" sz="2800" b="1" dirty="0">
              <a:solidFill>
                <a:srgbClr val="660033"/>
              </a:solidFill>
              <a:latin typeface="Arial" pitchFamily="34" charset="0"/>
              <a:cs typeface="Arial" pitchFamily="34" charset="0"/>
            </a:endParaRPr>
          </a:p>
          <a:p>
            <a:pPr algn="ctr">
              <a:buNone/>
            </a:pPr>
            <a:r>
              <a:rPr lang="en-US" sz="2800" dirty="0" smtClean="0">
                <a:latin typeface="Arial" pitchFamily="34" charset="0"/>
                <a:cs typeface="Arial" pitchFamily="34" charset="0"/>
              </a:rPr>
              <a:t>Don’t play a trick on people! </a:t>
            </a:r>
            <a:endParaRPr lang="en-US" sz="2800" smtClean="0">
              <a:latin typeface="Arial" pitchFamily="34" charset="0"/>
              <a:cs typeface="Arial" pitchFamily="34" charset="0"/>
            </a:endParaRPr>
          </a:p>
          <a:p>
            <a:pPr algn="ctr">
              <a:buNone/>
            </a:pPr>
            <a:r>
              <a:rPr lang="en-US" sz="2800" smtClean="0">
                <a:latin typeface="Arial" pitchFamily="34" charset="0"/>
                <a:cs typeface="Arial" pitchFamily="34" charset="0"/>
              </a:rPr>
              <a:t>If </a:t>
            </a:r>
            <a:r>
              <a:rPr lang="en-US" sz="2800" dirty="0" smtClean="0">
                <a:latin typeface="Arial" pitchFamily="34" charset="0"/>
                <a:cs typeface="Arial" pitchFamily="34" charset="0"/>
              </a:rPr>
              <a:t>you do it, you will be justly punished!</a:t>
            </a:r>
            <a:endParaRPr lang="ru-RU" sz="2800" dirty="0">
              <a:solidFill>
                <a:srgbClr val="660033"/>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КОШЕЛЬ\!!! КНИЖКИ\7 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941" r="5513" b="17875"/>
          <a:stretch/>
        </p:blipFill>
        <p:spPr bwMode="auto">
          <a:xfrm>
            <a:off x="1857356" y="214290"/>
            <a:ext cx="4929222" cy="6488808"/>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9"/>
          <p:cNvSpPr>
            <a:spLocks noGrp="1" noChangeArrowheads="1"/>
          </p:cNvSpPr>
          <p:nvPr>
            <p:ph idx="1"/>
          </p:nvPr>
        </p:nvSpPr>
        <p:spPr bwMode="auto">
          <a:xfrm>
            <a:off x="785786" y="2285992"/>
            <a:ext cx="7715304" cy="2813078"/>
          </a:xfrm>
          <a:prstGeom prst="rect">
            <a:avLst/>
          </a:prstGeom>
          <a:noFill/>
          <a:ln w="9525">
            <a:noFill/>
            <a:miter lim="800000"/>
            <a:headEnd/>
            <a:tailEnd/>
          </a:ln>
        </p:spPr>
        <p:txBody>
          <a:bodyPr wrap="square">
            <a:spAutoFit/>
          </a:bodyPr>
          <a:lstStyle/>
          <a:p>
            <a:endParaRPr lang="en-US" sz="2000" dirty="0" smtClean="0">
              <a:latin typeface="Arial" pitchFamily="34" charset="0"/>
              <a:cs typeface="Arial" pitchFamily="34" charset="0"/>
            </a:endParaRPr>
          </a:p>
          <a:p>
            <a:pPr>
              <a:buNone/>
            </a:pPr>
            <a:r>
              <a:rPr lang="en-US" sz="2800" dirty="0" smtClean="0">
                <a:latin typeface="Arial" pitchFamily="34" charset="0"/>
                <a:cs typeface="Arial" pitchFamily="34" charset="0"/>
              </a:rPr>
              <a:t>The Pied Piper was kind – he helped people kill the rats. </a:t>
            </a:r>
          </a:p>
          <a:p>
            <a:pPr>
              <a:buNone/>
            </a:pPr>
            <a:r>
              <a:rPr lang="en-US" sz="2800" dirty="0" smtClean="0">
                <a:latin typeface="Arial" pitchFamily="34" charset="0"/>
                <a:cs typeface="Arial" pitchFamily="34" charset="0"/>
              </a:rPr>
              <a:t>But after they played a trick on him, he became angry and decided to punish them!</a:t>
            </a:r>
          </a:p>
          <a:p>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КОШЕЛЬ\!!! КНИЖКИ\8 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15" t="19409" r="9307"/>
          <a:stretch/>
        </p:blipFill>
        <p:spPr bwMode="auto">
          <a:xfrm>
            <a:off x="1785918" y="357166"/>
            <a:ext cx="4946342" cy="6350743"/>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noChangeArrowheads="1"/>
          </p:cNvSpPr>
          <p:nvPr>
            <p:ph idx="1"/>
          </p:nvPr>
        </p:nvSpPr>
        <p:spPr bwMode="auto">
          <a:xfrm>
            <a:off x="1428728" y="2000240"/>
            <a:ext cx="5838836" cy="2443746"/>
          </a:xfrm>
          <a:prstGeom prst="rect">
            <a:avLst/>
          </a:prstGeom>
          <a:noFill/>
          <a:ln w="9525">
            <a:noFill/>
            <a:miter lim="800000"/>
            <a:headEnd/>
            <a:tailEnd/>
          </a:ln>
        </p:spPr>
        <p:txBody>
          <a:bodyPr wrap="square">
            <a:spAutoFit/>
          </a:bodyPr>
          <a:lstStyle/>
          <a:p>
            <a:pPr>
              <a:buNone/>
            </a:pPr>
            <a:r>
              <a:rPr lang="en-US" sz="2800" dirty="0" smtClean="0">
                <a:solidFill>
                  <a:srgbClr val="0070C0"/>
                </a:solidFill>
                <a:latin typeface="Arial Black" pitchFamily="34" charset="0"/>
              </a:rPr>
              <a:t>Enjoy reading!</a:t>
            </a:r>
          </a:p>
          <a:p>
            <a:pPr>
              <a:buNone/>
            </a:pPr>
            <a:endParaRPr lang="en-US" sz="2800" dirty="0" smtClean="0">
              <a:solidFill>
                <a:srgbClr val="0070C0"/>
              </a:solidFill>
              <a:latin typeface="Arial Black" pitchFamily="34" charset="0"/>
              <a:cs typeface="Arial" pitchFamily="34" charset="0"/>
            </a:endParaRPr>
          </a:p>
          <a:p>
            <a:pPr>
              <a:buNone/>
            </a:pPr>
            <a:r>
              <a:rPr lang="en-US" sz="2800" dirty="0" smtClean="0">
                <a:latin typeface="Arial" pitchFamily="34" charset="0"/>
                <a:cs typeface="Arial" pitchFamily="34" charset="0"/>
              </a:rPr>
              <a:t>The book is very interesting </a:t>
            </a:r>
            <a:endParaRPr lang="ru-RU" sz="2800" dirty="0" smtClean="0">
              <a:latin typeface="Arial" pitchFamily="34" charset="0"/>
              <a:cs typeface="Arial" pitchFamily="34" charset="0"/>
            </a:endParaRPr>
          </a:p>
          <a:p>
            <a:pPr>
              <a:buNone/>
            </a:pPr>
            <a:r>
              <a:rPr lang="en-US" sz="2800" dirty="0" smtClean="0">
                <a:latin typeface="Arial" pitchFamily="34" charset="0"/>
                <a:cs typeface="Arial" pitchFamily="34" charset="0"/>
              </a:rPr>
              <a:t>and rather instructive! </a:t>
            </a:r>
          </a:p>
          <a:p>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КОШЕЛЬ\!!! КНИЖКИ\9 0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209" r="3272" b="18271"/>
          <a:stretch/>
        </p:blipFill>
        <p:spPr bwMode="auto">
          <a:xfrm>
            <a:off x="2071670" y="214290"/>
            <a:ext cx="4815986" cy="646045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201</Words>
  <Application>Microsoft Office PowerPoint</Application>
  <PresentationFormat>Экран (4:3)</PresentationFormat>
  <Paragraphs>32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к занятиям по внеклассному чтению  в 4–5 классах по сказке  “The Pied Piper of Hamelin”   by  Nicole Taylor </vt:lpstr>
      <vt:lpstr>Слайд 2</vt:lpstr>
      <vt:lpstr>Слайд 3</vt:lpstr>
      <vt:lpstr>Слайд 4</vt:lpstr>
      <vt:lpstr>Слайд 5</vt:lpstr>
      <vt:lpstr>Слайд 6</vt:lpstr>
      <vt:lpstr>Слайд 7</vt:lpstr>
      <vt:lpstr>Слайд 8</vt:lpstr>
      <vt:lpstr>Слайд 9</vt:lpstr>
      <vt:lpstr>Слайд 10</vt:lpstr>
      <vt:lpstr>Ребята рисуют героев книги</vt:lpstr>
      <vt:lpstr>Источники</vt:lpstr>
      <vt:lpstr> The more we read,          the more we learn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Merry Readers – 67</dc:title>
  <dc:creator>Александр</dc:creator>
  <cp:lastModifiedBy>Aдминистратор</cp:lastModifiedBy>
  <cp:revision>38</cp:revision>
  <dcterms:created xsi:type="dcterms:W3CDTF">2015-01-13T15:39:38Z</dcterms:created>
  <dcterms:modified xsi:type="dcterms:W3CDTF">2015-06-21T02:36:50Z</dcterms:modified>
</cp:coreProperties>
</file>