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8" r:id="rId3"/>
    <p:sldId id="259" r:id="rId4"/>
    <p:sldId id="260" r:id="rId5"/>
    <p:sldId id="261" r:id="rId6"/>
    <p:sldId id="262" r:id="rId7"/>
    <p:sldId id="263" r:id="rId8"/>
    <p:sldId id="264" r:id="rId9"/>
    <p:sldId id="265" r:id="rId10"/>
    <p:sldId id="270"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5" d="100"/>
          <a:sy n="95" d="100"/>
        </p:scale>
        <p:origin x="-4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23.06.2015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23.06.2015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23.06.2015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23.06.2015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23.06.2015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23.06.2015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23.06.2015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23.06.2015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23.06.2015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23.06.2015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23.06.2015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23.06.2015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esco.com/direct/sharing-a-shell/T5T-24RL.prd" TargetMode="External"/><Relationship Id="rId2" Type="http://schemas.openxmlformats.org/officeDocument/2006/relationships/hyperlink" Target="http://www.tesco.com/direct/the-princess-and-the-wizard/A2F-K2UZ.pr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Заголовок 1"/>
          <p:cNvSpPr>
            <a:spLocks noGrp="1"/>
          </p:cNvSpPr>
          <p:nvPr>
            <p:ph type="ctrTitle"/>
          </p:nvPr>
        </p:nvSpPr>
        <p:spPr>
          <a:xfrm>
            <a:off x="1428728" y="3286124"/>
            <a:ext cx="6429375" cy="1612900"/>
          </a:xfrm>
          <a:ln w="28575">
            <a:bevel/>
          </a:ln>
        </p:spPr>
        <p:txBody>
          <a:bodyPr rtlCol="0">
            <a:normAutofit fontScale="90000"/>
          </a:bodyPr>
          <a:lstStyle/>
          <a:p>
            <a:pPr algn="ctr" fontAlgn="auto">
              <a:spcBef>
                <a:spcPts val="0"/>
              </a:spcBef>
              <a:spcAft>
                <a:spcPts val="0"/>
              </a:spcAft>
              <a:defRPr/>
            </a:pPr>
            <a:r>
              <a:rPr lang="ru-RU" sz="1800" b="1" dirty="0" smtClean="0">
                <a:solidFill>
                  <a:srgbClr val="0000CC"/>
                </a:solidFill>
                <a:latin typeface="Arial Black" pitchFamily="34" charset="0"/>
              </a:rPr>
              <a:t>Презентация к занятиям по внеклассному чтению </a:t>
            </a:r>
            <a:r>
              <a:rPr lang="en-US" sz="1800" b="1" dirty="0" smtClean="0">
                <a:solidFill>
                  <a:srgbClr val="0000CC"/>
                </a:solidFill>
                <a:latin typeface="Arial Black" pitchFamily="34" charset="0"/>
              </a:rPr>
              <a:t/>
            </a:r>
            <a:br>
              <a:rPr lang="en-US" sz="1800" b="1" dirty="0" smtClean="0">
                <a:solidFill>
                  <a:srgbClr val="0000CC"/>
                </a:solidFill>
                <a:latin typeface="Arial Black" pitchFamily="34" charset="0"/>
              </a:rPr>
            </a:br>
            <a:r>
              <a:rPr lang="ru-RU" sz="1800" b="1" dirty="0" smtClean="0">
                <a:solidFill>
                  <a:srgbClr val="0000CC"/>
                </a:solidFill>
                <a:latin typeface="Arial Black" pitchFamily="34" charset="0"/>
              </a:rPr>
              <a:t>в </a:t>
            </a:r>
            <a:r>
              <a:rPr lang="ru-RU" sz="1800" b="1" dirty="0" smtClean="0">
                <a:solidFill>
                  <a:srgbClr val="0000CC"/>
                </a:solidFill>
                <a:latin typeface="Arial Black" pitchFamily="34" charset="0"/>
              </a:rPr>
              <a:t>4–</a:t>
            </a:r>
            <a:r>
              <a:rPr lang="en-US" sz="1800" b="1" dirty="0" smtClean="0">
                <a:solidFill>
                  <a:srgbClr val="0000CC"/>
                </a:solidFill>
                <a:latin typeface="Arial Black" pitchFamily="34" charset="0"/>
              </a:rPr>
              <a:t>5</a:t>
            </a:r>
            <a:r>
              <a:rPr lang="ru-RU" sz="1800" b="1" dirty="0" smtClean="0">
                <a:solidFill>
                  <a:srgbClr val="0000CC"/>
                </a:solidFill>
                <a:latin typeface="Arial Black" pitchFamily="34" charset="0"/>
              </a:rPr>
              <a:t> </a:t>
            </a:r>
            <a:r>
              <a:rPr lang="ru-RU" sz="1800" b="1" dirty="0" smtClean="0">
                <a:solidFill>
                  <a:srgbClr val="0000CC"/>
                </a:solidFill>
                <a:latin typeface="Arial Black" pitchFamily="34" charset="0"/>
              </a:rPr>
              <a:t>классах </a:t>
            </a:r>
            <a:br>
              <a:rPr lang="ru-RU" sz="1800" b="1" dirty="0" smtClean="0">
                <a:solidFill>
                  <a:srgbClr val="0000CC"/>
                </a:solidFill>
                <a:latin typeface="Arial Black" pitchFamily="34" charset="0"/>
              </a:rPr>
            </a:br>
            <a:r>
              <a:rPr lang="en-US" sz="2400" b="1" dirty="0" smtClean="0">
                <a:solidFill>
                  <a:srgbClr val="CC0000"/>
                </a:solidFill>
                <a:effectLst>
                  <a:outerShdw blurRad="38100" dist="38100" dir="2700000" algn="tl">
                    <a:srgbClr val="000000">
                      <a:alpha val="43137"/>
                    </a:srgbClr>
                  </a:outerShdw>
                </a:effectLst>
                <a:latin typeface="Arial Black" pitchFamily="34" charset="0"/>
              </a:rPr>
              <a:t>“The Princess and the Wizard”  </a:t>
            </a:r>
            <a:br>
              <a:rPr lang="en-US" sz="2400" b="1" dirty="0" smtClean="0">
                <a:solidFill>
                  <a:srgbClr val="CC0000"/>
                </a:solidFill>
                <a:effectLst>
                  <a:outerShdw blurRad="38100" dist="38100" dir="2700000" algn="tl">
                    <a:srgbClr val="000000">
                      <a:alpha val="43137"/>
                    </a:srgbClr>
                  </a:outerShdw>
                </a:effectLst>
                <a:latin typeface="Arial Black" pitchFamily="34" charset="0"/>
              </a:rPr>
            </a:br>
            <a:r>
              <a:rPr lang="en-US" sz="2400" b="1" dirty="0" smtClean="0">
                <a:solidFill>
                  <a:srgbClr val="CC0000"/>
                </a:solidFill>
                <a:effectLst>
                  <a:outerShdw blurRad="38100" dist="38100" dir="2700000" algn="tl">
                    <a:srgbClr val="000000">
                      <a:alpha val="43137"/>
                    </a:srgbClr>
                  </a:outerShdw>
                </a:effectLst>
                <a:latin typeface="Arial Black" pitchFamily="34" charset="0"/>
              </a:rPr>
              <a:t>by  Julia Donaldson</a:t>
            </a:r>
            <a:br>
              <a:rPr lang="en-US" sz="2400" b="1" dirty="0" smtClean="0">
                <a:solidFill>
                  <a:srgbClr val="CC0000"/>
                </a:solidFill>
                <a:effectLst>
                  <a:outerShdw blurRad="38100" dist="38100" dir="2700000" algn="tl">
                    <a:srgbClr val="000000">
                      <a:alpha val="43137"/>
                    </a:srgbClr>
                  </a:outerShdw>
                </a:effectLst>
                <a:latin typeface="Arial Black" pitchFamily="34" charset="0"/>
              </a:rPr>
            </a:br>
            <a:r>
              <a:rPr lang="en-US" sz="2400" dirty="0">
                <a:solidFill>
                  <a:srgbClr val="FF3300"/>
                </a:solidFill>
                <a:effectLst>
                  <a:outerShdw blurRad="38100" dist="38100" dir="2700000" algn="tl">
                    <a:srgbClr val="000000">
                      <a:alpha val="43137"/>
                    </a:srgbClr>
                  </a:outerShdw>
                </a:effectLst>
                <a:latin typeface="Arial Black" pitchFamily="34" charset="0"/>
              </a:rPr>
              <a:t/>
            </a:r>
            <a:br>
              <a:rPr lang="en-US" sz="2400" dirty="0">
                <a:solidFill>
                  <a:srgbClr val="FF3300"/>
                </a:solidFill>
                <a:effectLst>
                  <a:outerShdw blurRad="38100" dist="38100" dir="2700000" algn="tl">
                    <a:srgbClr val="000000">
                      <a:alpha val="43137"/>
                    </a:srgbClr>
                  </a:outerShdw>
                </a:effectLst>
                <a:latin typeface="Arial Black" pitchFamily="34" charset="0"/>
              </a:rPr>
            </a:br>
            <a:r>
              <a:rPr lang="ru-RU" sz="2400" dirty="0"/>
              <a:t/>
            </a:r>
            <a:br>
              <a:rPr lang="ru-RU" sz="2400" dirty="0"/>
            </a:br>
            <a:r>
              <a:rPr lang="en-US" b="1" dirty="0" smtClean="0">
                <a:solidFill>
                  <a:srgbClr val="CC0000"/>
                </a:solidFill>
                <a:effectLst>
                  <a:outerShdw blurRad="38100" dist="38100" dir="2700000" algn="tl">
                    <a:srgbClr val="000000">
                      <a:alpha val="43137"/>
                    </a:srgbClr>
                  </a:outerShdw>
                </a:effectLst>
                <a:latin typeface="Book Antiqua" pitchFamily="18" charset="0"/>
              </a:rPr>
              <a:t/>
            </a:r>
            <a:br>
              <a:rPr lang="en-US" b="1" dirty="0" smtClean="0">
                <a:solidFill>
                  <a:srgbClr val="CC0000"/>
                </a:solidFill>
                <a:effectLst>
                  <a:outerShdw blurRad="38100" dist="38100" dir="2700000" algn="tl">
                    <a:srgbClr val="000000">
                      <a:alpha val="43137"/>
                    </a:srgbClr>
                  </a:outerShdw>
                </a:effectLst>
                <a:latin typeface="Book Antiqua" pitchFamily="18" charset="0"/>
              </a:rPr>
            </a:br>
            <a:endParaRPr lang="ru-RU" dirty="0" smtClean="0">
              <a:solidFill>
                <a:srgbClr val="A50021"/>
              </a:solidFill>
              <a:latin typeface="Cassandra" pitchFamily="66" charset="0"/>
              <a:cs typeface="Arial" pitchFamily="34" charset="0"/>
            </a:endParaRPr>
          </a:p>
        </p:txBody>
      </p:sp>
      <p:sp>
        <p:nvSpPr>
          <p:cNvPr id="13315" name="Подзаголовок 2"/>
          <p:cNvSpPr>
            <a:spLocks noGrp="1"/>
          </p:cNvSpPr>
          <p:nvPr>
            <p:ph type="subTitle" idx="1"/>
          </p:nvPr>
        </p:nvSpPr>
        <p:spPr>
          <a:xfrm>
            <a:off x="3500438" y="5143500"/>
            <a:ext cx="5114925" cy="1185863"/>
          </a:xfrm>
        </p:spPr>
        <p:txBody>
          <a:bodyPr/>
          <a:lstStyle/>
          <a:p>
            <a:pPr algn="r"/>
            <a:r>
              <a:rPr lang="ru-RU" sz="1400" i="1" dirty="0" err="1" smtClean="0">
                <a:solidFill>
                  <a:schemeClr val="tx1"/>
                </a:solidFill>
                <a:latin typeface="Arial" charset="0"/>
                <a:cs typeface="Arial" charset="0"/>
              </a:rPr>
              <a:t>Ваторопина</a:t>
            </a:r>
            <a:r>
              <a:rPr lang="ru-RU" sz="1400" i="1" dirty="0" smtClean="0">
                <a:solidFill>
                  <a:schemeClr val="tx1"/>
                </a:solidFill>
                <a:latin typeface="Arial" charset="0"/>
                <a:cs typeface="Arial" charset="0"/>
              </a:rPr>
              <a:t> Елена Васильевна,</a:t>
            </a:r>
          </a:p>
          <a:p>
            <a:pPr algn="r"/>
            <a:r>
              <a:rPr lang="ru-RU" sz="1400" i="1" dirty="0" smtClean="0">
                <a:solidFill>
                  <a:schemeClr val="tx1"/>
                </a:solidFill>
                <a:latin typeface="Arial" charset="0"/>
                <a:cs typeface="Arial" charset="0"/>
              </a:rPr>
              <a:t>учитель английского языка</a:t>
            </a:r>
          </a:p>
          <a:p>
            <a:pPr algn="r"/>
            <a:r>
              <a:rPr lang="ru-RU" sz="1400" i="1" dirty="0" smtClean="0">
                <a:solidFill>
                  <a:schemeClr val="tx1"/>
                </a:solidFill>
                <a:latin typeface="Arial" charset="0"/>
                <a:cs typeface="Arial" charset="0"/>
              </a:rPr>
              <a:t>высшей квалификационной категории</a:t>
            </a:r>
          </a:p>
          <a:p>
            <a:pPr algn="r"/>
            <a:r>
              <a:rPr lang="ru-RU" sz="1400" i="1" dirty="0" smtClean="0">
                <a:solidFill>
                  <a:schemeClr val="tx1"/>
                </a:solidFill>
                <a:latin typeface="Arial" charset="0"/>
                <a:cs typeface="Arial" charset="0"/>
              </a:rPr>
              <a:t>2015</a:t>
            </a:r>
          </a:p>
        </p:txBody>
      </p:sp>
      <p:sp>
        <p:nvSpPr>
          <p:cNvPr id="13316" name="Прямоугольник 3"/>
          <p:cNvSpPr>
            <a:spLocks noChangeArrowheads="1"/>
          </p:cNvSpPr>
          <p:nvPr/>
        </p:nvSpPr>
        <p:spPr bwMode="auto">
          <a:xfrm>
            <a:off x="928662" y="357166"/>
            <a:ext cx="7929618" cy="307777"/>
          </a:xfrm>
          <a:prstGeom prst="rect">
            <a:avLst/>
          </a:prstGeom>
          <a:noFill/>
          <a:ln w="9525">
            <a:noFill/>
            <a:miter lim="800000"/>
            <a:headEnd/>
            <a:tailEnd/>
          </a:ln>
        </p:spPr>
        <p:txBody>
          <a:bodyPr wrap="square">
            <a:spAutoFit/>
          </a:bodyPr>
          <a:lstStyle/>
          <a:p>
            <a:pPr algn="ctr"/>
            <a:r>
              <a:rPr lang="ru-RU" sz="1400" i="1" dirty="0">
                <a:latin typeface="Arial" pitchFamily="34" charset="0"/>
                <a:cs typeface="Arial" pitchFamily="34" charset="0"/>
              </a:rPr>
              <a:t>МАОУ СОШ № 67 с углубленным </a:t>
            </a:r>
            <a:r>
              <a:rPr lang="ru-RU" sz="1400" i="1" dirty="0" smtClean="0">
                <a:latin typeface="Arial" pitchFamily="34" charset="0"/>
                <a:cs typeface="Arial" pitchFamily="34" charset="0"/>
              </a:rPr>
              <a:t>изучением</a:t>
            </a:r>
            <a:r>
              <a:rPr lang="en-US" sz="1400" i="1" dirty="0" smtClean="0">
                <a:latin typeface="Arial" pitchFamily="34" charset="0"/>
                <a:cs typeface="Arial" pitchFamily="34" charset="0"/>
              </a:rPr>
              <a:t> </a:t>
            </a:r>
            <a:r>
              <a:rPr lang="ru-RU" sz="1400" i="1" dirty="0" smtClean="0">
                <a:latin typeface="Arial" pitchFamily="34" charset="0"/>
                <a:cs typeface="Arial" pitchFamily="34" charset="0"/>
              </a:rPr>
              <a:t>отдельных </a:t>
            </a:r>
            <a:r>
              <a:rPr lang="ru-RU" sz="1400" i="1" dirty="0">
                <a:latin typeface="Arial" pitchFamily="34" charset="0"/>
                <a:cs typeface="Arial" pitchFamily="34" charset="0"/>
              </a:rPr>
              <a:t>предметов г. Екатеринбурга</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solidFill>
                  <a:srgbClr val="C00000"/>
                </a:solidFill>
                <a:latin typeface="Arial Black" pitchFamily="34" charset="0"/>
              </a:rPr>
              <a:t>Рисунки учащихся по книге</a:t>
            </a:r>
            <a:endParaRPr lang="ru-RU" sz="2800" dirty="0">
              <a:solidFill>
                <a:srgbClr val="C00000"/>
              </a:solidFill>
              <a:latin typeface="Arial Black" pitchFamily="34" charset="0"/>
            </a:endParaRPr>
          </a:p>
        </p:txBody>
      </p:sp>
      <p:pic>
        <p:nvPicPr>
          <p:cNvPr id="1026" name="Picture 2" descr="C:\Users\Aдминистратор\Desktop\НОВ.ПУБЛ. УчПортфолио\РИСУНКИ\IMG_1943.JPG"/>
          <p:cNvPicPr>
            <a:picLocks noGrp="1" noChangeAspect="1" noChangeArrowheads="1"/>
          </p:cNvPicPr>
          <p:nvPr>
            <p:ph idx="1"/>
          </p:nvPr>
        </p:nvPicPr>
        <p:blipFill>
          <a:blip r:embed="rId2" cstate="print"/>
          <a:srcRect l="3832" t="8839" r="3832" b="4349"/>
          <a:stretch>
            <a:fillRect/>
          </a:stretch>
        </p:blipFill>
        <p:spPr bwMode="auto">
          <a:xfrm>
            <a:off x="214282" y="1571612"/>
            <a:ext cx="4286280" cy="3022377"/>
          </a:xfrm>
          <a:prstGeom prst="rect">
            <a:avLst/>
          </a:prstGeom>
          <a:noFill/>
          <a:ln>
            <a:solidFill>
              <a:srgbClr val="FFC000"/>
            </a:solidFill>
          </a:ln>
        </p:spPr>
      </p:pic>
      <p:pic>
        <p:nvPicPr>
          <p:cNvPr id="1027" name="Picture 3" descr="C:\Users\Aдминистратор\Desktop\НОВ.ПУБЛ. УчПортфолио\РИСУНКИ\IMG_1946.JPG"/>
          <p:cNvPicPr>
            <a:picLocks noChangeAspect="1" noChangeArrowheads="1"/>
          </p:cNvPicPr>
          <p:nvPr/>
        </p:nvPicPr>
        <p:blipFill>
          <a:blip r:embed="rId3" cstate="print"/>
          <a:srcRect l="1333" t="3556" r="2666" b="5777"/>
          <a:stretch>
            <a:fillRect/>
          </a:stretch>
        </p:blipFill>
        <p:spPr bwMode="auto">
          <a:xfrm>
            <a:off x="4857752" y="2428868"/>
            <a:ext cx="4071966" cy="2884309"/>
          </a:xfrm>
          <a:prstGeom prst="rect">
            <a:avLst/>
          </a:prstGeom>
          <a:noFill/>
          <a:ln>
            <a:solidFill>
              <a:schemeClr val="accent1"/>
            </a:solidFill>
          </a:ln>
        </p:spPr>
      </p:pic>
      <p:sp>
        <p:nvSpPr>
          <p:cNvPr id="6" name="Прямоугольник 5"/>
          <p:cNvSpPr/>
          <p:nvPr/>
        </p:nvSpPr>
        <p:spPr>
          <a:xfrm>
            <a:off x="5715008" y="5429264"/>
            <a:ext cx="2247603" cy="307777"/>
          </a:xfrm>
          <a:prstGeom prst="rect">
            <a:avLst/>
          </a:prstGeom>
        </p:spPr>
        <p:txBody>
          <a:bodyPr wrap="none">
            <a:spAutoFit/>
          </a:bodyPr>
          <a:lstStyle/>
          <a:p>
            <a:r>
              <a:rPr lang="ru-RU" sz="1400" b="1" i="1" dirty="0" err="1" smtClean="0">
                <a:solidFill>
                  <a:srgbClr val="002060"/>
                </a:solidFill>
                <a:latin typeface="Calibri" pitchFamily="34" charset="0"/>
              </a:rPr>
              <a:t>Ладыгина</a:t>
            </a:r>
            <a:r>
              <a:rPr lang="ru-RU" sz="1400" b="1" i="1" dirty="0" smtClean="0">
                <a:solidFill>
                  <a:srgbClr val="002060"/>
                </a:solidFill>
                <a:latin typeface="Calibri" pitchFamily="34" charset="0"/>
              </a:rPr>
              <a:t> Полина, 4 класс</a:t>
            </a:r>
            <a:endParaRPr lang="ru-RU" sz="1400" b="1" i="1" dirty="0">
              <a:solidFill>
                <a:srgbClr val="002060"/>
              </a:solidFill>
            </a:endParaRPr>
          </a:p>
        </p:txBody>
      </p:sp>
      <p:sp>
        <p:nvSpPr>
          <p:cNvPr id="7" name="Прямоугольник 6"/>
          <p:cNvSpPr/>
          <p:nvPr/>
        </p:nvSpPr>
        <p:spPr>
          <a:xfrm>
            <a:off x="1285852" y="4786322"/>
            <a:ext cx="2172967" cy="307777"/>
          </a:xfrm>
          <a:prstGeom prst="rect">
            <a:avLst/>
          </a:prstGeom>
        </p:spPr>
        <p:txBody>
          <a:bodyPr wrap="none">
            <a:spAutoFit/>
          </a:bodyPr>
          <a:lstStyle/>
          <a:p>
            <a:r>
              <a:rPr lang="ru-RU" sz="1400" b="1" i="1" dirty="0" smtClean="0">
                <a:solidFill>
                  <a:srgbClr val="002060"/>
                </a:solidFill>
                <a:latin typeface="Calibri" pitchFamily="34" charset="0"/>
              </a:rPr>
              <a:t>Арсланова </a:t>
            </a:r>
            <a:r>
              <a:rPr lang="ru-RU" sz="1400" b="1" i="1" dirty="0" err="1" smtClean="0">
                <a:solidFill>
                  <a:srgbClr val="002060"/>
                </a:solidFill>
                <a:latin typeface="Calibri" pitchFamily="34" charset="0"/>
              </a:rPr>
              <a:t>Илиза</a:t>
            </a:r>
            <a:r>
              <a:rPr lang="ru-RU" sz="1400" b="1" i="1" dirty="0" smtClean="0">
                <a:solidFill>
                  <a:srgbClr val="002060"/>
                </a:solidFill>
                <a:latin typeface="Calibri" pitchFamily="34" charset="0"/>
              </a:rPr>
              <a:t>, 4 класс</a:t>
            </a:r>
            <a:endParaRPr lang="ru-RU" sz="1400" b="1" i="1"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algn="ctr"/>
            <a:r>
              <a:rPr lang="ru-RU" sz="2800" b="1" dirty="0" smtClean="0">
                <a:solidFill>
                  <a:srgbClr val="002060"/>
                </a:solidFill>
                <a:latin typeface="Arial Black" pitchFamily="34" charset="0"/>
              </a:rPr>
              <a:t>Источники</a:t>
            </a:r>
          </a:p>
        </p:txBody>
      </p:sp>
      <p:sp>
        <p:nvSpPr>
          <p:cNvPr id="23555" name="Содержимое 2"/>
          <p:cNvSpPr>
            <a:spLocks noGrp="1"/>
          </p:cNvSpPr>
          <p:nvPr>
            <p:ph idx="1"/>
          </p:nvPr>
        </p:nvSpPr>
        <p:spPr/>
        <p:txBody>
          <a:bodyPr>
            <a:normAutofit/>
          </a:bodyPr>
          <a:lstStyle/>
          <a:p>
            <a:r>
              <a:rPr lang="ru-RU" sz="2000" u="sng" dirty="0" smtClean="0">
                <a:hlinkClick r:id="rId2"/>
              </a:rPr>
              <a:t>http://www.tesco.com/direct/the-princess-and-the-wizard/A2F-K2UZ.prd</a:t>
            </a:r>
            <a:endParaRPr lang="ru-RU" sz="2000" dirty="0" smtClean="0"/>
          </a:p>
          <a:p>
            <a:r>
              <a:rPr lang="en-US" sz="2000" dirty="0" smtClean="0">
                <a:hlinkClick r:id="rId3"/>
              </a:rPr>
              <a:t>http://www.tesco.com/direct/sharing-a-shell/T5T-24RL.prd#dQ5dc3BSP8yjhfX5.99</a:t>
            </a:r>
            <a:endParaRPr lang="ru-RU" sz="2000" dirty="0" smtClean="0"/>
          </a:p>
          <a:p>
            <a:endParaRPr lang="ru-RU" sz="2000" dirty="0" smtClean="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300000">
            <a:off x="1479783" y="3724072"/>
            <a:ext cx="6835330" cy="1470025"/>
          </a:xfrm>
          <a:solidFill>
            <a:srgbClr val="92D050"/>
          </a:solidFill>
          <a:ln w="76200"/>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4800" b="1" spc="50" dirty="0" smtClean="0">
                <a:ln w="7620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Thank you for attention!</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Заголовок 1"/>
          <p:cNvSpPr txBox="1">
            <a:spLocks/>
          </p:cNvSpPr>
          <p:nvPr/>
        </p:nvSpPr>
        <p:spPr>
          <a:xfrm rot="180000">
            <a:off x="2214546" y="1571612"/>
            <a:ext cx="5835198" cy="1470025"/>
          </a:xfrm>
          <a:prstGeom prst="rect">
            <a:avLst/>
          </a:prstGeom>
          <a:solidFill>
            <a:schemeClr val="accent5">
              <a:lumMod val="60000"/>
              <a:lumOff val="40000"/>
            </a:schemeClr>
          </a:solidFill>
          <a:ln w="76200">
            <a:solidFill>
              <a:schemeClr val="accent5">
                <a:lumMod val="75000"/>
              </a:schemeClr>
            </a:solidFill>
          </a:ln>
          <a:effectLst>
            <a:outerShdw blurRad="50800" dist="38100" dir="2700000" algn="tl" rotWithShape="0">
              <a:prstClr val="black">
                <a:alpha val="40000"/>
              </a:prstClr>
            </a:outerShdw>
          </a:effectLst>
          <a:scene3d>
            <a:camera prst="orthographicFront"/>
            <a:lightRig rig="soft" dir="tl">
              <a:rot lat="0" lon="0" rev="0"/>
            </a:lightRig>
          </a:scene3d>
          <a:sp3d>
            <a:bevelT prst="relaxedInset"/>
          </a:sp3d>
        </p:spPr>
        <p:txBody>
          <a:bodyPr anchor="ctr">
            <a:normAutofit fontScale="97500"/>
            <a:sp3d contourW="25400" prstMaterial="matte">
              <a:bevelT w="25400" h="55880" prst="artDeco"/>
              <a:contourClr>
                <a:schemeClr val="accent2">
                  <a:tint val="20000"/>
                </a:schemeClr>
              </a:contourClr>
            </a:sp3d>
          </a:bodyPr>
          <a:lstStyle/>
          <a:p>
            <a:pPr algn="ctr" fontAlgn="auto">
              <a:spcAft>
                <a:spcPts val="0"/>
              </a:spcAft>
              <a:defRPr/>
            </a:pPr>
            <a:r>
              <a:rPr lang="en-US" sz="4800" b="1" spc="50" dirty="0">
                <a:ln w="76200"/>
                <a:solidFill>
                  <a:srgbClr val="CC0066"/>
                </a:solidFill>
                <a:effectLst>
                  <a:outerShdw blurRad="76200" dist="50800" dir="5400000" algn="tl" rotWithShape="0">
                    <a:srgbClr val="000000">
                      <a:alpha val="65000"/>
                    </a:srgbClr>
                  </a:outerShdw>
                </a:effectLst>
                <a:latin typeface="Berlin Sans FB Demi" pitchFamily="34" charset="0"/>
                <a:ea typeface="+mj-ea"/>
                <a:cs typeface="+mj-cs"/>
              </a:rPr>
              <a:t>Enjoy reading!</a:t>
            </a:r>
            <a:endParaRPr lang="ru-RU" sz="4800" b="1" spc="50" dirty="0">
              <a:ln w="11430"/>
              <a:solidFill>
                <a:srgbClr val="CC0066"/>
              </a:solidFill>
              <a:effectLst>
                <a:outerShdw blurRad="76200" dist="50800" dir="5400000" algn="tl" rotWithShape="0">
                  <a:srgbClr val="000000">
                    <a:alpha val="65000"/>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normAutofit fontScale="90000"/>
          </a:bodyPr>
          <a:lstStyle/>
          <a:p>
            <a:r>
              <a:rPr lang="ru-RU" b="1" dirty="0" smtClean="0">
                <a:solidFill>
                  <a:srgbClr val="FF0000"/>
                </a:solidFill>
              </a:rPr>
              <a:t/>
            </a:r>
            <a:br>
              <a:rPr lang="ru-RU" b="1" dirty="0" smtClean="0">
                <a:solidFill>
                  <a:srgbClr val="FF0000"/>
                </a:solidFill>
              </a:rPr>
            </a:br>
            <a:r>
              <a:rPr lang="en-US" sz="3100" b="1" dirty="0" smtClean="0">
                <a:solidFill>
                  <a:srgbClr val="0070C0"/>
                </a:solidFill>
                <a:latin typeface="Arial Black" pitchFamily="34" charset="0"/>
              </a:rPr>
              <a:t>Synopsis</a:t>
            </a:r>
            <a:r>
              <a:rPr lang="ru-RU" b="1" dirty="0" smtClean="0">
                <a:solidFill>
                  <a:srgbClr val="0070C0"/>
                </a:solidFill>
              </a:rPr>
              <a:t/>
            </a:r>
            <a:br>
              <a:rPr lang="ru-RU" b="1" dirty="0" smtClean="0">
                <a:solidFill>
                  <a:srgbClr val="0070C0"/>
                </a:solidFill>
              </a:rPr>
            </a:br>
            <a:endParaRPr lang="ru-RU" b="1" dirty="0" smtClean="0">
              <a:solidFill>
                <a:srgbClr val="0070C0"/>
              </a:solidFill>
            </a:endParaRPr>
          </a:p>
        </p:txBody>
      </p:sp>
      <p:sp>
        <p:nvSpPr>
          <p:cNvPr id="15363" name="Содержимое 2"/>
          <p:cNvSpPr>
            <a:spLocks noGrp="1"/>
          </p:cNvSpPr>
          <p:nvPr>
            <p:ph idx="1"/>
          </p:nvPr>
        </p:nvSpPr>
        <p:spPr/>
        <p:txBody>
          <a:bodyPr/>
          <a:lstStyle/>
          <a:p>
            <a:pPr>
              <a:buNone/>
            </a:pPr>
            <a:r>
              <a:rPr lang="en-US" sz="2400" dirty="0" smtClean="0"/>
              <a:t>The princess may try seven times to escape By changing her </a:t>
            </a:r>
            <a:r>
              <a:rPr lang="en-US" sz="2400" dirty="0" err="1" smtClean="0"/>
              <a:t>colour</a:t>
            </a:r>
            <a:r>
              <a:rPr lang="en-US" sz="2400" dirty="0" smtClean="0"/>
              <a:t> and changing her shape. But each time Princess Eliza changes into a blue fish, a yellow chick, a red fox or a black cat the wicked wizard finds her and sets her another horrible task. Will this plucky princess be able to outwit him and escape back to the palace in time to cut her birthday cake?</a:t>
            </a:r>
            <a:endParaRPr lang="ru-RU" sz="2400" dirty="0" smtClean="0"/>
          </a:p>
          <a:p>
            <a:endParaRPr lang="ru-RU" dirty="0" smtClean="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normAutofit fontScale="90000"/>
          </a:bodyPr>
          <a:lstStyle/>
          <a:p>
            <a:r>
              <a:rPr lang="ru-RU" b="1" dirty="0" smtClean="0">
                <a:solidFill>
                  <a:srgbClr val="FF0000"/>
                </a:solidFill>
              </a:rPr>
              <a:t/>
            </a:r>
            <a:br>
              <a:rPr lang="ru-RU" b="1" dirty="0" smtClean="0">
                <a:solidFill>
                  <a:srgbClr val="FF0000"/>
                </a:solidFill>
              </a:rPr>
            </a:br>
            <a:r>
              <a:rPr lang="en-US" sz="3100" b="1" dirty="0" smtClean="0">
                <a:solidFill>
                  <a:srgbClr val="0070C0"/>
                </a:solidFill>
                <a:latin typeface="Arial Black" pitchFamily="34" charset="0"/>
              </a:rPr>
              <a:t>Author's Biography</a:t>
            </a:r>
            <a:r>
              <a:rPr lang="ru-RU" sz="3100" dirty="0" smtClean="0">
                <a:solidFill>
                  <a:srgbClr val="0070C0"/>
                </a:solidFill>
                <a:latin typeface="Arial Black" pitchFamily="34" charset="0"/>
              </a:rPr>
              <a:t/>
            </a:r>
            <a:br>
              <a:rPr lang="ru-RU" sz="3100" dirty="0" smtClean="0">
                <a:solidFill>
                  <a:srgbClr val="0070C0"/>
                </a:solidFill>
                <a:latin typeface="Arial Black" pitchFamily="34" charset="0"/>
              </a:rPr>
            </a:br>
            <a:endParaRPr lang="ru-RU" sz="3100" dirty="0" smtClean="0">
              <a:solidFill>
                <a:srgbClr val="0070C0"/>
              </a:solidFill>
              <a:latin typeface="Arial Black" pitchFamily="34" charset="0"/>
            </a:endParaRPr>
          </a:p>
        </p:txBody>
      </p:sp>
      <p:sp>
        <p:nvSpPr>
          <p:cNvPr id="16387" name="Содержимое 2"/>
          <p:cNvSpPr>
            <a:spLocks noGrp="1"/>
          </p:cNvSpPr>
          <p:nvPr>
            <p:ph idx="1"/>
          </p:nvPr>
        </p:nvSpPr>
        <p:spPr/>
        <p:txBody>
          <a:bodyPr/>
          <a:lstStyle/>
          <a:p>
            <a:pPr>
              <a:buNone/>
            </a:pPr>
            <a:r>
              <a:rPr lang="en-US" sz="2000" dirty="0" smtClean="0"/>
              <a:t>Julia Donaldson is the UK's most successful picture book author, whose titles include the acknowledged modern classic, The </a:t>
            </a:r>
            <a:r>
              <a:rPr lang="en-US" sz="2000" dirty="0" err="1" smtClean="0"/>
              <a:t>Gruffalo</a:t>
            </a:r>
            <a:r>
              <a:rPr lang="en-US" sz="2000" dirty="0" smtClean="0"/>
              <a:t>, together with Room On The Broom, The Smartest Giant In Town and The Snail And The Whale, all illustrated by Axel </a:t>
            </a:r>
            <a:r>
              <a:rPr lang="en-US" sz="2000" dirty="0" err="1" smtClean="0"/>
              <a:t>Scheffler</a:t>
            </a:r>
            <a:r>
              <a:rPr lang="en-US" sz="2000" dirty="0" smtClean="0"/>
              <a:t>. This is her first picture book with Lydia Monks. Julia is also much in demand for her brilliant events for children at schools, libraries and literary festivals. Lydia Monks is one of the UK's most original picture book artists, whose brilliantly </a:t>
            </a:r>
            <a:r>
              <a:rPr lang="en-US" sz="2000" dirty="0" err="1" smtClean="0"/>
              <a:t>coloured</a:t>
            </a:r>
            <a:r>
              <a:rPr lang="en-US" sz="2000" dirty="0" smtClean="0"/>
              <a:t> collage images have given her a strong following. Her previous books for Macmillan include </a:t>
            </a:r>
            <a:r>
              <a:rPr lang="en-US" sz="2000" dirty="0" err="1" smtClean="0"/>
              <a:t>Esmerelda</a:t>
            </a:r>
            <a:r>
              <a:rPr lang="en-US" sz="2000" dirty="0" smtClean="0"/>
              <a:t> by Karen Wallace, and Queen Munch And Queen Nibble and The Skipping-Rope Snake, both by Carol Ann Duffy.</a:t>
            </a:r>
            <a:endParaRPr lang="ru-RU" sz="2000" dirty="0" smtClean="0"/>
          </a:p>
          <a:p>
            <a:endParaRPr lang="ru-RU" dirty="0" smtClean="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Содержимое 3" descr="C:\Users\Aдминистратор\Desktop\READING факультатив\The princess and the Wizard\обложка.jpeg"/>
          <p:cNvPicPr>
            <a:picLocks noGrp="1"/>
          </p:cNvPicPr>
          <p:nvPr>
            <p:ph idx="1"/>
          </p:nvPr>
        </p:nvPicPr>
        <p:blipFill>
          <a:blip r:embed="rId2"/>
          <a:srcRect b="17334"/>
          <a:stretch>
            <a:fillRect/>
          </a:stretch>
        </p:blipFill>
        <p:spPr>
          <a:xfrm>
            <a:off x="357158" y="1357298"/>
            <a:ext cx="4500594" cy="5357826"/>
          </a:xfrm>
          <a:ln w="38100">
            <a:solidFill>
              <a:schemeClr val="bg1"/>
            </a:solidFill>
          </a:ln>
        </p:spPr>
      </p:pic>
      <p:sp>
        <p:nvSpPr>
          <p:cNvPr id="17411" name="Прямоугольник 4"/>
          <p:cNvSpPr>
            <a:spLocks noChangeArrowheads="1"/>
          </p:cNvSpPr>
          <p:nvPr/>
        </p:nvSpPr>
        <p:spPr bwMode="auto">
          <a:xfrm>
            <a:off x="5000625" y="2071688"/>
            <a:ext cx="3857625" cy="3108325"/>
          </a:xfrm>
          <a:prstGeom prst="rect">
            <a:avLst/>
          </a:prstGeom>
          <a:noFill/>
          <a:ln w="9525">
            <a:noFill/>
            <a:miter lim="800000"/>
            <a:headEnd/>
            <a:tailEnd/>
          </a:ln>
        </p:spPr>
        <p:txBody>
          <a:bodyPr>
            <a:spAutoFit/>
          </a:bodyPr>
          <a:lstStyle/>
          <a:p>
            <a:pPr>
              <a:buFont typeface="Wingdings" pitchFamily="2" charset="2"/>
              <a:buChar char="ü"/>
            </a:pPr>
            <a:endParaRPr lang="en-US" b="1">
              <a:solidFill>
                <a:srgbClr val="CC0000"/>
              </a:solidFill>
              <a:latin typeface="Calibri" pitchFamily="34" charset="0"/>
            </a:endParaRPr>
          </a:p>
          <a:p>
            <a:pPr algn="ctr"/>
            <a:r>
              <a:rPr lang="en-US" sz="2000" b="1">
                <a:solidFill>
                  <a:srgbClr val="0000FF"/>
                </a:solidFill>
                <a:latin typeface="Calibri" pitchFamily="34" charset="0"/>
              </a:rPr>
              <a:t>The main idea of the book:</a:t>
            </a:r>
          </a:p>
          <a:p>
            <a:endParaRPr lang="en-US" sz="2000" b="1">
              <a:solidFill>
                <a:srgbClr val="660033"/>
              </a:solidFill>
              <a:latin typeface="Calibri" pitchFamily="34" charset="0"/>
            </a:endParaRPr>
          </a:p>
          <a:p>
            <a:pPr>
              <a:buFont typeface="Wingdings" pitchFamily="2" charset="2"/>
              <a:buChar char="ü"/>
            </a:pPr>
            <a:r>
              <a:rPr lang="en-US" sz="2000">
                <a:latin typeface="Calibri" pitchFamily="34" charset="0"/>
              </a:rPr>
              <a:t>  If you want to succeed, you’ll have to make it on your own: your own head, your own energy, your own ambitions.</a:t>
            </a:r>
          </a:p>
          <a:p>
            <a:pPr>
              <a:buFont typeface="Wingdings" pitchFamily="2" charset="2"/>
              <a:buChar char="ü"/>
            </a:pPr>
            <a:r>
              <a:rPr lang="en-US" sz="2000">
                <a:latin typeface="Calibri" pitchFamily="34" charset="0"/>
              </a:rPr>
              <a:t>  If at first you don’t succeed, try, try and try again!</a:t>
            </a:r>
          </a:p>
          <a:p>
            <a:pPr>
              <a:buFont typeface="Wingdings" pitchFamily="2" charset="2"/>
              <a:buChar char="ü"/>
            </a:pPr>
            <a:endParaRPr lang="ru-RU">
              <a:solidFill>
                <a:srgbClr val="660033"/>
              </a:solidFill>
              <a:latin typeface="Calibri" pitchFamily="34" charset="0"/>
            </a:endParaRPr>
          </a:p>
        </p:txBody>
      </p:sp>
      <p:sp>
        <p:nvSpPr>
          <p:cNvPr id="6" name="Прямоугольник 5"/>
          <p:cNvSpPr/>
          <p:nvPr/>
        </p:nvSpPr>
        <p:spPr>
          <a:xfrm>
            <a:off x="2143125" y="500063"/>
            <a:ext cx="6500813" cy="830262"/>
          </a:xfrm>
          <a:prstGeom prst="rect">
            <a:avLst/>
          </a:prstGeom>
        </p:spPr>
        <p:txBody>
          <a:bodyPr>
            <a:spAutoFit/>
          </a:bodyPr>
          <a:lstStyle/>
          <a:p>
            <a:pPr algn="ctr" fontAlgn="auto">
              <a:spcBef>
                <a:spcPts val="0"/>
              </a:spcBef>
              <a:spcAft>
                <a:spcPts val="0"/>
              </a:spcAft>
              <a:defRPr/>
            </a:pPr>
            <a:r>
              <a:rPr lang="en-US" sz="2400" b="1" dirty="0">
                <a:solidFill>
                  <a:srgbClr val="CC0000"/>
                </a:solidFill>
                <a:effectLst>
                  <a:outerShdw blurRad="38100" dist="38100" dir="2700000" algn="tl">
                    <a:srgbClr val="000000">
                      <a:alpha val="43137"/>
                    </a:srgbClr>
                  </a:outerShdw>
                </a:effectLst>
                <a:latin typeface="Arial Black" pitchFamily="34" charset="0"/>
                <a:cs typeface="+mn-cs"/>
              </a:rPr>
              <a:t>“The Princess and the Wizard”  </a:t>
            </a:r>
          </a:p>
          <a:p>
            <a:pPr algn="ctr" fontAlgn="auto">
              <a:spcBef>
                <a:spcPts val="0"/>
              </a:spcBef>
              <a:spcAft>
                <a:spcPts val="0"/>
              </a:spcAft>
              <a:defRPr/>
            </a:pPr>
            <a:r>
              <a:rPr lang="en-US" sz="2400" b="1" dirty="0">
                <a:solidFill>
                  <a:srgbClr val="CC0000"/>
                </a:solidFill>
                <a:effectLst>
                  <a:outerShdw blurRad="38100" dist="38100" dir="2700000" algn="tl">
                    <a:srgbClr val="000000">
                      <a:alpha val="43137"/>
                    </a:srgbClr>
                  </a:outerShdw>
                </a:effectLst>
                <a:latin typeface="Arial Black" pitchFamily="34" charset="0"/>
                <a:cs typeface="+mn-cs"/>
              </a:rPr>
              <a:t>by  Julia Donaldson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C:\Users\Aдминистратор\Desktop\НОВ.ПУБЛ. УчПортфолио\!!! КНИЖКИ_факультатив-ДЕЛАТЬ ПУБЛ!!!\The princess and the Wizard\2.jpeg"/>
          <p:cNvPicPr>
            <a:picLocks noGrp="1" noChangeAspect="1" noChangeArrowheads="1"/>
          </p:cNvPicPr>
          <p:nvPr>
            <p:ph idx="1"/>
          </p:nvPr>
        </p:nvPicPr>
        <p:blipFill>
          <a:blip r:embed="rId2"/>
          <a:srcRect b="16975"/>
          <a:stretch>
            <a:fillRect/>
          </a:stretch>
        </p:blipFill>
        <p:spPr>
          <a:xfrm>
            <a:off x="2000231" y="142852"/>
            <a:ext cx="5320661" cy="6500858"/>
          </a:xfrm>
          <a:noFill/>
          <a:ln>
            <a:solidFill>
              <a:schemeClr val="accent1"/>
            </a:solid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Users\Aдминистратор\Desktop\НОВ.ПУБЛ. УчПортфолио\!!! КНИЖКИ_факультатив-ДЕЛАТЬ ПУБЛ!!!\The princess and the Wizard\3.jpeg"/>
          <p:cNvPicPr>
            <a:picLocks noGrp="1" noChangeAspect="1" noChangeArrowheads="1"/>
          </p:cNvPicPr>
          <p:nvPr>
            <p:ph idx="1"/>
          </p:nvPr>
        </p:nvPicPr>
        <p:blipFill>
          <a:blip r:embed="rId2"/>
          <a:srcRect l="6207" b="16975"/>
          <a:stretch>
            <a:fillRect/>
          </a:stretch>
        </p:blipFill>
        <p:spPr>
          <a:xfrm>
            <a:off x="2000232" y="196920"/>
            <a:ext cx="5309312" cy="6518228"/>
          </a:xfrm>
          <a:noFill/>
          <a:ln>
            <a:solidFill>
              <a:schemeClr val="accent1"/>
            </a:solid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25" y="500063"/>
            <a:ext cx="6500813" cy="830262"/>
          </a:xfrm>
          <a:prstGeom prst="rect">
            <a:avLst/>
          </a:prstGeom>
        </p:spPr>
        <p:txBody>
          <a:bodyPr>
            <a:spAutoFit/>
          </a:bodyPr>
          <a:lstStyle/>
          <a:p>
            <a:pPr algn="ctr" fontAlgn="auto">
              <a:spcBef>
                <a:spcPts val="0"/>
              </a:spcBef>
              <a:spcAft>
                <a:spcPts val="0"/>
              </a:spcAft>
              <a:defRPr/>
            </a:pPr>
            <a:r>
              <a:rPr lang="en-US" sz="2400" b="1" dirty="0">
                <a:solidFill>
                  <a:srgbClr val="CC0000"/>
                </a:solidFill>
                <a:effectLst>
                  <a:outerShdw blurRad="38100" dist="38100" dir="2700000" algn="tl">
                    <a:srgbClr val="000000">
                      <a:alpha val="43137"/>
                    </a:srgbClr>
                  </a:outerShdw>
                </a:effectLst>
                <a:latin typeface="Arial Black" pitchFamily="34" charset="0"/>
                <a:cs typeface="+mn-cs"/>
              </a:rPr>
              <a:t>“The Princess and the Wizard”  </a:t>
            </a:r>
          </a:p>
          <a:p>
            <a:pPr algn="ctr" fontAlgn="auto">
              <a:spcBef>
                <a:spcPts val="0"/>
              </a:spcBef>
              <a:spcAft>
                <a:spcPts val="0"/>
              </a:spcAft>
              <a:defRPr/>
            </a:pPr>
            <a:r>
              <a:rPr lang="en-US" sz="2400" b="1" dirty="0">
                <a:solidFill>
                  <a:srgbClr val="CC0000"/>
                </a:solidFill>
                <a:effectLst>
                  <a:outerShdw blurRad="38100" dist="38100" dir="2700000" algn="tl">
                    <a:srgbClr val="000000">
                      <a:alpha val="43137"/>
                    </a:srgbClr>
                  </a:outerShdw>
                </a:effectLst>
                <a:latin typeface="Arial Black" pitchFamily="34" charset="0"/>
                <a:cs typeface="+mn-cs"/>
              </a:rPr>
              <a:t>by  Julia Donaldson</a:t>
            </a:r>
          </a:p>
        </p:txBody>
      </p:sp>
      <p:pic>
        <p:nvPicPr>
          <p:cNvPr id="20483" name="Содержимое 3" descr="C:\Users\Aдминистратор\Desktop\READING факультатив\The princess and the Wizard\5.jpeg"/>
          <p:cNvPicPr>
            <a:picLocks noGrp="1"/>
          </p:cNvPicPr>
          <p:nvPr>
            <p:ph idx="1"/>
          </p:nvPr>
        </p:nvPicPr>
        <p:blipFill>
          <a:blip r:embed="rId2"/>
          <a:srcRect b="16641"/>
          <a:stretch>
            <a:fillRect/>
          </a:stretch>
        </p:blipFill>
        <p:spPr>
          <a:xfrm rot="21600000">
            <a:off x="449671" y="2146383"/>
            <a:ext cx="3524389" cy="4280448"/>
          </a:xfrm>
          <a:ln w="38100">
            <a:solidFill>
              <a:schemeClr val="accent1"/>
            </a:solidFill>
          </a:ln>
        </p:spPr>
      </p:pic>
      <p:pic>
        <p:nvPicPr>
          <p:cNvPr id="20484" name="Содержимое 3" descr="C:\Users\Aдминистратор\Desktop\READING факультатив\The princess and the Wizard\1.jpeg"/>
          <p:cNvPicPr>
            <a:picLocks/>
          </p:cNvPicPr>
          <p:nvPr/>
        </p:nvPicPr>
        <p:blipFill>
          <a:blip r:embed="rId3"/>
          <a:srcRect b="22073"/>
          <a:stretch>
            <a:fillRect/>
          </a:stretch>
        </p:blipFill>
        <p:spPr bwMode="auto">
          <a:xfrm>
            <a:off x="5429256" y="1500174"/>
            <a:ext cx="3143277" cy="3857638"/>
          </a:xfrm>
          <a:prstGeom prst="rect">
            <a:avLst/>
          </a:prstGeom>
          <a:noFill/>
          <a:ln w="38100">
            <a:solidFill>
              <a:schemeClr val="accent1"/>
            </a:solidFill>
            <a:miter lim="800000"/>
            <a:headEnd/>
            <a:tailEnd/>
          </a:ln>
        </p:spPr>
      </p:pic>
      <p:sp>
        <p:nvSpPr>
          <p:cNvPr id="20485" name="Прямоугольник 9"/>
          <p:cNvSpPr>
            <a:spLocks noChangeArrowheads="1"/>
          </p:cNvSpPr>
          <p:nvPr/>
        </p:nvSpPr>
        <p:spPr bwMode="auto">
          <a:xfrm>
            <a:off x="4643438" y="5357826"/>
            <a:ext cx="2995612" cy="1292225"/>
          </a:xfrm>
          <a:prstGeom prst="rect">
            <a:avLst/>
          </a:prstGeom>
          <a:noFill/>
          <a:ln w="9525">
            <a:noFill/>
            <a:miter lim="800000"/>
            <a:headEnd/>
            <a:tailEnd/>
          </a:ln>
        </p:spPr>
        <p:txBody>
          <a:bodyPr wrap="none">
            <a:spAutoFit/>
          </a:bodyPr>
          <a:lstStyle/>
          <a:p>
            <a:r>
              <a:rPr lang="en-US" sz="2000" dirty="0">
                <a:latin typeface="Calibri" pitchFamily="34" charset="0"/>
              </a:rPr>
              <a:t>Eliza is a young princess. </a:t>
            </a:r>
          </a:p>
          <a:p>
            <a:r>
              <a:rPr lang="en-US" sz="2000" dirty="0">
                <a:latin typeface="Calibri" pitchFamily="34" charset="0"/>
              </a:rPr>
              <a:t>She is very clever, kind, </a:t>
            </a:r>
          </a:p>
          <a:p>
            <a:r>
              <a:rPr lang="en-US" sz="2000" dirty="0">
                <a:latin typeface="Calibri" pitchFamily="34" charset="0"/>
              </a:rPr>
              <a:t>courageous and persistent.</a:t>
            </a:r>
          </a:p>
          <a:p>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25" y="500063"/>
            <a:ext cx="6500813" cy="830262"/>
          </a:xfrm>
          <a:prstGeom prst="rect">
            <a:avLst/>
          </a:prstGeom>
        </p:spPr>
        <p:txBody>
          <a:bodyPr>
            <a:spAutoFit/>
          </a:bodyPr>
          <a:lstStyle/>
          <a:p>
            <a:pPr algn="ctr" fontAlgn="auto">
              <a:spcBef>
                <a:spcPts val="0"/>
              </a:spcBef>
              <a:spcAft>
                <a:spcPts val="0"/>
              </a:spcAft>
              <a:defRPr/>
            </a:pPr>
            <a:r>
              <a:rPr lang="en-US" sz="2400" b="1" dirty="0">
                <a:solidFill>
                  <a:srgbClr val="CC0000"/>
                </a:solidFill>
                <a:effectLst>
                  <a:outerShdw blurRad="38100" dist="38100" dir="2700000" algn="tl">
                    <a:srgbClr val="000000">
                      <a:alpha val="43137"/>
                    </a:srgbClr>
                  </a:outerShdw>
                </a:effectLst>
                <a:latin typeface="Arial Black" pitchFamily="34" charset="0"/>
                <a:cs typeface="+mn-cs"/>
              </a:rPr>
              <a:t>“The Princess and the Wizard”  </a:t>
            </a:r>
          </a:p>
          <a:p>
            <a:pPr algn="ctr" fontAlgn="auto">
              <a:spcBef>
                <a:spcPts val="0"/>
              </a:spcBef>
              <a:spcAft>
                <a:spcPts val="0"/>
              </a:spcAft>
              <a:defRPr/>
            </a:pPr>
            <a:r>
              <a:rPr lang="en-US" sz="2400" b="1" dirty="0">
                <a:solidFill>
                  <a:srgbClr val="CC0000"/>
                </a:solidFill>
                <a:effectLst>
                  <a:outerShdw blurRad="38100" dist="38100" dir="2700000" algn="tl">
                    <a:srgbClr val="000000">
                      <a:alpha val="43137"/>
                    </a:srgbClr>
                  </a:outerShdw>
                </a:effectLst>
                <a:latin typeface="Arial Black" pitchFamily="34" charset="0"/>
                <a:cs typeface="+mn-cs"/>
              </a:rPr>
              <a:t>by  Julia Donaldson</a:t>
            </a:r>
          </a:p>
        </p:txBody>
      </p:sp>
      <p:pic>
        <p:nvPicPr>
          <p:cNvPr id="21507" name="Рисунок 8" descr="C:\Users\Aдминистратор\Desktop\READING факультатив\The princess and the Wizard\6.jpeg"/>
          <p:cNvPicPr>
            <a:picLocks noChangeAspect="1" noChangeArrowheads="1"/>
          </p:cNvPicPr>
          <p:nvPr/>
        </p:nvPicPr>
        <p:blipFill>
          <a:blip r:embed="rId2"/>
          <a:srcRect b="16756"/>
          <a:stretch>
            <a:fillRect/>
          </a:stretch>
        </p:blipFill>
        <p:spPr bwMode="auto">
          <a:xfrm>
            <a:off x="500034" y="1643050"/>
            <a:ext cx="3555875" cy="4579267"/>
          </a:xfrm>
          <a:prstGeom prst="rect">
            <a:avLst/>
          </a:prstGeom>
          <a:noFill/>
          <a:ln w="38100">
            <a:solidFill>
              <a:schemeClr val="accent1"/>
            </a:solidFill>
            <a:miter lim="800000"/>
            <a:headEnd/>
            <a:tailEnd/>
          </a:ln>
        </p:spPr>
      </p:pic>
      <p:sp>
        <p:nvSpPr>
          <p:cNvPr id="21508" name="Прямоугольник 9"/>
          <p:cNvSpPr>
            <a:spLocks noChangeArrowheads="1"/>
          </p:cNvSpPr>
          <p:nvPr/>
        </p:nvSpPr>
        <p:spPr bwMode="auto">
          <a:xfrm>
            <a:off x="4429124" y="2357430"/>
            <a:ext cx="4214842" cy="3140075"/>
          </a:xfrm>
          <a:prstGeom prst="rect">
            <a:avLst/>
          </a:prstGeom>
          <a:noFill/>
          <a:ln w="9525">
            <a:noFill/>
            <a:miter lim="800000"/>
            <a:headEnd/>
            <a:tailEnd/>
          </a:ln>
        </p:spPr>
        <p:txBody>
          <a:bodyPr wrap="square">
            <a:spAutoFit/>
          </a:bodyPr>
          <a:lstStyle/>
          <a:p>
            <a:r>
              <a:rPr lang="en-US" dirty="0">
                <a:latin typeface="Calibri" pitchFamily="34" charset="0"/>
              </a:rPr>
              <a:t>The Princess has seven times to escape by changing her </a:t>
            </a:r>
            <a:r>
              <a:rPr lang="en-US" dirty="0" err="1">
                <a:latin typeface="Calibri" pitchFamily="34" charset="0"/>
              </a:rPr>
              <a:t>colour</a:t>
            </a:r>
            <a:r>
              <a:rPr lang="en-US" dirty="0">
                <a:latin typeface="Calibri" pitchFamily="34" charset="0"/>
              </a:rPr>
              <a:t> and changing her shape. The princess attempts to escape by changing into a fish, a chick, a grasshopper, fox, butterfly, cat and bird. Princess Eliza finally realizes that the Wizard is one step ahead and knows exactly what she is doing. Eliza cleverly turns herself into a blank page in the Wizards book and escapes just in time to re-join her party. </a:t>
            </a:r>
            <a:r>
              <a:rPr lang="en-US" sz="2200" dirty="0">
                <a:latin typeface="Calibri" pitchFamily="34" charset="0"/>
              </a:rPr>
              <a:t/>
            </a:r>
            <a:br>
              <a:rPr lang="en-US" sz="2200" dirty="0">
                <a:latin typeface="Calibri" pitchFamily="34" charset="0"/>
              </a:rPr>
            </a:br>
            <a:endParaRPr lang="ru-RU" dirty="0">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25" y="500063"/>
            <a:ext cx="6500813" cy="830262"/>
          </a:xfrm>
          <a:prstGeom prst="rect">
            <a:avLst/>
          </a:prstGeom>
        </p:spPr>
        <p:txBody>
          <a:bodyPr>
            <a:spAutoFit/>
          </a:bodyPr>
          <a:lstStyle/>
          <a:p>
            <a:pPr algn="ctr" fontAlgn="auto">
              <a:spcBef>
                <a:spcPts val="0"/>
              </a:spcBef>
              <a:spcAft>
                <a:spcPts val="0"/>
              </a:spcAft>
              <a:defRPr/>
            </a:pPr>
            <a:r>
              <a:rPr lang="en-US" sz="2400" b="1" dirty="0">
                <a:solidFill>
                  <a:srgbClr val="CC0000"/>
                </a:solidFill>
                <a:effectLst>
                  <a:outerShdw blurRad="38100" dist="38100" dir="2700000" algn="tl">
                    <a:srgbClr val="000000">
                      <a:alpha val="43137"/>
                    </a:srgbClr>
                  </a:outerShdw>
                </a:effectLst>
                <a:latin typeface="Arial Black" pitchFamily="34" charset="0"/>
                <a:cs typeface="+mn-cs"/>
              </a:rPr>
              <a:t>“The Princess and the Wizard”  </a:t>
            </a:r>
          </a:p>
          <a:p>
            <a:pPr algn="ctr" fontAlgn="auto">
              <a:spcBef>
                <a:spcPts val="0"/>
              </a:spcBef>
              <a:spcAft>
                <a:spcPts val="0"/>
              </a:spcAft>
              <a:defRPr/>
            </a:pPr>
            <a:r>
              <a:rPr lang="en-US" sz="2400" b="1" dirty="0">
                <a:solidFill>
                  <a:srgbClr val="CC0000"/>
                </a:solidFill>
                <a:effectLst>
                  <a:outerShdw blurRad="38100" dist="38100" dir="2700000" algn="tl">
                    <a:srgbClr val="000000">
                      <a:alpha val="43137"/>
                    </a:srgbClr>
                  </a:outerShdw>
                </a:effectLst>
                <a:latin typeface="Arial Black" pitchFamily="34" charset="0"/>
                <a:cs typeface="+mn-cs"/>
              </a:rPr>
              <a:t>by  Julia Donaldson</a:t>
            </a:r>
          </a:p>
        </p:txBody>
      </p:sp>
      <p:pic>
        <p:nvPicPr>
          <p:cNvPr id="22531" name="Содержимое 3" descr="C:\Users\Aдминистратор\Desktop\READING факультатив\The princess and the Wizard\7.jpeg"/>
          <p:cNvPicPr>
            <a:picLocks noGrp="1"/>
          </p:cNvPicPr>
          <p:nvPr>
            <p:ph idx="1"/>
          </p:nvPr>
        </p:nvPicPr>
        <p:blipFill>
          <a:blip r:embed="rId2"/>
          <a:srcRect b="17450"/>
          <a:stretch>
            <a:fillRect/>
          </a:stretch>
        </p:blipFill>
        <p:spPr>
          <a:xfrm>
            <a:off x="428596" y="1714488"/>
            <a:ext cx="3810031" cy="4714908"/>
          </a:xfrm>
          <a:ln w="38100">
            <a:solidFill>
              <a:schemeClr val="accent1"/>
            </a:solidFill>
          </a:ln>
        </p:spPr>
      </p:pic>
      <p:sp>
        <p:nvSpPr>
          <p:cNvPr id="22532" name="Rectangle 1"/>
          <p:cNvSpPr>
            <a:spLocks noChangeArrowheads="1"/>
          </p:cNvSpPr>
          <p:nvPr/>
        </p:nvSpPr>
        <p:spPr bwMode="auto">
          <a:xfrm>
            <a:off x="4572000" y="2928938"/>
            <a:ext cx="3929063" cy="2832100"/>
          </a:xfrm>
          <a:prstGeom prst="rect">
            <a:avLst/>
          </a:prstGeom>
          <a:noFill/>
          <a:ln w="9525">
            <a:noFill/>
            <a:miter lim="800000"/>
            <a:headEnd/>
            <a:tailEnd/>
          </a:ln>
        </p:spPr>
        <p:txBody>
          <a:bodyPr anchor="ctr">
            <a:spAutoFit/>
          </a:bodyPr>
          <a:lstStyle/>
          <a:p>
            <a:pPr algn="just">
              <a:tabLst>
                <a:tab pos="76200" algn="l"/>
                <a:tab pos="152400" algn="l"/>
              </a:tabLst>
            </a:pPr>
            <a:r>
              <a:rPr lang="en-US" sz="2000" dirty="0">
                <a:latin typeface="Calibri" pitchFamily="34" charset="0"/>
              </a:rPr>
              <a:t>The book is very interesting! The readers feel as if they are on a journey with Eliza to escape from the castle of the wizard. </a:t>
            </a:r>
          </a:p>
          <a:p>
            <a:pPr>
              <a:tabLst>
                <a:tab pos="76200" algn="l"/>
                <a:tab pos="152400" algn="l"/>
              </a:tabLst>
            </a:pPr>
            <a:r>
              <a:rPr lang="en-US" sz="2000" dirty="0">
                <a:latin typeface="Calibri" pitchFamily="34" charset="0"/>
              </a:rPr>
              <a:t>In addition the book is beautifully illustrated, bright and </a:t>
            </a:r>
            <a:r>
              <a:rPr lang="en-US" sz="2000" dirty="0" err="1">
                <a:latin typeface="Calibri" pitchFamily="34" charset="0"/>
              </a:rPr>
              <a:t>colourful</a:t>
            </a:r>
            <a:r>
              <a:rPr lang="en-US" sz="2000" dirty="0">
                <a:latin typeface="Calibri" pitchFamily="34" charset="0"/>
              </a:rPr>
              <a:t> with the use of glitter.</a:t>
            </a:r>
          </a:p>
          <a:p>
            <a:pPr>
              <a:tabLst>
                <a:tab pos="76200" algn="l"/>
                <a:tab pos="152400" algn="l"/>
              </a:tabLst>
            </a:pPr>
            <a:r>
              <a:rPr lang="en-US" sz="1400" dirty="0">
                <a:latin typeface="Calibri" pitchFamily="34" charset="0"/>
              </a:rPr>
              <a:t/>
            </a:r>
            <a:br>
              <a:rPr lang="en-US" sz="1400" dirty="0">
                <a:latin typeface="Calibri" pitchFamily="34" charset="0"/>
              </a:rPr>
            </a:br>
            <a:endParaRPr lang="ru-RU" dirty="0"/>
          </a:p>
        </p:txBody>
      </p:sp>
      <p:sp>
        <p:nvSpPr>
          <p:cNvPr id="22533" name="Прямоугольник 9"/>
          <p:cNvSpPr>
            <a:spLocks noChangeArrowheads="1"/>
          </p:cNvSpPr>
          <p:nvPr/>
        </p:nvSpPr>
        <p:spPr bwMode="auto">
          <a:xfrm>
            <a:off x="5643563" y="2357438"/>
            <a:ext cx="2181225" cy="400050"/>
          </a:xfrm>
          <a:prstGeom prst="rect">
            <a:avLst/>
          </a:prstGeom>
          <a:noFill/>
          <a:ln w="9525">
            <a:noFill/>
            <a:miter lim="800000"/>
            <a:headEnd/>
            <a:tailEnd/>
          </a:ln>
        </p:spPr>
        <p:txBody>
          <a:bodyPr wrap="none">
            <a:spAutoFit/>
          </a:bodyPr>
          <a:lstStyle/>
          <a:p>
            <a:r>
              <a:rPr lang="en-US" sz="2000">
                <a:solidFill>
                  <a:srgbClr val="003366"/>
                </a:solidFill>
                <a:latin typeface="Arial Black" pitchFamily="34" charset="0"/>
              </a:rPr>
              <a:t>Enjoy reading!</a:t>
            </a:r>
            <a:endParaRPr lang="ru-RU" sz="2000">
              <a:solidFill>
                <a:srgbClr val="003366"/>
              </a:solidFill>
              <a:latin typeface="Arial Black"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TotalTime>
  <Words>498</Words>
  <PresentationFormat>Экран (4:3)</PresentationFormat>
  <Paragraphs>39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Солнцестояние</vt:lpstr>
      <vt:lpstr>Презентация к занятиям по внеклассному чтению  в 4–5 классах  “The Princess and the Wizard”   by  Julia Donaldson    </vt:lpstr>
      <vt:lpstr> Synopsis </vt:lpstr>
      <vt:lpstr> Author's Biography </vt:lpstr>
      <vt:lpstr>Слайд 4</vt:lpstr>
      <vt:lpstr>Слайд 5</vt:lpstr>
      <vt:lpstr>Слайд 6</vt:lpstr>
      <vt:lpstr>Слайд 7</vt:lpstr>
      <vt:lpstr>Слайд 8</vt:lpstr>
      <vt:lpstr>Слайд 9</vt:lpstr>
      <vt:lpstr>Рисунки учащихся по книге</vt:lpstr>
      <vt:lpstr>Источники</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Merry Readers – 67</dc:title>
  <dc:creator>Aдминистратор</dc:creator>
  <cp:lastModifiedBy>Aдминистратор</cp:lastModifiedBy>
  <cp:revision>5</cp:revision>
  <dcterms:created xsi:type="dcterms:W3CDTF">2015-06-21T14:05:39Z</dcterms:created>
  <dcterms:modified xsi:type="dcterms:W3CDTF">2015-06-23T15:26:17Z</dcterms:modified>
</cp:coreProperties>
</file>