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5" r:id="rId2"/>
    <p:sldId id="263" r:id="rId3"/>
    <p:sldId id="276" r:id="rId4"/>
    <p:sldId id="264" r:id="rId5"/>
    <p:sldId id="277" r:id="rId6"/>
    <p:sldId id="265" r:id="rId7"/>
    <p:sldId id="278" r:id="rId8"/>
    <p:sldId id="266" r:id="rId9"/>
    <p:sldId id="279" r:id="rId10"/>
    <p:sldId id="267" r:id="rId11"/>
    <p:sldId id="280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50021"/>
    <a:srgbClr val="FF0066"/>
    <a:srgbClr val="FFCCFF"/>
    <a:srgbClr val="FF99CC"/>
    <a:srgbClr val="FFCCCC"/>
    <a:srgbClr val="CCFF99"/>
    <a:srgbClr val="CCECFF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cmillan.ru/catalogue/31/25875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Заголовок 1"/>
          <p:cNvSpPr>
            <a:spLocks noGrp="1"/>
          </p:cNvSpPr>
          <p:nvPr>
            <p:ph type="ctrTitle"/>
          </p:nvPr>
        </p:nvSpPr>
        <p:spPr>
          <a:xfrm>
            <a:off x="1428728" y="2571744"/>
            <a:ext cx="7143800" cy="1785950"/>
          </a:xfrm>
          <a:noFill/>
          <a:ln w="28575">
            <a:noFill/>
            <a:bevel/>
          </a:ln>
        </p:spPr>
        <p:txBody>
          <a:bodyPr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 Black" pitchFamily="34" charset="0"/>
              </a:rPr>
              <a:t>Презентация к занятиям по внеклассному чтению </a:t>
            </a:r>
            <a:r>
              <a:rPr lang="en-US" sz="1800" b="1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18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Arial Black" pitchFamily="34" charset="0"/>
              </a:rPr>
              <a:t>в 4–</a:t>
            </a:r>
            <a:r>
              <a:rPr lang="en-US" sz="1800" b="1" dirty="0" smtClean="0">
                <a:solidFill>
                  <a:schemeClr val="tx1"/>
                </a:solidFill>
                <a:latin typeface="Arial Black" pitchFamily="34" charset="0"/>
              </a:rPr>
              <a:t>5</a:t>
            </a:r>
            <a:r>
              <a:rPr lang="ru-RU" sz="1800" b="1" dirty="0" smtClean="0">
                <a:solidFill>
                  <a:schemeClr val="tx1"/>
                </a:solidFill>
                <a:latin typeface="Arial Black" pitchFamily="34" charset="0"/>
              </a:rPr>
              <a:t> классах </a:t>
            </a:r>
            <a:r>
              <a:rPr lang="en-US" sz="1800" b="1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18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“The Magic Flute” (A Chinese legend </a:t>
            </a:r>
            <a:br>
              <a:rPr lang="en-US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adapted by Gill </a:t>
            </a:r>
            <a:r>
              <a:rPr lang="en-US" sz="28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Munton</a:t>
            </a:r>
            <a:r>
              <a:rPr lang="en-US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5286375"/>
            <a:ext cx="5114931" cy="1185863"/>
          </a:xfrm>
          <a:noFill/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200" b="1" i="1" dirty="0" err="1" smtClean="0">
                <a:solidFill>
                  <a:schemeClr val="tx1"/>
                </a:solidFill>
                <a:latin typeface="Book Antiqua" pitchFamily="18" charset="0"/>
                <a:cs typeface="Arial" charset="0"/>
              </a:rPr>
              <a:t>Ваторопина</a:t>
            </a:r>
            <a:r>
              <a:rPr lang="ru-RU" sz="1200" b="1" i="1" dirty="0" smtClean="0">
                <a:solidFill>
                  <a:schemeClr val="tx1"/>
                </a:solidFill>
                <a:latin typeface="Book Antiqua" pitchFamily="18" charset="0"/>
                <a:cs typeface="Arial" charset="0"/>
              </a:rPr>
              <a:t> Елена Васильевна,</a:t>
            </a:r>
          </a:p>
          <a:p>
            <a:pPr algn="r"/>
            <a:r>
              <a:rPr lang="ru-RU" sz="1200" b="1" i="1" dirty="0" smtClean="0">
                <a:solidFill>
                  <a:schemeClr val="tx1"/>
                </a:solidFill>
                <a:latin typeface="Book Antiqua" pitchFamily="18" charset="0"/>
                <a:cs typeface="Arial" charset="0"/>
              </a:rPr>
              <a:t>учитель английского языка</a:t>
            </a:r>
          </a:p>
          <a:p>
            <a:pPr algn="r"/>
            <a:r>
              <a:rPr lang="ru-RU" sz="1200" b="1" i="1" dirty="0" smtClean="0">
                <a:solidFill>
                  <a:schemeClr val="tx1"/>
                </a:solidFill>
                <a:latin typeface="Book Antiqua" pitchFamily="18" charset="0"/>
                <a:cs typeface="Arial" charset="0"/>
              </a:rPr>
              <a:t>высшей квалификационной категории</a:t>
            </a:r>
          </a:p>
          <a:p>
            <a:pPr algn="r"/>
            <a:r>
              <a:rPr lang="ru-RU" sz="1200" b="1" i="1" dirty="0" smtClean="0">
                <a:solidFill>
                  <a:schemeClr val="tx1"/>
                </a:solidFill>
                <a:latin typeface="Book Antiqua" pitchFamily="18" charset="0"/>
                <a:cs typeface="Arial" charset="0"/>
              </a:rPr>
              <a:t>2015</a:t>
            </a:r>
          </a:p>
        </p:txBody>
      </p:sp>
      <p:sp>
        <p:nvSpPr>
          <p:cNvPr id="2051" name="Прямоугольник 3"/>
          <p:cNvSpPr>
            <a:spLocks noChangeArrowheads="1"/>
          </p:cNvSpPr>
          <p:nvPr/>
        </p:nvSpPr>
        <p:spPr bwMode="auto">
          <a:xfrm>
            <a:off x="1285852" y="357166"/>
            <a:ext cx="67865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Book Antiqua" pitchFamily="18" charset="0"/>
              </a:rPr>
              <a:t>МАОУ СОШ № 67 с углубленным </a:t>
            </a:r>
            <a:r>
              <a:rPr lang="ru-RU" sz="1200" b="1" i="1" dirty="0" smtClean="0">
                <a:latin typeface="Book Antiqua" pitchFamily="18" charset="0"/>
              </a:rPr>
              <a:t>изучением</a:t>
            </a:r>
            <a:r>
              <a:rPr lang="en-US" sz="1200" b="1" i="1" dirty="0" smtClean="0">
                <a:latin typeface="Book Antiqua" pitchFamily="18" charset="0"/>
              </a:rPr>
              <a:t> </a:t>
            </a:r>
            <a:r>
              <a:rPr lang="ru-RU" sz="1200" b="1" i="1" dirty="0" smtClean="0">
                <a:latin typeface="Book Antiqua" pitchFamily="18" charset="0"/>
              </a:rPr>
              <a:t>отдельных </a:t>
            </a:r>
            <a:r>
              <a:rPr lang="ru-RU" sz="1200" b="1" i="1" dirty="0">
                <a:latin typeface="Book Antiqua" pitchFamily="18" charset="0"/>
              </a:rPr>
              <a:t>предметов г. Екатеринбурга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5357818" y="6357958"/>
            <a:ext cx="33575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Влада Абакумова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71604" y="714356"/>
            <a:ext cx="6757987" cy="642921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Учащиеся рисуют героев книги</a:t>
            </a:r>
            <a:r>
              <a:rPr lang="en-US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en-US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sz="24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Picture 2" descr="C:\Users\Александр\Desktop\КОШЕЛЬ\КНИЖКИ РИС\2 001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3500462" cy="485606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074" name="Picture 2" descr="C:\Users\Александр\Desktop\КОШЕЛЬ\КНИЖКИ РИС\7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142984"/>
            <a:ext cx="3714776" cy="515337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Arial Black" pitchFamily="34" charset="0"/>
              </a:rPr>
              <a:t>Источники</a:t>
            </a:r>
            <a:endParaRPr lang="ru-RU" sz="28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928802"/>
            <a:ext cx="7758138" cy="1857388"/>
          </a:xfrm>
        </p:spPr>
        <p:txBody>
          <a:bodyPr/>
          <a:lstStyle/>
          <a:p>
            <a:r>
              <a:rPr lang="en-US" b="1" dirty="0" smtClean="0">
                <a:hlinkClick r:id="rId2"/>
              </a:rPr>
              <a:t>http://www.macmillan.ru/catalogue/31/25875</a:t>
            </a:r>
            <a:r>
              <a:rPr lang="en-US" b="1" dirty="0" smtClean="0">
                <a:hlinkClick r:id="rId2"/>
              </a:rPr>
              <a:t>/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>
            <a:spLocks noGrp="1" noChangeArrowheads="1"/>
          </p:cNvSpPr>
          <p:nvPr>
            <p:ph type="title"/>
          </p:nvPr>
        </p:nvSpPr>
        <p:spPr bwMode="auto">
          <a:xfrm>
            <a:off x="1857356" y="3000372"/>
            <a:ext cx="5703806" cy="1323439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300"/>
                </a:solidFill>
                <a:latin typeface="Berlin Sans FB Demi" pitchFamily="34" charset="0"/>
              </a:rPr>
              <a:t> </a:t>
            </a:r>
            <a:r>
              <a:rPr lang="en-US" sz="40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 more we read, </a:t>
            </a:r>
          </a:p>
          <a:p>
            <a:r>
              <a:rPr lang="en-US" sz="40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the more we learn ! </a:t>
            </a:r>
            <a:endParaRPr lang="ru-RU" sz="40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macmillan.ru/upload/resizer/be/15408_234x_bec3a50fa3ac6b9ffa7fd243b0dd4f25.jpg?13882999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28"/>
            <a:ext cx="4739988" cy="635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7388" y="476672"/>
            <a:ext cx="6757987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“The Magic Flute”</a:t>
            </a:r>
            <a:br>
              <a:rPr lang="en-US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en-US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Chinese legend adapted by Gill </a:t>
            </a:r>
            <a:r>
              <a:rPr lang="en-US" sz="2400" b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Munton</a:t>
            </a:r>
            <a:endParaRPr lang="ru-RU" sz="24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571472" y="3000372"/>
            <a:ext cx="57864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The main idea of the </a:t>
            </a:r>
            <a:r>
              <a:rPr lang="en-US" sz="2800" b="1" dirty="0" smtClean="0"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book</a:t>
            </a: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:</a:t>
            </a:r>
            <a:endParaRPr lang="ru-RU" sz="2800" dirty="0"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2571736" y="3500438"/>
            <a:ext cx="550072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Kindness and friendship are above all! 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КОШЕЛЬ\!!! КНИЖКИ\10 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13" t="2884" r="10206" b="17637"/>
          <a:stretch/>
        </p:blipFill>
        <p:spPr bwMode="auto">
          <a:xfrm>
            <a:off x="2071670" y="357166"/>
            <a:ext cx="4814276" cy="62118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Прямоугольник 7"/>
          <p:cNvSpPr>
            <a:spLocks noChangeArrowheads="1"/>
          </p:cNvSpPr>
          <p:nvPr/>
        </p:nvSpPr>
        <p:spPr bwMode="auto">
          <a:xfrm>
            <a:off x="2214546" y="1285860"/>
            <a:ext cx="58461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ok Antiqua" pitchFamily="18" charset="0"/>
                <a:cs typeface="Arial" pitchFamily="34" charset="0"/>
              </a:rPr>
              <a:t>The main </a:t>
            </a:r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  <a:cs typeface="Arial" pitchFamily="34" charset="0"/>
              </a:rPr>
              <a:t>characters</a:t>
            </a: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  <a:cs typeface="Arial" pitchFamily="34" charset="0"/>
              </a:rPr>
              <a:t>of </a:t>
            </a:r>
            <a:r>
              <a:rPr lang="en-US" sz="2800" b="1" dirty="0">
                <a:solidFill>
                  <a:srgbClr val="FF0000"/>
                </a:solidFill>
                <a:latin typeface="Book Antiqua" pitchFamily="18" charset="0"/>
                <a:cs typeface="Arial" pitchFamily="34" charset="0"/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  <a:cs typeface="Arial" pitchFamily="34" charset="0"/>
              </a:rPr>
              <a:t>story</a:t>
            </a: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  <a:cs typeface="Arial" pitchFamily="34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  <a:cs typeface="Arial" pitchFamily="34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1714480" y="2428868"/>
            <a:ext cx="650085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Chang – a kind and just boy.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Emperor – angry and greedy.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Emperor’s three sons – greedy and lazy.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An old man – kind and wise.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КОШЕЛЬ\!!! КНИЖКИ\12 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49" t="17641" r="13220" b="1920"/>
          <a:stretch/>
        </p:blipFill>
        <p:spPr bwMode="auto">
          <a:xfrm>
            <a:off x="2071670" y="357166"/>
            <a:ext cx="4639646" cy="617218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1571604" y="1785926"/>
            <a:ext cx="578647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Chang loved playing his wooden flute, but the wicked Emperor was jealous of his skill and popularity. With the help of a mysterious old man and a golden bird, Chang outwitted the Emperor and helped the poor people of the village.  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КОШЕЛЬ\!!! КНИЖКИ\13 001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86" b="20128"/>
          <a:stretch/>
        </p:blipFill>
        <p:spPr bwMode="auto">
          <a:xfrm>
            <a:off x="251520" y="827873"/>
            <a:ext cx="8678198" cy="533743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00" y="1285860"/>
            <a:ext cx="478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C0000"/>
                </a:solidFill>
                <a:latin typeface="Arial Black" pitchFamily="34" charset="0"/>
              </a:rPr>
              <a:t>Enjoy reading!</a:t>
            </a:r>
            <a:endParaRPr lang="en-US" sz="2800" b="1" dirty="0">
              <a:solidFill>
                <a:srgbClr val="CC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928794" y="2500306"/>
            <a:ext cx="50720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It is interesting to read this book!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Kindness and friendship help us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to overcome all the difficulties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247</TotalTime>
  <Words>177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Презентация к занятиям по внеклассному чтению  в 4–5 классах    “The Magic Flute” (A Chinese legend  adapted by Gill Munton) </vt:lpstr>
      <vt:lpstr>Слайд 2</vt:lpstr>
      <vt:lpstr>“The Magic Flute” A Chinese legend adapted by Gill Munton</vt:lpstr>
      <vt:lpstr>Слайд 4</vt:lpstr>
      <vt:lpstr>Слайд 5</vt:lpstr>
      <vt:lpstr>Слайд 6</vt:lpstr>
      <vt:lpstr>Слайд 7</vt:lpstr>
      <vt:lpstr>Слайд 8</vt:lpstr>
      <vt:lpstr>Слайд 9</vt:lpstr>
      <vt:lpstr>Учащиеся рисуют героев книги </vt:lpstr>
      <vt:lpstr>Источники</vt:lpstr>
      <vt:lpstr> The more we read,          the more we learn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Merry Readers – 67</dc:title>
  <dc:creator>Александр</dc:creator>
  <cp:lastModifiedBy>Aдминистратор</cp:lastModifiedBy>
  <cp:revision>40</cp:revision>
  <dcterms:created xsi:type="dcterms:W3CDTF">2015-01-13T15:39:38Z</dcterms:created>
  <dcterms:modified xsi:type="dcterms:W3CDTF">2015-06-23T16:02:29Z</dcterms:modified>
</cp:coreProperties>
</file>